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70" r:id="rId6"/>
    <p:sldId id="271" r:id="rId7"/>
    <p:sldId id="272" r:id="rId8"/>
    <p:sldId id="267" r:id="rId9"/>
    <p:sldId id="273" r:id="rId10"/>
    <p:sldId id="268" r:id="rId11"/>
    <p:sldId id="263" r:id="rId12"/>
    <p:sldId id="269" r:id="rId13"/>
    <p:sldId id="274" r:id="rId14"/>
    <p:sldId id="276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F7E4EB-F385-48B8-9160-F316FDD87E95}" v="4" dt="2023-11-02T10:00:49.4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8"/>
  </p:normalViewPr>
  <p:slideViewPr>
    <p:cSldViewPr snapToGrid="0" snapToObjects="1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F0F3-55C7-1D4D-B65F-9F4021B1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89B71-9F6A-5D48-AC8B-912B68927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5FD9-E4BC-B14B-B7EF-74E7D78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A895-5901-F446-A20E-C7294566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A5B6-A433-374D-8066-D252C57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135-5DBE-B249-B805-EB89042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833D-3F15-F741-ACA7-DA51F07B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47C9-5AA9-BD4B-B13E-DDB1982B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65D7-707D-8747-98DE-B538E5A0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FE57-D60A-B546-9ADF-07D29EFE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22C06-E577-764F-A534-CF94B048C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215A5-5F51-774B-AD2C-3E9E07E0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CA571-4AC0-6F40-843A-ACF4B714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F1FC-130B-2242-904C-981D369F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2FD7-3B72-7D48-8EA8-62E6A1C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B11-2D0E-FC4C-A20E-59FC09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C99F-D311-9647-BE57-0BAA5F15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39C0-CC3A-8C4D-AA6E-0121985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EFE1-E1DD-A548-8FFB-99B3ABD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494-3A7D-A644-BBB8-1AE532B8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2BD1-35B0-CC44-8303-CFA8667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C7CC-B025-DB4E-9E7E-AB925A19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DA28D-7D7B-D74C-9C0B-1E57965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F2AD-BC0B-4C44-9B7C-C120730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0E90-E37D-DC47-A6AF-80515CFA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2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5CAC-44AE-3C4C-BC14-6AB071C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8E15-06BE-4A44-BD3B-51B5F1A5C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D0B08-032C-014E-9F41-5A9BB3D2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3FC5-754C-0D42-B6AB-CEEC4ED3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FAE8-935C-E141-8FDD-BF0D054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8933-ABC9-DE4D-A306-0050D5BF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7F0-FC1E-284E-AE52-A7AA3B4F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DE68F-8134-7743-9766-8CF670A5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18418-8EC6-3E45-87F1-FF7C93291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4CA54-1F64-4145-92EA-8FC97D35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5967D-8728-FF40-BF0C-6F7E426F5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EA28-694A-3F40-8386-DC29E35E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ACFDB-C5C8-9E45-9DA2-BCF559E1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3BBBE-117B-D74A-8E91-6BE19885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8697-E946-E546-A9C0-0EA9F2D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D15C-17A1-DC4E-8367-7C57AF40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4683E-C86D-204C-8393-83F0D12A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048-8C85-314A-A73D-AF0CE95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08EE-6CFF-3145-A57F-A0FCF824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94FA-4C2E-B046-9E78-03531BD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CC212-5842-464A-965C-D9E8D5B8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88FB-EC7F-FD48-A30D-5BB44A77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F69A3-0120-D54C-B0C5-DA526C06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41E5-ECF1-6841-AFD9-FA7ABEBB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263F1-F0D7-1840-8A9C-CC8D435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8B1F-707E-0849-A742-4D1D6564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0377-FA1E-9F45-8BFD-2BD1C0A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1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CD5-E234-D345-8BFD-DA0FA2FC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B95-8801-9848-A82A-47997AB5A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4F9E6-4CD5-E744-96EC-126805B1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7031D-0234-5C4A-8986-609DFD3B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8CF4-9CCE-3246-AB83-09F383CF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5F058-0DAC-EC43-A4E0-502797A5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60004-A33D-AB4A-A6DD-DFFC3552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1C5-9537-6540-868D-845B2879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1C2-2F73-3B45-87DD-D85A7D83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B671-3397-A641-9452-AC71007C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39DC-791F-A744-ABDF-8F7476249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BE04B-8AD4-7346-B187-88B4EC67E9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2024 Budget </a:t>
            </a:r>
            <a:br>
              <a:rPr lang="en-US" dirty="0"/>
            </a:br>
            <a:r>
              <a:rPr lang="en-US" dirty="0"/>
              <a:t>for Diocesan Synod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2A2C8E-3D95-6F4A-AE94-EA6022493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November 2023</a:t>
            </a:r>
          </a:p>
        </p:txBody>
      </p:sp>
    </p:spTree>
    <p:extLst>
      <p:ext uri="{BB962C8B-B14F-4D97-AF65-F5344CB8AC3E}">
        <p14:creationId xmlns:p14="http://schemas.microsoft.com/office/powerpoint/2010/main" val="2814053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827A9-01B7-997B-7592-F37716580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Projection </a:t>
            </a:r>
            <a:br>
              <a:rPr lang="en-GB" b="1" dirty="0"/>
            </a:br>
            <a:r>
              <a:rPr lang="en-GB" b="1" dirty="0"/>
              <a:t>2023-2025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11629B-B033-4A26-BC09-1C4C6462E5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2842" y="365125"/>
            <a:ext cx="4013358" cy="60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13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51D9-96AF-DB82-EFDB-38C84ABD8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Expectations for 2025-26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1FE89-C031-9FF8-8F87-6371F0B60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Clergy appointments and associated costs stabilise</a:t>
            </a:r>
          </a:p>
          <a:p>
            <a:r>
              <a:rPr lang="en-GB" dirty="0"/>
              <a:t>Parish share review complete; improvement in collection rates</a:t>
            </a:r>
          </a:p>
          <a:p>
            <a:r>
              <a:rPr lang="en-GB" dirty="0"/>
              <a:t>Inflation stabilises so lower increases to costs seen but still need to recoup previous increases from parish share as no uplift in 2023</a:t>
            </a:r>
          </a:p>
          <a:p>
            <a:r>
              <a:rPr lang="en-GB" dirty="0"/>
              <a:t>Improvement in investment income returns as inflation and impact on markets stabilises</a:t>
            </a:r>
          </a:p>
          <a:p>
            <a:r>
              <a:rPr lang="en-GB" dirty="0"/>
              <a:t>Agreement with </a:t>
            </a:r>
            <a:r>
              <a:rPr lang="en-GB" dirty="0" err="1"/>
              <a:t>Cuddesdon</a:t>
            </a:r>
            <a:r>
              <a:rPr lang="en-GB" dirty="0"/>
              <a:t> ended so no duplication of costs for training </a:t>
            </a:r>
          </a:p>
          <a:p>
            <a:r>
              <a:rPr lang="en-GB" dirty="0"/>
              <a:t>IT costs reduce as complete </a:t>
            </a:r>
            <a:r>
              <a:rPr lang="en-GB" dirty="0" err="1"/>
              <a:t>Sharepoint</a:t>
            </a:r>
            <a:r>
              <a:rPr lang="en-GB" dirty="0"/>
              <a:t> project and move away from Remote Desktop environment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73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DA764-E080-675C-F47E-54745941F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How can we sustain a deficit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A09D6-EC2F-7BCC-3ECC-BF2F77B94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General reserves</a:t>
            </a:r>
          </a:p>
          <a:p>
            <a:r>
              <a:rPr lang="en-GB" dirty="0"/>
              <a:t>Designated reserves</a:t>
            </a:r>
          </a:p>
          <a:p>
            <a:r>
              <a:rPr lang="en-GB" dirty="0"/>
              <a:t>Available cash &amp; </a:t>
            </a:r>
            <a:r>
              <a:rPr lang="en-GB"/>
              <a:t>deposit balances</a:t>
            </a:r>
            <a:endParaRPr lang="en-GB" dirty="0"/>
          </a:p>
          <a:p>
            <a:r>
              <a:rPr lang="en-GB" dirty="0"/>
              <a:t>Identifying additional funding and opportunities for collaboration</a:t>
            </a:r>
          </a:p>
          <a:p>
            <a:r>
              <a:rPr lang="en-GB" dirty="0"/>
              <a:t>Review of restricted funds</a:t>
            </a:r>
          </a:p>
          <a:p>
            <a:r>
              <a:rPr lang="en-GB" dirty="0"/>
              <a:t>Total turn for permanent endowments</a:t>
            </a:r>
          </a:p>
        </p:txBody>
      </p:sp>
    </p:spTree>
    <p:extLst>
      <p:ext uri="{BB962C8B-B14F-4D97-AF65-F5344CB8AC3E}">
        <p14:creationId xmlns:p14="http://schemas.microsoft.com/office/powerpoint/2010/main" val="75930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A5E2E-C8E3-F860-8541-73E98603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2023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9B11-C59B-8C1D-55A7-7395CBC26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200" dirty="0"/>
              <a:t>Results to end of September show deficit on general fund of £378k. </a:t>
            </a:r>
          </a:p>
          <a:p>
            <a:r>
              <a:rPr lang="en-GB" sz="3200" dirty="0"/>
              <a:t>Forecast deficit to end of 2023 is £235k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Income </a:t>
            </a:r>
          </a:p>
          <a:p>
            <a:r>
              <a:rPr lang="en-GB" dirty="0"/>
              <a:t>Parish share has been collected totalling £3.14m – under collection of £515k to end of September</a:t>
            </a:r>
          </a:p>
          <a:p>
            <a:pPr lvl="1"/>
            <a:r>
              <a:rPr lang="en-GB" dirty="0"/>
              <a:t>85.9% collection rate compared to budget to end of September</a:t>
            </a:r>
          </a:p>
          <a:p>
            <a:pPr lvl="1"/>
            <a:r>
              <a:rPr lang="en-GB" dirty="0"/>
              <a:t>75% of parishes are expected to pay in full by end of year</a:t>
            </a:r>
          </a:p>
          <a:p>
            <a:pPr lvl="1"/>
            <a:r>
              <a:rPr lang="en-GB" dirty="0"/>
              <a:t>Expect collection rate by end of year 84.8%/£4,346k</a:t>
            </a:r>
          </a:p>
          <a:p>
            <a:r>
              <a:rPr lang="en-GB" dirty="0"/>
              <a:t>Lowest Income Community Funding from Church Commissioners has increased by c£18k</a:t>
            </a:r>
          </a:p>
          <a:p>
            <a:r>
              <a:rPr lang="en-GB" dirty="0"/>
              <a:t>Benefact Trust income is expected to decrease by c£14k (received in October)</a:t>
            </a:r>
          </a:p>
          <a:p>
            <a:r>
              <a:rPr lang="en-GB" dirty="0"/>
              <a:t>Rental income has started to reduce as further clergy appointments have been made, or properties have been held vacant for planned appointments but remains above the budgeted level</a:t>
            </a:r>
          </a:p>
          <a:p>
            <a:r>
              <a:rPr lang="en-GB" dirty="0"/>
              <a:t>Investment income has benefitted from increased interest rates although the economic climate is impacting investment returns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258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51EB9-38A9-C06C-B903-B4BBB361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2023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C47AF-98F8-25D5-D16F-6EB6328B0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i="1" dirty="0"/>
              <a:t>Expenditure</a:t>
            </a:r>
          </a:p>
          <a:p>
            <a:r>
              <a:rPr lang="en-GB" sz="1800" dirty="0"/>
              <a:t>Clergy headcount below budget - £440k underspend on remuneration to end of September</a:t>
            </a:r>
          </a:p>
          <a:p>
            <a:r>
              <a:rPr lang="en-GB" sz="1800" dirty="0"/>
              <a:t>Catch up of property repairs and increasing costs post COVID – housing overspent by £234k to end of September</a:t>
            </a:r>
          </a:p>
          <a:p>
            <a:pPr lvl="1"/>
            <a:r>
              <a:rPr lang="en-GB" sz="1800" dirty="0"/>
              <a:t>Part of this is will be covered from designated reserves  </a:t>
            </a:r>
          </a:p>
          <a:p>
            <a:r>
              <a:rPr lang="en-GB" sz="1800" dirty="0"/>
              <a:t>Increase to Safeguarding team headcount resulting from DSAP recommendations – overspent by £37k to end of September</a:t>
            </a:r>
          </a:p>
          <a:p>
            <a:r>
              <a:rPr lang="en-GB" sz="1800" dirty="0"/>
              <a:t>Other expenditure lines have remainder largely consistent with budget expectations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85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A2470-6783-E372-B702-E4B92A6D6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National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51426-E020-3C99-1C26-E4D39B73C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Recent feedback present at Inter-diocesan Finance Forum suggests significant deficits forecast by majority for 2023 with greater challenges for 2024</a:t>
            </a:r>
          </a:p>
          <a:p>
            <a:pPr lvl="1"/>
            <a:r>
              <a:rPr lang="en-GB" dirty="0"/>
              <a:t>PDBF projected deficit is lower than many dioceses</a:t>
            </a:r>
          </a:p>
          <a:p>
            <a:r>
              <a:rPr lang="en-GB" dirty="0"/>
              <a:t>Diocesan Finance review has been instigated – PDBF part of the pilot</a:t>
            </a:r>
          </a:p>
          <a:p>
            <a:pPr lvl="1"/>
            <a:r>
              <a:rPr lang="en-GB" dirty="0"/>
              <a:t>Information is expected to feed into the next Triennium of funding (2026-2028)</a:t>
            </a:r>
          </a:p>
        </p:txBody>
      </p:sp>
    </p:spTree>
    <p:extLst>
      <p:ext uri="{BB962C8B-B14F-4D97-AF65-F5344CB8AC3E}">
        <p14:creationId xmlns:p14="http://schemas.microsoft.com/office/powerpoint/2010/main" val="310100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74894-C3CC-40E7-AAD8-DC7B6698B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Budget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9C941-D97A-4A67-892F-76A141CED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4" name="Picture 3" descr="A diagram of a flowchart&#10;&#10;Description automatically generated">
            <a:extLst>
              <a:ext uri="{FF2B5EF4-FFF2-40B4-BE49-F238E27FC236}">
                <a16:creationId xmlns:a16="http://schemas.microsoft.com/office/drawing/2014/main" id="{03697D3C-A9F2-D13D-EF4E-B41249331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66" y="1787207"/>
            <a:ext cx="10626571" cy="32835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08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30A80-A041-807B-F2A9-019285555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Budget Overview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BEBD2-BC7E-A012-66E0-D35580C4E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budget has been prepared with the following key drivers:</a:t>
            </a:r>
          </a:p>
          <a:p>
            <a:pPr lvl="1"/>
            <a:r>
              <a:rPr lang="en-GB" dirty="0"/>
              <a:t>Parish share has been increased by 5% (with an amended base point)</a:t>
            </a:r>
          </a:p>
          <a:p>
            <a:pPr lvl="1"/>
            <a:r>
              <a:rPr lang="en-GB" dirty="0"/>
              <a:t>Focus will be on increasing parish share collection rates from the current level.  The impact of three collection rates (95%, 92% and 88%) have been presented </a:t>
            </a:r>
          </a:p>
          <a:p>
            <a:pPr lvl="1"/>
            <a:r>
              <a:rPr lang="en-GB" dirty="0"/>
              <a:t>Cost of living allowances of 5% have been awarded to all stipendiary clergy and lay staff (in line with the increase to National Minimum and National Benchmark Stipends)</a:t>
            </a:r>
          </a:p>
          <a:p>
            <a:pPr lvl="1"/>
            <a:r>
              <a:rPr lang="en-GB" dirty="0"/>
              <a:t>Recruitment of stipendiary clergy will continue into key posts as highlighted in deanery plans and agreed with the relevant Archdeacons </a:t>
            </a:r>
          </a:p>
          <a:p>
            <a:pPr lvl="1"/>
            <a:r>
              <a:rPr lang="en-GB" dirty="0"/>
              <a:t>The budget is underpinned by investment into children’s and youth work and discipleship to support ministry in all areas.  These areas of support feature across the deanery plans</a:t>
            </a:r>
          </a:p>
          <a:p>
            <a:pPr lvl="1"/>
            <a:r>
              <a:rPr lang="en-GB" dirty="0"/>
              <a:t>Inflationary increases of around 5% have been applied to other expenses </a:t>
            </a:r>
          </a:p>
        </p:txBody>
      </p:sp>
    </p:spTree>
    <p:extLst>
      <p:ext uri="{BB962C8B-B14F-4D97-AF65-F5344CB8AC3E}">
        <p14:creationId xmlns:p14="http://schemas.microsoft.com/office/powerpoint/2010/main" val="287002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B6593-35FD-4102-A7BE-A85EA31CC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 Summary</a:t>
            </a:r>
            <a:br>
              <a:rPr lang="en-GB" dirty="0"/>
            </a:br>
            <a:r>
              <a:rPr lang="en-GB" dirty="0"/>
              <a:t>and Comparisons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32CA53-B546-4A96-88DA-523DE74A9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i="1" dirty="0"/>
              <a:t>Parish share collection rates and impact </a:t>
            </a:r>
          </a:p>
          <a:p>
            <a:pPr marL="0" indent="0">
              <a:buNone/>
            </a:pPr>
            <a:r>
              <a:rPr lang="en-GB" sz="1800" i="1" dirty="0"/>
              <a:t>on budgeted result are as follows:</a:t>
            </a:r>
          </a:p>
          <a:p>
            <a:pPr marL="0" indent="0">
              <a:buNone/>
            </a:pPr>
            <a:r>
              <a:rPr lang="en-GB" sz="1800" dirty="0"/>
              <a:t>	95% collection rate</a:t>
            </a:r>
          </a:p>
          <a:p>
            <a:pPr marL="0" indent="0">
              <a:buNone/>
            </a:pPr>
            <a:r>
              <a:rPr lang="en-GB" sz="1800" dirty="0"/>
              <a:t>		Deficit of £741k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	92% collection rate</a:t>
            </a:r>
          </a:p>
          <a:p>
            <a:pPr marL="0" indent="0">
              <a:buNone/>
            </a:pPr>
            <a:r>
              <a:rPr lang="en-GB" sz="1800" dirty="0"/>
              <a:t>		Deficit of £898k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	92% collection rate</a:t>
            </a:r>
          </a:p>
          <a:p>
            <a:pPr marL="0" indent="0">
              <a:buNone/>
            </a:pPr>
            <a:r>
              <a:rPr lang="en-GB" sz="1800" dirty="0"/>
              <a:t>		Deficit of £414k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	88% collection rate</a:t>
            </a:r>
            <a:br>
              <a:rPr lang="en-GB" sz="1800" dirty="0"/>
            </a:br>
            <a:r>
              <a:rPr lang="en-GB" sz="1800" dirty="0"/>
              <a:t>		Deficit of £1,107k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443F2E-6520-5D19-E903-D01004E8CB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452" t="-2468" r="20515" b="2468"/>
          <a:stretch/>
        </p:blipFill>
        <p:spPr bwMode="auto">
          <a:xfrm>
            <a:off x="3886173" y="46990"/>
            <a:ext cx="5777944" cy="6638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7518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C5CD-13CB-4A93-9ADB-08093B26C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Movements Between 2023 Forecast and 2024 Budget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34FE144-73AD-72E7-FBB9-38558987AB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6117" y="1825625"/>
            <a:ext cx="769976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4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662F7-A771-47CB-B4CF-A62A7C219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Mission Support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B998A-AAF1-430D-9EDC-CEBE8E807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Mission Support costs including diocesan office costs, IT, legal and registrar and finance costs account for 12.4% of the total budgeted costs</a:t>
            </a:r>
          </a:p>
          <a:p>
            <a:r>
              <a:rPr lang="en-GB" dirty="0"/>
              <a:t>Costs that relate to supporting parishes have now been moved to parish support costs leading to the reduction in diocesan office costs and increase in parish support costs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691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P PowerPoint template  -  Read-Only" id="{D7C22C57-C319-4784-AF30-854CEAFEF69D}" vid="{C3B7E976-2B59-4569-B985-E7BE47835E0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039752084F974F8A936374EF80F060" ma:contentTypeVersion="12" ma:contentTypeDescription="Create a new document." ma:contentTypeScope="" ma:versionID="6844f6a7d6d7676654fc96dad8bcdc44">
  <xsd:schema xmlns:xsd="http://www.w3.org/2001/XMLSchema" xmlns:xs="http://www.w3.org/2001/XMLSchema" xmlns:p="http://schemas.microsoft.com/office/2006/metadata/properties" xmlns:ns2="2f116d5b-396f-4e4a-83ba-9442a2ac4a70" xmlns:ns3="ac15c9f3-89de-41f0-808e-0d6a6779343a" targetNamespace="http://schemas.microsoft.com/office/2006/metadata/properties" ma:root="true" ma:fieldsID="1979d077e285b2e7d7542227c8c35d0d" ns2:_="" ns3:_="">
    <xsd:import namespace="2f116d5b-396f-4e4a-83ba-9442a2ac4a70"/>
    <xsd:import namespace="ac15c9f3-89de-41f0-808e-0d6a677934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16d5b-396f-4e4a-83ba-9442a2ac4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206aabbe-596b-4e13-ae27-cd64ca0bc1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5c9f3-89de-41f0-808e-0d6a6779343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75ed5c2-d82a-4212-ab27-786e15c72fd2}" ma:internalName="TaxCatchAll" ma:showField="CatchAllData" ma:web="ac15c9f3-89de-41f0-808e-0d6a677934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15c9f3-89de-41f0-808e-0d6a6779343a" xsi:nil="true"/>
    <lcf76f155ced4ddcb4097134ff3c332f xmlns="2f116d5b-396f-4e4a-83ba-9442a2ac4a7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F605E84-06AA-4129-AEC3-FD7ABC5776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63AE53-B2A7-4CDA-9550-49ECECE25D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116d5b-396f-4e4a-83ba-9442a2ac4a70"/>
    <ds:schemaRef ds:uri="ac15c9f3-89de-41f0-808e-0d6a677934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70B181-A6ED-4D58-9815-49571CD8909A}">
  <ds:schemaRefs>
    <ds:schemaRef ds:uri="http://schemas.microsoft.com/office/2006/metadata/properties"/>
    <ds:schemaRef ds:uri="http://schemas.microsoft.com/office/infopath/2007/PartnerControls"/>
    <ds:schemaRef ds:uri="ac15c9f3-89de-41f0-808e-0d6a6779343a"/>
    <ds:schemaRef ds:uri="2f116d5b-396f-4e4a-83ba-9442a2ac4a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DoP PowerPoint template</Template>
  <TotalTime>0</TotalTime>
  <Words>685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2024 Budget  for Diocesan Synod </vt:lpstr>
      <vt:lpstr>2023 Update</vt:lpstr>
      <vt:lpstr>2023 Update</vt:lpstr>
      <vt:lpstr>National View</vt:lpstr>
      <vt:lpstr>Budget Process</vt:lpstr>
      <vt:lpstr>Budget Overview 2024</vt:lpstr>
      <vt:lpstr>Budget Summary and Comparisons</vt:lpstr>
      <vt:lpstr>Movements Between 2023 Forecast and 2024 Budget</vt:lpstr>
      <vt:lpstr>Mission Support Costs</vt:lpstr>
      <vt:lpstr>Projection  2023-2025</vt:lpstr>
      <vt:lpstr>Expectations for 2025-26</vt:lpstr>
      <vt:lpstr>How can we sustain a deficit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Aplin</dc:creator>
  <cp:lastModifiedBy>Louise Gifford</cp:lastModifiedBy>
  <cp:revision>13</cp:revision>
  <dcterms:created xsi:type="dcterms:W3CDTF">2022-06-23T09:20:11Z</dcterms:created>
  <dcterms:modified xsi:type="dcterms:W3CDTF">2023-11-02T16:00:03Z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0x0101003C039752084F974F8A936374EF80F060</vt:lpwstr>
  </property>
  <property fmtid="{D5CDD505-2E9C-101B-9397-08002B2CF9AE}" pid="3" name="MediaServiceImageTags">
    <vt:lpwstr/>
  </property>
</Properties>
</file>