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1"/>
  </p:notesMasterIdLst>
  <p:sldIdLst>
    <p:sldId id="256" r:id="rId5"/>
    <p:sldId id="264" r:id="rId6"/>
    <p:sldId id="260" r:id="rId7"/>
    <p:sldId id="263" r:id="rId8"/>
    <p:sldId id="257" r:id="rId9"/>
    <p:sldId id="261" r:id="rId10"/>
    <p:sldId id="258" r:id="rId11"/>
    <p:sldId id="259" r:id="rId12"/>
    <p:sldId id="262" r:id="rId13"/>
    <p:sldId id="265" r:id="rId14"/>
    <p:sldId id="268" r:id="rId15"/>
    <p:sldId id="266" r:id="rId16"/>
    <p:sldId id="267" r:id="rId17"/>
    <p:sldId id="269" r:id="rId18"/>
    <p:sldId id="270" r:id="rId19"/>
    <p:sldId id="271" r:id="rId20"/>
  </p:sldIdLst>
  <p:sldSz cx="12192000" cy="6858000"/>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D3CF20-1E8B-493C-BFB5-5C4B834CD6B2}" v="8" dt="2024-06-13T13:35:09.0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3" autoAdjust="0"/>
    <p:restoredTop sz="86467" autoAdjust="0"/>
  </p:normalViewPr>
  <p:slideViewPr>
    <p:cSldViewPr snapToGrid="0" snapToObjects="1">
      <p:cViewPr varScale="1">
        <p:scale>
          <a:sx n="75" d="100"/>
          <a:sy n="75" d="100"/>
        </p:scale>
        <p:origin x="77" y="245"/>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25" d="100"/>
          <a:sy n="125" d="100"/>
        </p:scale>
        <p:origin x="3012" y="-63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gs" Target="tags/tag1.xml"/><Relationship Id="rId27"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oleObject" Target="https://dioceseconsortium.sharepoint.com/sites/Portsmouth-Accounts/Shared%20Documents/Year%20End/2021/EA%20workings/Charts%20for%20Synod.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4366541504859924"/>
          <c:y val="8.6362771689891815E-2"/>
          <c:w val="0.48070076107978821"/>
          <c:h val="0.89048671722412109"/>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3.9910323917865753E-2"/>
          <c:y val="0.10242781788110733"/>
          <c:w val="0.36740157008171082"/>
          <c:h val="0.86979442834854126"/>
        </c:manualLayout>
      </c:layout>
      <c:overlay val="0"/>
      <c:spPr>
        <a:noFill/>
        <a:ln>
          <a:noFill/>
        </a:ln>
        <a:effectLst/>
      </c:spPr>
      <c:txPr>
        <a:bodyPr rot="0" spcFirstLastPara="1" vertOverflow="ellipsis" vert="horz" wrap="square" anchor="ctr" anchorCtr="1"/>
        <a:lstStyle/>
        <a:p>
          <a:pPr>
            <a:defRPr sz="1400" b="1" i="0" u="none" strike="noStrike" kern="1200" baseline="0" smtId="4294967295">
              <a:solidFill>
                <a:schemeClr val="tx1">
                  <a:lumMod val="65000"/>
                  <a:lumOff val="35000"/>
                </a:schemeClr>
              </a:solidFill>
              <a:latin typeface="+mn-lt"/>
              <a:ea typeface="+mn-ea"/>
              <a:cs typeface="+mn-cs"/>
            </a:defRPr>
          </a:pPr>
          <a:endParaRPr lang="en-US"/>
        </a:p>
      </c:txPr>
    </c:legend>
    <c:plotVisOnly val="1"/>
    <c:dispBlanksAs val="gap"/>
    <c:extLst xmlns:a14="http://schemas.microsoft.com/office/drawing/2010/main" xmlns:wp="http://schemas.openxmlformats.org/drawingml/2006/wordprocessingDrawing" xmlns:w="http://schemas.openxmlformats.org/wordprocessingml/2006/main" xmlns:m="http://schemas.openxmlformats.org/officeDocument/2006/math">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D2B593-4BEB-4B5E-ADFD-56D54B22057B}" type="datetimeFigureOut">
              <a:rPr lang="en-GB" smtClean="0"/>
              <a:t>14/06/2024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7BE02C-58B7-4DAA-B75C-E626990BABCA}" type="slidenum">
              <a:rPr lang="en-GB" smtClean="0"/>
              <a:t>‹#›</a:t>
            </a:fld>
            <a:endParaRPr lang="en-GB"/>
          </a:p>
        </p:txBody>
      </p:sp>
    </p:spTree>
    <p:extLst>
      <p:ext uri="{BB962C8B-B14F-4D97-AF65-F5344CB8AC3E}">
        <p14:creationId xmlns:p14="http://schemas.microsoft.com/office/powerpoint/2010/main" val="4218481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47BE02C-58B7-4DAA-B75C-E626990BABCA}" type="slidenum">
              <a:rPr lang="en-GB" smtClean="0"/>
              <a:t>1</a:t>
            </a:fld>
            <a:endParaRPr lang="en-GB"/>
          </a:p>
        </p:txBody>
      </p:sp>
    </p:spTree>
    <p:extLst>
      <p:ext uri="{BB962C8B-B14F-4D97-AF65-F5344CB8AC3E}">
        <p14:creationId xmlns:p14="http://schemas.microsoft.com/office/powerpoint/2010/main" val="5332306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Detailed management report for April has been circulated and also the separate report showing the position regarding parish share up to the end of May.  The following slides look at some of the headline figures.		</a:t>
            </a:r>
            <a:endParaRPr lang="en-GB" dirty="0"/>
          </a:p>
        </p:txBody>
      </p:sp>
      <p:sp>
        <p:nvSpPr>
          <p:cNvPr id="4" name="Slide Number Placeholder 3"/>
          <p:cNvSpPr>
            <a:spLocks noGrp="1"/>
          </p:cNvSpPr>
          <p:nvPr>
            <p:ph type="sldNum" sz="quarter" idx="5"/>
          </p:nvPr>
        </p:nvSpPr>
        <p:spPr/>
        <p:txBody>
          <a:bodyPr/>
          <a:lstStyle/>
          <a:p>
            <a:fld id="{147BE02C-58B7-4DAA-B75C-E626990BABCA}" type="slidenum">
              <a:rPr lang="en-GB" smtClean="0"/>
              <a:t>10</a:t>
            </a:fld>
            <a:endParaRPr lang="en-GB"/>
          </a:p>
        </p:txBody>
      </p:sp>
    </p:spTree>
    <p:extLst>
      <p:ext uri="{BB962C8B-B14F-4D97-AF65-F5344CB8AC3E}">
        <p14:creationId xmlns:p14="http://schemas.microsoft.com/office/powerpoint/2010/main" val="22377245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budgeted deficit of £315k for the first 4 months of the year assumes full parish share recovery however we included three alternative scenarios in the 2024 budget (88%, 92%, and 95%). </a:t>
            </a:r>
          </a:p>
          <a:p>
            <a:endParaRPr lang="en-US" dirty="0"/>
          </a:p>
          <a:p>
            <a:r>
              <a:rPr lang="en-US" dirty="0"/>
              <a:t>Parish share and clergy remuneration are covered in more detail on later slides </a:t>
            </a:r>
          </a:p>
          <a:p>
            <a:endParaRPr lang="en-US" dirty="0"/>
          </a:p>
          <a:p>
            <a:r>
              <a:rPr lang="en-US" dirty="0"/>
              <a:t>Other income includes investment income which is running above budget due to the ongoing high interest rates (budget levels had expected to start seeing a reduction) </a:t>
            </a:r>
            <a:endParaRPr lang="en-GB" dirty="0"/>
          </a:p>
        </p:txBody>
      </p:sp>
      <p:sp>
        <p:nvSpPr>
          <p:cNvPr id="4" name="Slide Number Placeholder 3"/>
          <p:cNvSpPr>
            <a:spLocks noGrp="1"/>
          </p:cNvSpPr>
          <p:nvPr>
            <p:ph type="sldNum" sz="quarter" idx="5"/>
          </p:nvPr>
        </p:nvSpPr>
        <p:spPr/>
        <p:txBody>
          <a:bodyPr/>
          <a:lstStyle/>
          <a:p>
            <a:fld id="{147BE02C-58B7-4DAA-B75C-E626990BABCA}" type="slidenum">
              <a:rPr lang="en-GB" smtClean="0"/>
              <a:t>11</a:t>
            </a:fld>
            <a:endParaRPr lang="en-GB"/>
          </a:p>
        </p:txBody>
      </p:sp>
    </p:spTree>
    <p:extLst>
      <p:ext uri="{BB962C8B-B14F-4D97-AF65-F5344CB8AC3E}">
        <p14:creationId xmlns:p14="http://schemas.microsoft.com/office/powerpoint/2010/main" val="2872163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Parish share is following the historic trends and £40k higher than 2023 year to date.  A large proportion of parishes will pay an equal amount for 12 months but there are many parishes that pay in other ways (10 months, quarterly </a:t>
            </a:r>
          </a:p>
          <a:p>
            <a:endParaRPr lang="en-US" dirty="0"/>
          </a:p>
          <a:p>
            <a:r>
              <a:rPr lang="en-US" dirty="0"/>
              <a:t>Regular reviews of the collections for each parish are taking place and where parishes are behind or haven’t contributed we are engaging with them to understand why </a:t>
            </a:r>
            <a:endParaRPr lang="en-GB" dirty="0"/>
          </a:p>
        </p:txBody>
      </p:sp>
      <p:sp>
        <p:nvSpPr>
          <p:cNvPr id="4" name="Slide Number Placeholder 3"/>
          <p:cNvSpPr>
            <a:spLocks noGrp="1"/>
          </p:cNvSpPr>
          <p:nvPr>
            <p:ph type="sldNum" sz="quarter" idx="5"/>
          </p:nvPr>
        </p:nvSpPr>
        <p:spPr/>
        <p:txBody>
          <a:bodyPr/>
          <a:lstStyle/>
          <a:p>
            <a:fld id="{147BE02C-58B7-4DAA-B75C-E626990BABCA}" type="slidenum">
              <a:rPr lang="en-GB" smtClean="0"/>
              <a:t>12</a:t>
            </a:fld>
            <a:endParaRPr lang="en-GB"/>
          </a:p>
        </p:txBody>
      </p:sp>
    </p:spTree>
    <p:extLst>
      <p:ext uri="{BB962C8B-B14F-4D97-AF65-F5344CB8AC3E}">
        <p14:creationId xmlns:p14="http://schemas.microsoft.com/office/powerpoint/2010/main" val="23701425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Clergy remuneration continues to run below budget mainly due to headcount being below the budgeted levels year to date.  Recruitment continues and some significant appointments have been made so far this year (particularly on the Isle of Wight) and some further appointments have been made for posts with start dates later in the year. </a:t>
            </a:r>
            <a:endParaRPr lang="en-GB" dirty="0"/>
          </a:p>
        </p:txBody>
      </p:sp>
      <p:sp>
        <p:nvSpPr>
          <p:cNvPr id="4" name="Slide Number Placeholder 3"/>
          <p:cNvSpPr>
            <a:spLocks noGrp="1"/>
          </p:cNvSpPr>
          <p:nvPr>
            <p:ph type="sldNum" sz="quarter" idx="5"/>
          </p:nvPr>
        </p:nvSpPr>
        <p:spPr/>
        <p:txBody>
          <a:bodyPr/>
          <a:lstStyle/>
          <a:p>
            <a:fld id="{147BE02C-58B7-4DAA-B75C-E626990BABCA}" type="slidenum">
              <a:rPr lang="en-GB" smtClean="0"/>
              <a:t>13</a:t>
            </a:fld>
            <a:endParaRPr lang="en-GB"/>
          </a:p>
        </p:txBody>
      </p:sp>
    </p:spTree>
    <p:extLst>
      <p:ext uri="{BB962C8B-B14F-4D97-AF65-F5344CB8AC3E}">
        <p14:creationId xmlns:p14="http://schemas.microsoft.com/office/powerpoint/2010/main" val="936959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the budget was agreed, a reduction to the clergy pension rate was announced bring it down from 28% to 25% from 1</a:t>
            </a:r>
            <a:r>
              <a:rPr lang="en-US" baseline="30000" dirty="0"/>
              <a:t>st</a:t>
            </a:r>
            <a:r>
              <a:rPr lang="en-US" dirty="0"/>
              <a:t> April.  This would equate to a reduction of c£60k over the course of the year compared to the budgeted level</a:t>
            </a:r>
          </a:p>
          <a:p>
            <a:endParaRPr lang="en-US" dirty="0"/>
          </a:p>
          <a:p>
            <a:r>
              <a:rPr lang="en-US" dirty="0"/>
              <a:t>We were advised late in 2023 that there was also a surplus on the defined benefit lay staff pension of £424k which can be used to offset lay staff pension contributions.  Again this became applicable from April and equates to a reduction in cash outflows for pension of c£162k for the remainder of the year.</a:t>
            </a:r>
            <a:endParaRPr lang="en-GB" dirty="0"/>
          </a:p>
        </p:txBody>
      </p:sp>
      <p:sp>
        <p:nvSpPr>
          <p:cNvPr id="4" name="Slide Number Placeholder 3"/>
          <p:cNvSpPr>
            <a:spLocks noGrp="1"/>
          </p:cNvSpPr>
          <p:nvPr>
            <p:ph type="sldNum" sz="quarter" idx="5"/>
          </p:nvPr>
        </p:nvSpPr>
        <p:spPr/>
        <p:txBody>
          <a:bodyPr/>
          <a:lstStyle/>
          <a:p>
            <a:fld id="{147BE02C-58B7-4DAA-B75C-E626990BABCA}" type="slidenum">
              <a:rPr lang="en-GB" smtClean="0"/>
              <a:t>14</a:t>
            </a:fld>
            <a:endParaRPr lang="en-GB"/>
          </a:p>
        </p:txBody>
      </p:sp>
    </p:spTree>
    <p:extLst>
      <p:ext uri="{BB962C8B-B14F-4D97-AF65-F5344CB8AC3E}">
        <p14:creationId xmlns:p14="http://schemas.microsoft.com/office/powerpoint/2010/main" val="36323966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budgeted scenarios expected a deficit between £741k (95%) and £1.1m (88%).  The current forecast expects us to be in the region of £500k deficit which takes into account the pensions savings detailed on the previous slide.  It also assumes the following:</a:t>
            </a:r>
          </a:p>
          <a:p>
            <a:pPr marL="171450" indent="-171450">
              <a:buFont typeface="Wingdings" panose="05000000000000000000" pitchFamily="2" charset="2"/>
              <a:buChar char="§"/>
            </a:pPr>
            <a:r>
              <a:rPr lang="en-US" dirty="0"/>
              <a:t>Uptake of parish share in the latter part of the year as we have seen historically, although cautious as we are aware of significant pressures on parish finances</a:t>
            </a:r>
          </a:p>
          <a:p>
            <a:pPr marL="171450" indent="-171450">
              <a:buFont typeface="Wingdings" panose="05000000000000000000" pitchFamily="2" charset="2"/>
              <a:buChar char="§"/>
            </a:pPr>
            <a:r>
              <a:rPr lang="en-US" dirty="0"/>
              <a:t>Further clergy appointments by the end of the year to further increase headcount</a:t>
            </a:r>
          </a:p>
          <a:p>
            <a:pPr marL="171450" indent="-171450">
              <a:buFont typeface="Wingdings" panose="05000000000000000000" pitchFamily="2" charset="2"/>
              <a:buChar char="§"/>
            </a:pPr>
            <a:r>
              <a:rPr lang="en-US" dirty="0"/>
              <a:t>Ongoing high level of housing repairs and maintenance for appointments as well as the planned quinquennial works</a:t>
            </a:r>
          </a:p>
        </p:txBody>
      </p:sp>
      <p:sp>
        <p:nvSpPr>
          <p:cNvPr id="4" name="Slide Number Placeholder 3"/>
          <p:cNvSpPr>
            <a:spLocks noGrp="1"/>
          </p:cNvSpPr>
          <p:nvPr>
            <p:ph type="sldNum" sz="quarter" idx="5"/>
          </p:nvPr>
        </p:nvSpPr>
        <p:spPr/>
        <p:txBody>
          <a:bodyPr/>
          <a:lstStyle/>
          <a:p>
            <a:fld id="{147BE02C-58B7-4DAA-B75C-E626990BABCA}" type="slidenum">
              <a:rPr lang="en-GB" smtClean="0"/>
              <a:t>15</a:t>
            </a:fld>
            <a:endParaRPr lang="en-GB"/>
          </a:p>
        </p:txBody>
      </p:sp>
    </p:spTree>
    <p:extLst>
      <p:ext uri="{BB962C8B-B14F-4D97-AF65-F5344CB8AC3E}">
        <p14:creationId xmlns:p14="http://schemas.microsoft.com/office/powerpoint/2010/main" val="1270974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nSpc>
                <a:spcPct val="107000"/>
              </a:lnSpc>
              <a:buFont typeface="Symbol" panose="05050102010706020507" pitchFamily="18" charset="2"/>
              <a:buChar char=""/>
            </a:pPr>
            <a:r>
              <a:rPr lang="en-US" sz="1100" kern="100" dirty="0">
                <a:effectLst/>
                <a:latin typeface="Aptos" panose="020B0004020202020204" pitchFamily="34" charset="0"/>
                <a:ea typeface="Aptos" panose="020B0004020202020204" pitchFamily="34" charset="0"/>
                <a:cs typeface="Times New Roman" panose="02020603050405020304" pitchFamily="18" charset="0"/>
              </a:rPr>
              <a:t>Audit was completed in mid-March by </a:t>
            </a:r>
            <a:r>
              <a:rPr lang="en-US" sz="1100" kern="100" dirty="0" err="1">
                <a:effectLst/>
                <a:latin typeface="Aptos" panose="020B0004020202020204" pitchFamily="34" charset="0"/>
                <a:ea typeface="Aptos" panose="020B0004020202020204" pitchFamily="34" charset="0"/>
                <a:cs typeface="Times New Roman" panose="02020603050405020304" pitchFamily="18" charset="0"/>
              </a:rPr>
              <a:t>Haysmacintyre</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US" sz="1100" kern="100" dirty="0">
                <a:effectLst/>
                <a:latin typeface="Aptos" panose="020B0004020202020204" pitchFamily="34" charset="0"/>
                <a:ea typeface="Aptos" panose="020B0004020202020204" pitchFamily="34" charset="0"/>
                <a:cs typeface="Times New Roman" panose="02020603050405020304" pitchFamily="18" charset="0"/>
              </a:rPr>
              <a:t>They will be issuing an unmodified audit report – this means that there are no areas of work they haven’t been able to complete, nothing they disagree with and they are comfortable that the Diocese is a going concern – it has sufficient financial resources to continue for 12 months from now</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US" sz="1100" kern="100" dirty="0">
                <a:effectLst/>
                <a:latin typeface="Aptos" panose="020B0004020202020204" pitchFamily="34" charset="0"/>
                <a:ea typeface="Aptos" panose="020B0004020202020204" pitchFamily="34" charset="0"/>
                <a:cs typeface="Times New Roman" panose="02020603050405020304" pitchFamily="18" charset="0"/>
              </a:rPr>
              <a:t>No new control issues have been identified which means they are comfortable we have sufficient robust procedures in place</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US" sz="1100" kern="100" dirty="0">
                <a:effectLst/>
                <a:latin typeface="Aptos" panose="020B0004020202020204" pitchFamily="34" charset="0"/>
                <a:ea typeface="Aptos" panose="020B0004020202020204" pitchFamily="34" charset="0"/>
                <a:cs typeface="Times New Roman" panose="02020603050405020304" pitchFamily="18" charset="0"/>
              </a:rPr>
              <a:t>There are a couple of items carried over from last year which relate to the IT controls, specifically blocking of email attachments for certain files types or penetration testing of systems to identify any weaknesses and vulnerabilities.  Procedures are being followed up to address this.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US" sz="1100" kern="100" dirty="0">
                <a:effectLst/>
                <a:latin typeface="Aptos" panose="020B0004020202020204" pitchFamily="34" charset="0"/>
                <a:ea typeface="Aptos" panose="020B0004020202020204" pitchFamily="34" charset="0"/>
                <a:cs typeface="Times New Roman" panose="02020603050405020304" pitchFamily="18" charset="0"/>
              </a:rPr>
              <a:t>No audit adjustments were identified.  A small amount of income (£10k) has been received in 2024 for parochial fee income but this is below the materiality level that the auditors use and so they have flagged this but not requested any change to the numbers.  We are looking at our processes to make sure we can track where fee income may be missing and make sure we receive it all moving forward.</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147BE02C-58B7-4DAA-B75C-E626990BABCA}" type="slidenum">
              <a:rPr lang="en-GB" smtClean="0"/>
              <a:t>2</a:t>
            </a:fld>
            <a:endParaRPr lang="en-GB"/>
          </a:p>
        </p:txBody>
      </p:sp>
    </p:spTree>
    <p:extLst>
      <p:ext uri="{BB962C8B-B14F-4D97-AF65-F5344CB8AC3E}">
        <p14:creationId xmlns:p14="http://schemas.microsoft.com/office/powerpoint/2010/main" val="942778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nSpc>
                <a:spcPct val="107000"/>
              </a:lnSpc>
              <a:buFont typeface="Symbol" panose="05050102010706020507" pitchFamily="18" charset="2"/>
              <a:buChar char=""/>
            </a:pPr>
            <a:r>
              <a:rPr lang="en-US" sz="1100" kern="100" dirty="0">
                <a:effectLst/>
                <a:latin typeface="Aptos" panose="020B0004020202020204" pitchFamily="34" charset="0"/>
                <a:ea typeface="Aptos" panose="020B0004020202020204" pitchFamily="34" charset="0"/>
                <a:cs typeface="Times New Roman" panose="02020603050405020304" pitchFamily="18" charset="0"/>
              </a:rPr>
              <a:t>Slide shows a summary of the position on the general fund only (lifted from page 22 of the statutory accounts)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US" sz="1100" kern="100" dirty="0">
                <a:effectLst/>
                <a:latin typeface="Aptos" panose="020B0004020202020204" pitchFamily="34" charset="0"/>
                <a:ea typeface="Aptos" panose="020B0004020202020204" pitchFamily="34" charset="0"/>
                <a:cs typeface="Times New Roman" panose="02020603050405020304" pitchFamily="18" charset="0"/>
              </a:rPr>
              <a:t>Income has fallen by £13k compared to 2022 – mainly the impact of pressures on parish share which fell by £91k, offset by an increase in investment income resulting from the increased interest rates and the recovery of the investment markets resulting in slightly higher investment returns compared to 2022.</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US" sz="1100" kern="100" dirty="0">
                <a:effectLst/>
                <a:latin typeface="Aptos" panose="020B0004020202020204" pitchFamily="34" charset="0"/>
                <a:ea typeface="Aptos" panose="020B0004020202020204" pitchFamily="34" charset="0"/>
                <a:cs typeface="Times New Roman" panose="02020603050405020304" pitchFamily="18" charset="0"/>
              </a:rPr>
              <a:t>Expenses have increased by £533k.  Clergy stipends and allowances were increased by 6% from April 2023 and headcount increased towards the end of the year as the numbers of clergy appointments increased.  Clergy housing also saw a large increase driven by inflationary pressures on costs, and an increase in the levels of works, especially post COVID catch up of quinquennial works and appointment works to get properties ready for appointments.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07000"/>
              </a:lnSpc>
              <a:spcAft>
                <a:spcPts val="800"/>
              </a:spcAft>
              <a:buFont typeface="Courier New" panose="02070309020205020404" pitchFamily="49" charset="0"/>
              <a:buChar char="o"/>
            </a:pPr>
            <a:r>
              <a:rPr lang="en-US" sz="1100" kern="100" dirty="0">
                <a:effectLst/>
                <a:latin typeface="Aptos" panose="020B0004020202020204" pitchFamily="34" charset="0"/>
                <a:ea typeface="Aptos" panose="020B0004020202020204" pitchFamily="34" charset="0"/>
                <a:cs typeface="Times New Roman" panose="02020603050405020304" pitchFamily="18" charset="0"/>
              </a:rPr>
              <a:t>This has led to a deficit of £690k prior to any revaluations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147BE02C-58B7-4DAA-B75C-E626990BABCA}" type="slidenum">
              <a:rPr lang="en-GB" smtClean="0"/>
              <a:t>3</a:t>
            </a:fld>
            <a:endParaRPr lang="en-GB"/>
          </a:p>
        </p:txBody>
      </p:sp>
    </p:spTree>
    <p:extLst>
      <p:ext uri="{BB962C8B-B14F-4D97-AF65-F5344CB8AC3E}">
        <p14:creationId xmlns:p14="http://schemas.microsoft.com/office/powerpoint/2010/main" val="4076957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100" dirty="0"/>
              <a:t>This slide demonstrates how the actual results on the general fund compared to the budget for 2023 before any transfers are made</a:t>
            </a:r>
          </a:p>
          <a:p>
            <a:pPr marL="171450" indent="-171450">
              <a:buFont typeface="Arial" panose="020B0604020202020204" pitchFamily="34" charset="0"/>
              <a:buChar char="•"/>
            </a:pPr>
            <a:r>
              <a:rPr lang="en-US" sz="1100" dirty="0"/>
              <a:t>Our budgeted deficit of £5k was based on the assumption of a collection rate of 100% of parish share; we also acknowledged this would be challenge and the following scenarios were included</a:t>
            </a:r>
          </a:p>
          <a:p>
            <a:pPr marL="628650" lvl="1" indent="-171450">
              <a:buFont typeface="Arial" panose="020B0604020202020204" pitchFamily="34" charset="0"/>
              <a:buChar char="•"/>
            </a:pPr>
            <a:r>
              <a:rPr lang="en-US" sz="1100" dirty="0"/>
              <a:t>98% - £107k deficit</a:t>
            </a:r>
          </a:p>
          <a:p>
            <a:pPr marL="628650" lvl="1" indent="-171450">
              <a:buFont typeface="Arial" panose="020B0604020202020204" pitchFamily="34" charset="0"/>
              <a:buChar char="•"/>
            </a:pPr>
            <a:r>
              <a:rPr lang="en-US" sz="1100" dirty="0"/>
              <a:t>92% - £414k deficit</a:t>
            </a:r>
          </a:p>
          <a:p>
            <a:pPr marL="628650" lvl="1" indent="-171450">
              <a:buFont typeface="Arial" panose="020B0604020202020204" pitchFamily="34" charset="0"/>
              <a:buChar char="•"/>
            </a:pPr>
            <a:r>
              <a:rPr lang="en-US" sz="1100" dirty="0"/>
              <a:t>87% - £670k deficit</a:t>
            </a:r>
            <a:endParaRPr lang="en-GB" sz="1100" dirty="0"/>
          </a:p>
          <a:p>
            <a:pPr marL="628650" lvl="1" indent="-171450">
              <a:buFont typeface="Arial" panose="020B0604020202020204" pitchFamily="34" charset="0"/>
              <a:buChar char="•"/>
            </a:pPr>
            <a:r>
              <a:rPr lang="en-US" sz="1100" dirty="0"/>
              <a:t>Our actual collection rate was 84.4% </a:t>
            </a:r>
          </a:p>
          <a:p>
            <a:pPr marL="171450" indent="-171450">
              <a:buFont typeface="Arial" panose="020B0604020202020204" pitchFamily="34" charset="0"/>
              <a:buChar char="•"/>
            </a:pPr>
            <a:r>
              <a:rPr lang="en-US" sz="1100" dirty="0"/>
              <a:t>Other income variations included an increase in rental income compared to budget as appointments were anticipated earlier in the year and the clergy headcount increased at a slower pace than anticipated.  There was also the benefit of some increases in rental rates due to movements in the housing market</a:t>
            </a:r>
          </a:p>
          <a:p>
            <a:pPr marL="171450" indent="-171450">
              <a:buFont typeface="Arial" panose="020B0604020202020204" pitchFamily="34" charset="0"/>
              <a:buChar char="•"/>
            </a:pPr>
            <a:r>
              <a:rPr lang="en-US" sz="1100" dirty="0"/>
              <a:t>Investment income was slightly below budget due to the reduction in cash over the course of the year as result of the deficit, however this was offset in part by the additional interest income as interest rates increased throughout 2023</a:t>
            </a:r>
          </a:p>
          <a:p>
            <a:pPr marL="171450" indent="-171450">
              <a:buFont typeface="Arial" panose="020B0604020202020204" pitchFamily="34" charset="0"/>
              <a:buChar char="•"/>
            </a:pPr>
            <a:r>
              <a:rPr lang="en-US" sz="1100" dirty="0"/>
              <a:t>Clergy costs were underspent as clergy headcount remained below the budgeted level throughout the year, however significant appointments were made</a:t>
            </a:r>
          </a:p>
          <a:p>
            <a:pPr marL="171450" indent="-171450">
              <a:buFont typeface="Arial" panose="020B0604020202020204" pitchFamily="34" charset="0"/>
              <a:buChar char="•"/>
            </a:pPr>
            <a:r>
              <a:rPr lang="en-US" sz="1100" dirty="0"/>
              <a:t>The overspend on clergy housing represents a catch up from COVID, increasing costs on planned works and a high level of works to prepare properties for appointments being made.  £315k of these costs have been reimbursed from a designated fund which was set aside for budgeted works that couldn’t be completed due to COVID.</a:t>
            </a:r>
          </a:p>
        </p:txBody>
      </p:sp>
      <p:sp>
        <p:nvSpPr>
          <p:cNvPr id="4" name="Slide Number Placeholder 3"/>
          <p:cNvSpPr>
            <a:spLocks noGrp="1"/>
          </p:cNvSpPr>
          <p:nvPr>
            <p:ph type="sldNum" sz="quarter" idx="5"/>
          </p:nvPr>
        </p:nvSpPr>
        <p:spPr/>
        <p:txBody>
          <a:bodyPr/>
          <a:lstStyle/>
          <a:p>
            <a:fld id="{147BE02C-58B7-4DAA-B75C-E626990BABCA}" type="slidenum">
              <a:rPr lang="en-GB" smtClean="0"/>
              <a:t>4</a:t>
            </a:fld>
            <a:endParaRPr lang="en-GB"/>
          </a:p>
        </p:txBody>
      </p:sp>
    </p:spTree>
    <p:extLst>
      <p:ext uri="{BB962C8B-B14F-4D97-AF65-F5344CB8AC3E}">
        <p14:creationId xmlns:p14="http://schemas.microsoft.com/office/powerpoint/2010/main" val="3175391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nSpc>
                <a:spcPct val="107000"/>
              </a:lnSpc>
              <a:buFont typeface="Symbol" panose="05050102010706020507" pitchFamily="18" charset="2"/>
              <a:buChar char=""/>
            </a:pPr>
            <a:r>
              <a:rPr lang="en-US" sz="1100" kern="100" dirty="0">
                <a:latin typeface="Aptos" panose="020B0004020202020204" pitchFamily="34" charset="0"/>
                <a:cs typeface="Times New Roman" panose="02020603050405020304" pitchFamily="18" charset="0"/>
              </a:rPr>
              <a:t>Investment valuations increased by £1.438m across all funds as the investment markets stabilized after significant deficits during 2022.  During 2023 a proportion of investments held in the CCLA property portfolio had been transferred to shares to reduce the impact of the property market on the overall portfolio; there is a 6 month notice period to withdraw from this fund.</a:t>
            </a:r>
            <a:endParaRPr lang="en-GB" sz="1100" kern="100" dirty="0">
              <a:latin typeface="Aptos" panose="020B000402020202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US" sz="1100" kern="100" dirty="0">
                <a:latin typeface="Aptos" panose="020B0004020202020204" pitchFamily="34" charset="0"/>
                <a:cs typeface="Times New Roman" panose="02020603050405020304" pitchFamily="18" charset="0"/>
              </a:rPr>
              <a:t>Diocesan properties were revalued in line with the policy – 20% of the holding was formally revalued.  As there were no large changes, it was not necessary to reflect the movement across the remaining 80% and so there has not been such a large uplift as last year (no cash flow impact, simply increases the size of the reserves on our balance sheet on page 23 of the accounts, something that we cannot </a:t>
            </a:r>
            <a:r>
              <a:rPr lang="en-US" sz="1100" kern="100" dirty="0" err="1">
                <a:latin typeface="Aptos" panose="020B0004020202020204" pitchFamily="34" charset="0"/>
                <a:cs typeface="Times New Roman" panose="02020603050405020304" pitchFamily="18" charset="0"/>
              </a:rPr>
              <a:t>realise</a:t>
            </a:r>
            <a:r>
              <a:rPr lang="en-US" sz="1100" kern="100" dirty="0">
                <a:latin typeface="Aptos" panose="020B0004020202020204" pitchFamily="34" charset="0"/>
                <a:cs typeface="Times New Roman" panose="02020603050405020304" pitchFamily="18" charset="0"/>
              </a:rPr>
              <a:t>).  2022 figures also included the revaluation of glebe land which hadn’t been revalued for several years and so was a one-off large increase – there was no movement in the land values for 2023</a:t>
            </a:r>
            <a:endParaRPr lang="en-GB" sz="1100" kern="100" dirty="0">
              <a:latin typeface="Aptos" panose="020B000402020202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147BE02C-58B7-4DAA-B75C-E626990BABCA}" type="slidenum">
              <a:rPr lang="en-GB" smtClean="0"/>
              <a:t>5</a:t>
            </a:fld>
            <a:endParaRPr lang="en-GB"/>
          </a:p>
        </p:txBody>
      </p:sp>
    </p:spTree>
    <p:extLst>
      <p:ext uri="{BB962C8B-B14F-4D97-AF65-F5344CB8AC3E}">
        <p14:creationId xmlns:p14="http://schemas.microsoft.com/office/powerpoint/2010/main" val="993956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kern="100" dirty="0">
                <a:effectLst/>
                <a:latin typeface="Aptos" panose="020B0004020202020204" pitchFamily="34" charset="0"/>
                <a:ea typeface="Aptos" panose="020B0004020202020204" pitchFamily="34" charset="0"/>
                <a:cs typeface="Times New Roman" panose="02020603050405020304" pitchFamily="18" charset="0"/>
              </a:rPr>
              <a:t>This slide </a:t>
            </a:r>
            <a:r>
              <a:rPr lang="en-US" sz="1100" kern="100" dirty="0" err="1">
                <a:effectLst/>
                <a:latin typeface="Aptos" panose="020B0004020202020204" pitchFamily="34" charset="0"/>
                <a:ea typeface="Aptos" panose="020B0004020202020204" pitchFamily="34" charset="0"/>
                <a:cs typeface="Times New Roman" panose="02020603050405020304" pitchFamily="18" charset="0"/>
              </a:rPr>
              <a:t>summarises</a:t>
            </a:r>
            <a:r>
              <a:rPr lang="en-US" sz="1100" kern="100" dirty="0">
                <a:effectLst/>
                <a:latin typeface="Aptos" panose="020B0004020202020204" pitchFamily="34" charset="0"/>
                <a:ea typeface="Aptos" panose="020B0004020202020204" pitchFamily="34" charset="0"/>
                <a:cs typeface="Times New Roman" panose="02020603050405020304" pitchFamily="18" charset="0"/>
              </a:rPr>
              <a:t> the movements in all funds as shown on page 22 of the accounts and demonstrates that before any revaluations we were in a deficit position – largely due to the expenditure through the general and designated funds.</a:t>
            </a:r>
          </a:p>
          <a:p>
            <a:endParaRPr lang="en-US" sz="1100" kern="100" dirty="0">
              <a:latin typeface="Aptos" panose="020B0004020202020204" pitchFamily="34" charset="0"/>
              <a:ea typeface="Aptos" panose="020B0004020202020204" pitchFamily="34" charset="0"/>
              <a:cs typeface="Times New Roman" panose="02020603050405020304" pitchFamily="18" charset="0"/>
            </a:endParaRPr>
          </a:p>
          <a:p>
            <a:r>
              <a:rPr lang="en-US" sz="1100" kern="100" dirty="0">
                <a:effectLst/>
                <a:latin typeface="Aptos" panose="020B0004020202020204" pitchFamily="34" charset="0"/>
                <a:ea typeface="Aptos" panose="020B0004020202020204" pitchFamily="34" charset="0"/>
                <a:cs typeface="Times New Roman" panose="02020603050405020304" pitchFamily="18" charset="0"/>
              </a:rPr>
              <a:t>The large transfer from designated funds reflects the repayment of the Coronavirus Business Interruption loan – repayment was accelerated during th</a:t>
            </a:r>
            <a:r>
              <a:rPr lang="en-US" sz="1100" kern="100" dirty="0">
                <a:latin typeface="Aptos" panose="020B0004020202020204" pitchFamily="34" charset="0"/>
                <a:ea typeface="Aptos" panose="020B0004020202020204" pitchFamily="34" charset="0"/>
                <a:cs typeface="Times New Roman" panose="02020603050405020304" pitchFamily="18" charset="0"/>
              </a:rPr>
              <a:t>e year and with the final balance being cleared in December.  This means the diocese has no debt finance.</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147BE02C-58B7-4DAA-B75C-E626990BABCA}" type="slidenum">
              <a:rPr lang="en-GB" smtClean="0"/>
              <a:t>6</a:t>
            </a:fld>
            <a:endParaRPr lang="en-GB"/>
          </a:p>
        </p:txBody>
      </p:sp>
    </p:spTree>
    <p:extLst>
      <p:ext uri="{BB962C8B-B14F-4D97-AF65-F5344CB8AC3E}">
        <p14:creationId xmlns:p14="http://schemas.microsoft.com/office/powerpoint/2010/main" val="10190581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The chart shows the total cash received for each income type and also the proportion of the total income this represents.  This includes income across all funds.</a:t>
            </a:r>
          </a:p>
          <a:p>
            <a:br>
              <a:rPr lang="en-US" sz="1000" dirty="0"/>
            </a:br>
            <a:r>
              <a:rPr lang="en-US" sz="1000" dirty="0"/>
              <a:t>The largest movement relates to grants and donations.  This includes grants such as SDF income, LINC funding and RME funding for training costs for ordinands</a:t>
            </a:r>
          </a:p>
          <a:p>
            <a:endParaRPr lang="en-US" sz="1000" dirty="0"/>
          </a:p>
          <a:p>
            <a:r>
              <a:rPr lang="en-US" sz="1000" dirty="0"/>
              <a:t>Reasons for the reduction are:</a:t>
            </a:r>
          </a:p>
          <a:p>
            <a:pPr marL="171450" indent="-171450">
              <a:buFont typeface="Arial" panose="020B0604020202020204" pitchFamily="34" charset="0"/>
              <a:buChar char="•"/>
            </a:pPr>
            <a:r>
              <a:rPr lang="en-US" sz="1000" dirty="0"/>
              <a:t>2022 included hardship grant income from national church for clergy and energy grants for parishes – no such income during 2023</a:t>
            </a:r>
          </a:p>
          <a:p>
            <a:pPr marL="171450" indent="-171450">
              <a:buFont typeface="Arial" panose="020B0604020202020204" pitchFamily="34" charset="0"/>
              <a:buChar char="•"/>
            </a:pPr>
            <a:r>
              <a:rPr lang="en-US" sz="1000" dirty="0"/>
              <a:t>SDF reducing due to one project coming to an end</a:t>
            </a:r>
          </a:p>
          <a:p>
            <a:pPr marL="171450" indent="-171450">
              <a:buFont typeface="Arial" panose="020B0604020202020204" pitchFamily="34" charset="0"/>
              <a:buChar char="•"/>
            </a:pPr>
            <a:r>
              <a:rPr lang="en-US" sz="1000" dirty="0"/>
              <a:t>Ordinand training costs now being paid directly by national church from September so lower grant amount being received but also lower costs paid out</a:t>
            </a:r>
          </a:p>
        </p:txBody>
      </p:sp>
      <p:sp>
        <p:nvSpPr>
          <p:cNvPr id="4" name="Slide Number Placeholder 3"/>
          <p:cNvSpPr>
            <a:spLocks noGrp="1"/>
          </p:cNvSpPr>
          <p:nvPr>
            <p:ph type="sldNum" sz="quarter" idx="5"/>
          </p:nvPr>
        </p:nvSpPr>
        <p:spPr/>
        <p:txBody>
          <a:bodyPr/>
          <a:lstStyle/>
          <a:p>
            <a:fld id="{147BE02C-58B7-4DAA-B75C-E626990BABCA}" type="slidenum">
              <a:rPr lang="en-GB" smtClean="0"/>
              <a:t>7</a:t>
            </a:fld>
            <a:endParaRPr lang="en-GB"/>
          </a:p>
        </p:txBody>
      </p:sp>
    </p:spTree>
    <p:extLst>
      <p:ext uri="{BB962C8B-B14F-4D97-AF65-F5344CB8AC3E}">
        <p14:creationId xmlns:p14="http://schemas.microsoft.com/office/powerpoint/2010/main" val="35334593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chart again shows the total amount spent and the proportion of total expenditure for each category of costs, again across all funds.</a:t>
            </a:r>
          </a:p>
          <a:p>
            <a:endParaRPr lang="en-US" dirty="0"/>
          </a:p>
          <a:p>
            <a:r>
              <a:rPr lang="en-US" dirty="0"/>
              <a:t>As previous mentioned there was significant pressure on housing costs during the year and they increased significantly as a proportion of total costs.</a:t>
            </a:r>
          </a:p>
          <a:p>
            <a:endParaRPr lang="en-US" dirty="0"/>
          </a:p>
          <a:p>
            <a:r>
              <a:rPr lang="en-US" dirty="0"/>
              <a:t>Clergy remuneration costs reflect the small increase in headcount due to the appointments during the year, and also the 6% stipend uplift which was award from April 2023 (which exceeded the recommendation from the national Remuneration and conditions of service committee of 5%)</a:t>
            </a:r>
            <a:endParaRPr lang="en-GB" dirty="0"/>
          </a:p>
        </p:txBody>
      </p:sp>
      <p:sp>
        <p:nvSpPr>
          <p:cNvPr id="4" name="Slide Number Placeholder 3"/>
          <p:cNvSpPr>
            <a:spLocks noGrp="1"/>
          </p:cNvSpPr>
          <p:nvPr>
            <p:ph type="sldNum" sz="quarter" idx="5"/>
          </p:nvPr>
        </p:nvSpPr>
        <p:spPr/>
        <p:txBody>
          <a:bodyPr/>
          <a:lstStyle/>
          <a:p>
            <a:fld id="{147BE02C-58B7-4DAA-B75C-E626990BABCA}" type="slidenum">
              <a:rPr lang="en-GB" smtClean="0"/>
              <a:t>8</a:t>
            </a:fld>
            <a:endParaRPr lang="en-GB"/>
          </a:p>
        </p:txBody>
      </p:sp>
    </p:spTree>
    <p:extLst>
      <p:ext uri="{BB962C8B-B14F-4D97-AF65-F5344CB8AC3E}">
        <p14:creationId xmlns:p14="http://schemas.microsoft.com/office/powerpoint/2010/main" val="11204232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47BE02C-58B7-4DAA-B75C-E626990BABCA}" type="slidenum">
              <a:rPr lang="en-GB" smtClean="0"/>
              <a:t>9</a:t>
            </a:fld>
            <a:endParaRPr lang="en-GB"/>
          </a:p>
        </p:txBody>
      </p:sp>
    </p:spTree>
    <p:extLst>
      <p:ext uri="{BB962C8B-B14F-4D97-AF65-F5344CB8AC3E}">
        <p14:creationId xmlns:p14="http://schemas.microsoft.com/office/powerpoint/2010/main" val="1472487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AF0F3-55C7-1D4D-B65F-9F4021B119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EA89B71-9F6A-5D48-AC8B-912B68927B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49D5FD9-E4BC-B14B-B7EF-74E7D7895FF9}"/>
              </a:ext>
            </a:extLst>
          </p:cNvPr>
          <p:cNvSpPr>
            <a:spLocks noGrp="1"/>
          </p:cNvSpPr>
          <p:nvPr>
            <p:ph type="dt" sz="half" idx="10"/>
          </p:nvPr>
        </p:nvSpPr>
        <p:spPr/>
        <p:txBody>
          <a:bodyPr/>
          <a:lstStyle/>
          <a:p>
            <a:fld id="{1918FF51-AD92-9A41-972C-B9E184C75B97}" type="datetimeFigureOut">
              <a:rPr lang="en-US" smtClean="0"/>
              <a:t>6/14/2024</a:t>
            </a:fld>
            <a:endParaRPr lang="en-US"/>
          </a:p>
        </p:txBody>
      </p:sp>
      <p:sp>
        <p:nvSpPr>
          <p:cNvPr id="5" name="Footer Placeholder 4">
            <a:extLst>
              <a:ext uri="{FF2B5EF4-FFF2-40B4-BE49-F238E27FC236}">
                <a16:creationId xmlns:a16="http://schemas.microsoft.com/office/drawing/2014/main" id="{9F53A895-5901-F446-A20E-C729456628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68A5B6-A433-374D-8066-D252C573840F}"/>
              </a:ext>
            </a:extLst>
          </p:cNvPr>
          <p:cNvSpPr>
            <a:spLocks noGrp="1"/>
          </p:cNvSpPr>
          <p:nvPr>
            <p:ph type="sldNum" sz="quarter" idx="12"/>
          </p:nvPr>
        </p:nvSpPr>
        <p:spPr/>
        <p:txBody>
          <a:bodyPr/>
          <a:lstStyle/>
          <a:p>
            <a:fld id="{3F702166-096A-6147-A555-1EA37B3E826B}" type="slidenum">
              <a:rPr lang="en-US" smtClean="0"/>
              <a:t>‹#›</a:t>
            </a:fld>
            <a:endParaRPr lang="en-US"/>
          </a:p>
        </p:txBody>
      </p:sp>
    </p:spTree>
    <p:extLst>
      <p:ext uri="{BB962C8B-B14F-4D97-AF65-F5344CB8AC3E}">
        <p14:creationId xmlns:p14="http://schemas.microsoft.com/office/powerpoint/2010/main" val="87378342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97135-5DBE-B249-B805-EB8904249E7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608833D-3F15-F741-ACA7-DA51F07B5F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7447C9-5AA9-BD4B-B13E-DDB1982B5C43}"/>
              </a:ext>
            </a:extLst>
          </p:cNvPr>
          <p:cNvSpPr>
            <a:spLocks noGrp="1"/>
          </p:cNvSpPr>
          <p:nvPr>
            <p:ph type="dt" sz="half" idx="10"/>
          </p:nvPr>
        </p:nvSpPr>
        <p:spPr/>
        <p:txBody>
          <a:bodyPr/>
          <a:lstStyle/>
          <a:p>
            <a:fld id="{1918FF51-AD92-9A41-972C-B9E184C75B97}" type="datetimeFigureOut">
              <a:rPr lang="en-US" smtClean="0"/>
              <a:t>6/14/2024</a:t>
            </a:fld>
            <a:endParaRPr lang="en-US"/>
          </a:p>
        </p:txBody>
      </p:sp>
      <p:sp>
        <p:nvSpPr>
          <p:cNvPr id="5" name="Footer Placeholder 4">
            <a:extLst>
              <a:ext uri="{FF2B5EF4-FFF2-40B4-BE49-F238E27FC236}">
                <a16:creationId xmlns:a16="http://schemas.microsoft.com/office/drawing/2014/main" id="{50F665D7-707D-8747-98DE-B538E5A02E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B8FE57-D60A-B546-9ADF-07D29EFE628D}"/>
              </a:ext>
            </a:extLst>
          </p:cNvPr>
          <p:cNvSpPr>
            <a:spLocks noGrp="1"/>
          </p:cNvSpPr>
          <p:nvPr>
            <p:ph type="sldNum" sz="quarter" idx="12"/>
          </p:nvPr>
        </p:nvSpPr>
        <p:spPr/>
        <p:txBody>
          <a:bodyPr/>
          <a:lstStyle/>
          <a:p>
            <a:fld id="{3F702166-096A-6147-A555-1EA37B3E826B}" type="slidenum">
              <a:rPr lang="en-US" smtClean="0"/>
              <a:t>‹#›</a:t>
            </a:fld>
            <a:endParaRPr lang="en-US"/>
          </a:p>
        </p:txBody>
      </p:sp>
    </p:spTree>
    <p:extLst>
      <p:ext uri="{BB962C8B-B14F-4D97-AF65-F5344CB8AC3E}">
        <p14:creationId xmlns:p14="http://schemas.microsoft.com/office/powerpoint/2010/main" val="99896683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E22C06-E577-764F-A534-CF94B048C06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0B215A5-5F51-774B-AD2C-3E9E07E015B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5CA571-4AC0-6F40-843A-ACF4B714C443}"/>
              </a:ext>
            </a:extLst>
          </p:cNvPr>
          <p:cNvSpPr>
            <a:spLocks noGrp="1"/>
          </p:cNvSpPr>
          <p:nvPr>
            <p:ph type="dt" sz="half" idx="10"/>
          </p:nvPr>
        </p:nvSpPr>
        <p:spPr/>
        <p:txBody>
          <a:bodyPr/>
          <a:lstStyle/>
          <a:p>
            <a:fld id="{1918FF51-AD92-9A41-972C-B9E184C75B97}" type="datetimeFigureOut">
              <a:rPr lang="en-US" smtClean="0"/>
              <a:t>6/14/2024</a:t>
            </a:fld>
            <a:endParaRPr lang="en-US"/>
          </a:p>
        </p:txBody>
      </p:sp>
      <p:sp>
        <p:nvSpPr>
          <p:cNvPr id="5" name="Footer Placeholder 4">
            <a:extLst>
              <a:ext uri="{FF2B5EF4-FFF2-40B4-BE49-F238E27FC236}">
                <a16:creationId xmlns:a16="http://schemas.microsoft.com/office/drawing/2014/main" id="{0D0EF1FC-130B-2242-904C-981D369F5F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6B2FD7-3B72-7D48-8EA8-62E6A1C9C925}"/>
              </a:ext>
            </a:extLst>
          </p:cNvPr>
          <p:cNvSpPr>
            <a:spLocks noGrp="1"/>
          </p:cNvSpPr>
          <p:nvPr>
            <p:ph type="sldNum" sz="quarter" idx="12"/>
          </p:nvPr>
        </p:nvSpPr>
        <p:spPr/>
        <p:txBody>
          <a:bodyPr/>
          <a:lstStyle/>
          <a:p>
            <a:fld id="{3F702166-096A-6147-A555-1EA37B3E826B}" type="slidenum">
              <a:rPr lang="en-US" smtClean="0"/>
              <a:t>‹#›</a:t>
            </a:fld>
            <a:endParaRPr lang="en-US"/>
          </a:p>
        </p:txBody>
      </p:sp>
    </p:spTree>
    <p:extLst>
      <p:ext uri="{BB962C8B-B14F-4D97-AF65-F5344CB8AC3E}">
        <p14:creationId xmlns:p14="http://schemas.microsoft.com/office/powerpoint/2010/main" val="300187957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34B11-2D0E-FC4C-A20E-59FC09EC67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34C99F-D311-9647-BE57-0BAA5F15A3E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D939C0-CC3A-8C4D-AA6E-0121985A61DA}"/>
              </a:ext>
            </a:extLst>
          </p:cNvPr>
          <p:cNvSpPr>
            <a:spLocks noGrp="1"/>
          </p:cNvSpPr>
          <p:nvPr>
            <p:ph type="dt" sz="half" idx="10"/>
          </p:nvPr>
        </p:nvSpPr>
        <p:spPr/>
        <p:txBody>
          <a:bodyPr/>
          <a:lstStyle/>
          <a:p>
            <a:fld id="{1918FF51-AD92-9A41-972C-B9E184C75B97}" type="datetimeFigureOut">
              <a:rPr lang="en-US" smtClean="0"/>
              <a:t>6/14/2024</a:t>
            </a:fld>
            <a:endParaRPr lang="en-US"/>
          </a:p>
        </p:txBody>
      </p:sp>
      <p:sp>
        <p:nvSpPr>
          <p:cNvPr id="5" name="Footer Placeholder 4">
            <a:extLst>
              <a:ext uri="{FF2B5EF4-FFF2-40B4-BE49-F238E27FC236}">
                <a16:creationId xmlns:a16="http://schemas.microsoft.com/office/drawing/2014/main" id="{5466EFE1-E1DD-A548-8FFB-99B3ABD83F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8AE494-3A7D-A644-BBB8-1AE532B8A1A7}"/>
              </a:ext>
            </a:extLst>
          </p:cNvPr>
          <p:cNvSpPr>
            <a:spLocks noGrp="1"/>
          </p:cNvSpPr>
          <p:nvPr>
            <p:ph type="sldNum" sz="quarter" idx="12"/>
          </p:nvPr>
        </p:nvSpPr>
        <p:spPr/>
        <p:txBody>
          <a:bodyPr/>
          <a:lstStyle/>
          <a:p>
            <a:fld id="{3F702166-096A-6147-A555-1EA37B3E826B}" type="slidenum">
              <a:rPr lang="en-US" smtClean="0"/>
              <a:t>‹#›</a:t>
            </a:fld>
            <a:endParaRPr lang="en-US"/>
          </a:p>
        </p:txBody>
      </p:sp>
    </p:spTree>
    <p:extLst>
      <p:ext uri="{BB962C8B-B14F-4D97-AF65-F5344CB8AC3E}">
        <p14:creationId xmlns:p14="http://schemas.microsoft.com/office/powerpoint/2010/main" val="62716217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D2BD1-35B0-CC44-8303-CFA866767B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859C7CC-B025-DB4E-9E7E-AB925A196C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85DA28D-7D7B-D74C-9C0B-1E5796579A9F}"/>
              </a:ext>
            </a:extLst>
          </p:cNvPr>
          <p:cNvSpPr>
            <a:spLocks noGrp="1"/>
          </p:cNvSpPr>
          <p:nvPr>
            <p:ph type="dt" sz="half" idx="10"/>
          </p:nvPr>
        </p:nvSpPr>
        <p:spPr/>
        <p:txBody>
          <a:bodyPr/>
          <a:lstStyle/>
          <a:p>
            <a:fld id="{1918FF51-AD92-9A41-972C-B9E184C75B97}" type="datetimeFigureOut">
              <a:rPr lang="en-US" smtClean="0"/>
              <a:t>6/14/2024</a:t>
            </a:fld>
            <a:endParaRPr lang="en-US"/>
          </a:p>
        </p:txBody>
      </p:sp>
      <p:sp>
        <p:nvSpPr>
          <p:cNvPr id="5" name="Footer Placeholder 4">
            <a:extLst>
              <a:ext uri="{FF2B5EF4-FFF2-40B4-BE49-F238E27FC236}">
                <a16:creationId xmlns:a16="http://schemas.microsoft.com/office/drawing/2014/main" id="{33B2F2AD-BC0B-4C44-9B7C-C120730FBA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0D0E90-E37D-DC47-A6AF-80515CFA3537}"/>
              </a:ext>
            </a:extLst>
          </p:cNvPr>
          <p:cNvSpPr>
            <a:spLocks noGrp="1"/>
          </p:cNvSpPr>
          <p:nvPr>
            <p:ph type="sldNum" sz="quarter" idx="12"/>
          </p:nvPr>
        </p:nvSpPr>
        <p:spPr/>
        <p:txBody>
          <a:bodyPr/>
          <a:lstStyle/>
          <a:p>
            <a:fld id="{3F702166-096A-6147-A555-1EA37B3E826B}" type="slidenum">
              <a:rPr lang="en-US" smtClean="0"/>
              <a:t>‹#›</a:t>
            </a:fld>
            <a:endParaRPr lang="en-US"/>
          </a:p>
        </p:txBody>
      </p:sp>
    </p:spTree>
    <p:extLst>
      <p:ext uri="{BB962C8B-B14F-4D97-AF65-F5344CB8AC3E}">
        <p14:creationId xmlns:p14="http://schemas.microsoft.com/office/powerpoint/2010/main" val="182162362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C5CAC-44AE-3C4C-BC14-6AB071C4AA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888E15-06BE-4A44-BD3B-51B5F1A5CD1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E4D0B08-032C-014E-9F41-5A9BB3D2CD7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7193FC5-754C-0D42-B6AB-CEEC4ED30CAC}"/>
              </a:ext>
            </a:extLst>
          </p:cNvPr>
          <p:cNvSpPr>
            <a:spLocks noGrp="1"/>
          </p:cNvSpPr>
          <p:nvPr>
            <p:ph type="dt" sz="half" idx="10"/>
          </p:nvPr>
        </p:nvSpPr>
        <p:spPr/>
        <p:txBody>
          <a:bodyPr/>
          <a:lstStyle/>
          <a:p>
            <a:fld id="{1918FF51-AD92-9A41-972C-B9E184C75B97}" type="datetimeFigureOut">
              <a:rPr lang="en-US" smtClean="0"/>
              <a:t>6/14/2024</a:t>
            </a:fld>
            <a:endParaRPr lang="en-US"/>
          </a:p>
        </p:txBody>
      </p:sp>
      <p:sp>
        <p:nvSpPr>
          <p:cNvPr id="6" name="Footer Placeholder 5">
            <a:extLst>
              <a:ext uri="{FF2B5EF4-FFF2-40B4-BE49-F238E27FC236}">
                <a16:creationId xmlns:a16="http://schemas.microsoft.com/office/drawing/2014/main" id="{1665FAE8-935C-E141-8FDD-BF0D054E5B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C78933-ABC9-DE4D-A306-0050D5BF97A8}"/>
              </a:ext>
            </a:extLst>
          </p:cNvPr>
          <p:cNvSpPr>
            <a:spLocks noGrp="1"/>
          </p:cNvSpPr>
          <p:nvPr>
            <p:ph type="sldNum" sz="quarter" idx="12"/>
          </p:nvPr>
        </p:nvSpPr>
        <p:spPr/>
        <p:txBody>
          <a:bodyPr/>
          <a:lstStyle/>
          <a:p>
            <a:fld id="{3F702166-096A-6147-A555-1EA37B3E826B}" type="slidenum">
              <a:rPr lang="en-US" smtClean="0"/>
              <a:t>‹#›</a:t>
            </a:fld>
            <a:endParaRPr lang="en-US"/>
          </a:p>
        </p:txBody>
      </p:sp>
    </p:spTree>
    <p:extLst>
      <p:ext uri="{BB962C8B-B14F-4D97-AF65-F5344CB8AC3E}">
        <p14:creationId xmlns:p14="http://schemas.microsoft.com/office/powerpoint/2010/main" val="308272481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187F0-FC1E-284E-AE52-A7AA3B4F75C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B4DE68F-8134-7743-9766-8CF670A557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DF18418-8EC6-3E45-87F1-FF7C932910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A64CA54-1F64-4145-92EA-8FC97D35BF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395967D-8728-FF40-BF0C-6F7E426F525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6DEEA28-694A-3F40-8386-DC29E35E4F8C}"/>
              </a:ext>
            </a:extLst>
          </p:cNvPr>
          <p:cNvSpPr>
            <a:spLocks noGrp="1"/>
          </p:cNvSpPr>
          <p:nvPr>
            <p:ph type="dt" sz="half" idx="10"/>
          </p:nvPr>
        </p:nvSpPr>
        <p:spPr/>
        <p:txBody>
          <a:bodyPr/>
          <a:lstStyle/>
          <a:p>
            <a:fld id="{1918FF51-AD92-9A41-972C-B9E184C75B97}" type="datetimeFigureOut">
              <a:rPr lang="en-US" smtClean="0"/>
              <a:t>6/14/2024</a:t>
            </a:fld>
            <a:endParaRPr lang="en-US"/>
          </a:p>
        </p:txBody>
      </p:sp>
      <p:sp>
        <p:nvSpPr>
          <p:cNvPr id="8" name="Footer Placeholder 7">
            <a:extLst>
              <a:ext uri="{FF2B5EF4-FFF2-40B4-BE49-F238E27FC236}">
                <a16:creationId xmlns:a16="http://schemas.microsoft.com/office/drawing/2014/main" id="{D65ACFDB-C5C8-9E45-9DA2-BCF559E109E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7B3BBBE-117B-D74A-8E91-6BE19885C681}"/>
              </a:ext>
            </a:extLst>
          </p:cNvPr>
          <p:cNvSpPr>
            <a:spLocks noGrp="1"/>
          </p:cNvSpPr>
          <p:nvPr>
            <p:ph type="sldNum" sz="quarter" idx="12"/>
          </p:nvPr>
        </p:nvSpPr>
        <p:spPr/>
        <p:txBody>
          <a:bodyPr/>
          <a:lstStyle/>
          <a:p>
            <a:fld id="{3F702166-096A-6147-A555-1EA37B3E826B}" type="slidenum">
              <a:rPr lang="en-US" smtClean="0"/>
              <a:t>‹#›</a:t>
            </a:fld>
            <a:endParaRPr lang="en-US"/>
          </a:p>
        </p:txBody>
      </p:sp>
    </p:spTree>
    <p:extLst>
      <p:ext uri="{BB962C8B-B14F-4D97-AF65-F5344CB8AC3E}">
        <p14:creationId xmlns:p14="http://schemas.microsoft.com/office/powerpoint/2010/main" val="235280783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88697-E946-E546-A9C0-0EA9F2D57B7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E8BD15C-17A1-DC4E-8367-7C57AF401732}"/>
              </a:ext>
            </a:extLst>
          </p:cNvPr>
          <p:cNvSpPr>
            <a:spLocks noGrp="1"/>
          </p:cNvSpPr>
          <p:nvPr>
            <p:ph type="dt" sz="half" idx="10"/>
          </p:nvPr>
        </p:nvSpPr>
        <p:spPr/>
        <p:txBody>
          <a:bodyPr/>
          <a:lstStyle/>
          <a:p>
            <a:fld id="{1918FF51-AD92-9A41-972C-B9E184C75B97}" type="datetimeFigureOut">
              <a:rPr lang="en-US" smtClean="0"/>
              <a:t>6/14/2024</a:t>
            </a:fld>
            <a:endParaRPr lang="en-US"/>
          </a:p>
        </p:txBody>
      </p:sp>
      <p:sp>
        <p:nvSpPr>
          <p:cNvPr id="4" name="Footer Placeholder 3">
            <a:extLst>
              <a:ext uri="{FF2B5EF4-FFF2-40B4-BE49-F238E27FC236}">
                <a16:creationId xmlns:a16="http://schemas.microsoft.com/office/drawing/2014/main" id="{BFE4683E-C86D-204C-8393-83F0D12A9B1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1FF0048-8C85-314A-A73D-AF0CE95572A1}"/>
              </a:ext>
            </a:extLst>
          </p:cNvPr>
          <p:cNvSpPr>
            <a:spLocks noGrp="1"/>
          </p:cNvSpPr>
          <p:nvPr>
            <p:ph type="sldNum" sz="quarter" idx="12"/>
          </p:nvPr>
        </p:nvSpPr>
        <p:spPr/>
        <p:txBody>
          <a:bodyPr/>
          <a:lstStyle/>
          <a:p>
            <a:fld id="{3F702166-096A-6147-A555-1EA37B3E826B}" type="slidenum">
              <a:rPr lang="en-US" smtClean="0"/>
              <a:t>‹#›</a:t>
            </a:fld>
            <a:endParaRPr lang="en-US"/>
          </a:p>
        </p:txBody>
      </p:sp>
    </p:spTree>
    <p:extLst>
      <p:ext uri="{BB962C8B-B14F-4D97-AF65-F5344CB8AC3E}">
        <p14:creationId xmlns:p14="http://schemas.microsoft.com/office/powerpoint/2010/main" val="92975253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8808EE-6CFF-3145-A57F-A0FCF824DF6E}"/>
              </a:ext>
            </a:extLst>
          </p:cNvPr>
          <p:cNvSpPr>
            <a:spLocks noGrp="1"/>
          </p:cNvSpPr>
          <p:nvPr>
            <p:ph type="dt" sz="half" idx="10"/>
          </p:nvPr>
        </p:nvSpPr>
        <p:spPr/>
        <p:txBody>
          <a:bodyPr/>
          <a:lstStyle/>
          <a:p>
            <a:fld id="{1918FF51-AD92-9A41-972C-B9E184C75B97}" type="datetimeFigureOut">
              <a:rPr lang="en-US" smtClean="0"/>
              <a:t>6/14/2024</a:t>
            </a:fld>
            <a:endParaRPr lang="en-US"/>
          </a:p>
        </p:txBody>
      </p:sp>
      <p:sp>
        <p:nvSpPr>
          <p:cNvPr id="3" name="Footer Placeholder 2">
            <a:extLst>
              <a:ext uri="{FF2B5EF4-FFF2-40B4-BE49-F238E27FC236}">
                <a16:creationId xmlns:a16="http://schemas.microsoft.com/office/drawing/2014/main" id="{E82294FA-4C2E-B046-9E78-03531BDAB5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5ECC212-5842-464A-965C-D9E8D5B8B1AB}"/>
              </a:ext>
            </a:extLst>
          </p:cNvPr>
          <p:cNvSpPr>
            <a:spLocks noGrp="1"/>
          </p:cNvSpPr>
          <p:nvPr>
            <p:ph type="sldNum" sz="quarter" idx="12"/>
          </p:nvPr>
        </p:nvSpPr>
        <p:spPr/>
        <p:txBody>
          <a:bodyPr/>
          <a:lstStyle/>
          <a:p>
            <a:fld id="{3F702166-096A-6147-A555-1EA37B3E826B}" type="slidenum">
              <a:rPr lang="en-US" smtClean="0"/>
              <a:t>‹#›</a:t>
            </a:fld>
            <a:endParaRPr lang="en-US"/>
          </a:p>
        </p:txBody>
      </p:sp>
    </p:spTree>
    <p:extLst>
      <p:ext uri="{BB962C8B-B14F-4D97-AF65-F5344CB8AC3E}">
        <p14:creationId xmlns:p14="http://schemas.microsoft.com/office/powerpoint/2010/main" val="426061958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D88FB-EC7F-FD48-A30D-5BB44A77EB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89F69A3-0120-D54C-B0C5-DA526C06AA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4AD41E5-ECF1-6841-AFD9-FA7ABEBB1A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3263F1-F0D7-1840-8A9C-CC8D4355F459}"/>
              </a:ext>
            </a:extLst>
          </p:cNvPr>
          <p:cNvSpPr>
            <a:spLocks noGrp="1"/>
          </p:cNvSpPr>
          <p:nvPr>
            <p:ph type="dt" sz="half" idx="10"/>
          </p:nvPr>
        </p:nvSpPr>
        <p:spPr/>
        <p:txBody>
          <a:bodyPr/>
          <a:lstStyle/>
          <a:p>
            <a:fld id="{1918FF51-AD92-9A41-972C-B9E184C75B97}" type="datetimeFigureOut">
              <a:rPr lang="en-US" smtClean="0"/>
              <a:t>6/14/2024</a:t>
            </a:fld>
            <a:endParaRPr lang="en-US"/>
          </a:p>
        </p:txBody>
      </p:sp>
      <p:sp>
        <p:nvSpPr>
          <p:cNvPr id="6" name="Footer Placeholder 5">
            <a:extLst>
              <a:ext uri="{FF2B5EF4-FFF2-40B4-BE49-F238E27FC236}">
                <a16:creationId xmlns:a16="http://schemas.microsoft.com/office/drawing/2014/main" id="{ECC88B1F-707E-0849-A742-4D1D6564C7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3A0377-FA1E-9F45-8BFD-2BD1C0A6FED3}"/>
              </a:ext>
            </a:extLst>
          </p:cNvPr>
          <p:cNvSpPr>
            <a:spLocks noGrp="1"/>
          </p:cNvSpPr>
          <p:nvPr>
            <p:ph type="sldNum" sz="quarter" idx="12"/>
          </p:nvPr>
        </p:nvSpPr>
        <p:spPr/>
        <p:txBody>
          <a:bodyPr/>
          <a:lstStyle/>
          <a:p>
            <a:fld id="{3F702166-096A-6147-A555-1EA37B3E826B}" type="slidenum">
              <a:rPr lang="en-US" smtClean="0"/>
              <a:t>‹#›</a:t>
            </a:fld>
            <a:endParaRPr lang="en-US"/>
          </a:p>
        </p:txBody>
      </p:sp>
    </p:spTree>
    <p:extLst>
      <p:ext uri="{BB962C8B-B14F-4D97-AF65-F5344CB8AC3E}">
        <p14:creationId xmlns:p14="http://schemas.microsoft.com/office/powerpoint/2010/main" val="427941228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C3CD5-E234-D345-8BFD-DA0FA2FCB6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3C61B95-8801-9848-A82A-47997AB5AC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C24F9E6-4CD5-E744-96EC-126805B13E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57031D-0234-5C4A-8986-609DFD3BC894}"/>
              </a:ext>
            </a:extLst>
          </p:cNvPr>
          <p:cNvSpPr>
            <a:spLocks noGrp="1"/>
          </p:cNvSpPr>
          <p:nvPr>
            <p:ph type="dt" sz="half" idx="10"/>
          </p:nvPr>
        </p:nvSpPr>
        <p:spPr/>
        <p:txBody>
          <a:bodyPr/>
          <a:lstStyle/>
          <a:p>
            <a:fld id="{1918FF51-AD92-9A41-972C-B9E184C75B97}" type="datetimeFigureOut">
              <a:rPr lang="en-US" smtClean="0"/>
              <a:t>6/14/2024</a:t>
            </a:fld>
            <a:endParaRPr lang="en-US"/>
          </a:p>
        </p:txBody>
      </p:sp>
      <p:sp>
        <p:nvSpPr>
          <p:cNvPr id="6" name="Footer Placeholder 5">
            <a:extLst>
              <a:ext uri="{FF2B5EF4-FFF2-40B4-BE49-F238E27FC236}">
                <a16:creationId xmlns:a16="http://schemas.microsoft.com/office/drawing/2014/main" id="{EEAB8CF4-9CCE-3246-AB83-09F383CF4D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D5F058-0DAC-EC43-A4E0-502797A5DA4E}"/>
              </a:ext>
            </a:extLst>
          </p:cNvPr>
          <p:cNvSpPr>
            <a:spLocks noGrp="1"/>
          </p:cNvSpPr>
          <p:nvPr>
            <p:ph type="sldNum" sz="quarter" idx="12"/>
          </p:nvPr>
        </p:nvSpPr>
        <p:spPr/>
        <p:txBody>
          <a:bodyPr/>
          <a:lstStyle/>
          <a:p>
            <a:fld id="{3F702166-096A-6147-A555-1EA37B3E826B}" type="slidenum">
              <a:rPr lang="en-US" smtClean="0"/>
              <a:t>‹#›</a:t>
            </a:fld>
            <a:endParaRPr lang="en-US"/>
          </a:p>
        </p:txBody>
      </p:sp>
    </p:spTree>
    <p:extLst>
      <p:ext uri="{BB962C8B-B14F-4D97-AF65-F5344CB8AC3E}">
        <p14:creationId xmlns:p14="http://schemas.microsoft.com/office/powerpoint/2010/main" val="37903747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960004-A33D-AB4A-A6DD-DFFC35527F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BD331C5-9537-6540-868D-845B28793C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7F71C2-2F73-3B45-87DD-D85A7D8322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18FF51-AD92-9A41-972C-B9E184C75B97}" type="datetimeFigureOut">
              <a:rPr lang="en-US" smtClean="0"/>
              <a:t>6/14/2024</a:t>
            </a:fld>
            <a:endParaRPr lang="en-US"/>
          </a:p>
        </p:txBody>
      </p:sp>
      <p:sp>
        <p:nvSpPr>
          <p:cNvPr id="5" name="Footer Placeholder 4">
            <a:extLst>
              <a:ext uri="{FF2B5EF4-FFF2-40B4-BE49-F238E27FC236}">
                <a16:creationId xmlns:a16="http://schemas.microsoft.com/office/drawing/2014/main" id="{77C7B671-3397-A641-9452-AC71007C10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71039DC-791F-A744-ABDF-8F74762492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702166-096A-6147-A555-1EA37B3E826B}" type="slidenum">
              <a:rPr lang="en-US" smtClean="0"/>
              <a:t>‹#›</a:t>
            </a:fld>
            <a:endParaRPr lang="en-US"/>
          </a:p>
        </p:txBody>
      </p:sp>
    </p:spTree>
    <p:extLst>
      <p:ext uri="{BB962C8B-B14F-4D97-AF65-F5344CB8AC3E}">
        <p14:creationId xmlns:p14="http://schemas.microsoft.com/office/powerpoint/2010/main" val="575316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BE04B-8AD4-7346-B187-88B4EC67E9AE}"/>
              </a:ext>
            </a:extLst>
          </p:cNvPr>
          <p:cNvSpPr>
            <a:spLocks noGrp="1"/>
          </p:cNvSpPr>
          <p:nvPr>
            <p:ph type="ctrTitle"/>
          </p:nvPr>
        </p:nvSpPr>
        <p:spPr>
          <a:xfrm>
            <a:off x="1524000" y="1122362"/>
            <a:ext cx="9144000" cy="3193263"/>
          </a:xfrm>
        </p:spPr>
        <p:txBody>
          <a:bodyPr>
            <a:normAutofit fontScale="90000"/>
          </a:bodyPr>
          <a:lstStyle/>
          <a:p>
            <a:r>
              <a:rPr lang="en-US" dirty="0">
                <a:latin typeface="Arial" panose="020B0604020202020204" pitchFamily="34" charset="0"/>
                <a:cs typeface="Arial" panose="020B0604020202020204" pitchFamily="34" charset="0"/>
              </a:rPr>
              <a:t>2023 Annual Report and Accounts</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and 2024 Financial Update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for Diocesan Synod </a:t>
            </a:r>
          </a:p>
        </p:txBody>
      </p:sp>
      <p:sp>
        <p:nvSpPr>
          <p:cNvPr id="3" name="Subtitle 2">
            <a:extLst>
              <a:ext uri="{FF2B5EF4-FFF2-40B4-BE49-F238E27FC236}">
                <a16:creationId xmlns:a16="http://schemas.microsoft.com/office/drawing/2014/main" id="{6A2A2C8E-3D95-6F4A-AE94-EA6022493877}"/>
              </a:ext>
            </a:extLst>
          </p:cNvPr>
          <p:cNvSpPr>
            <a:spLocks noGrp="1"/>
          </p:cNvSpPr>
          <p:nvPr>
            <p:ph type="subTitle" idx="1"/>
          </p:nvPr>
        </p:nvSpPr>
        <p:spPr>
          <a:xfrm>
            <a:off x="1524000" y="4589092"/>
            <a:ext cx="9144000" cy="668708"/>
          </a:xfrm>
        </p:spPr>
        <p:txBody>
          <a:bodyPr/>
          <a:lstStyle/>
          <a:p>
            <a:r>
              <a:rPr lang="en-US" dirty="0">
                <a:latin typeface="Arial" panose="020B0604020202020204" pitchFamily="34" charset="0"/>
                <a:cs typeface="Arial" panose="020B0604020202020204" pitchFamily="34" charset="0"/>
              </a:rPr>
              <a:t>15</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June 2024</a:t>
            </a:r>
          </a:p>
        </p:txBody>
      </p:sp>
    </p:spTree>
    <p:extLst>
      <p:ext uri="{BB962C8B-B14F-4D97-AF65-F5344CB8AC3E}">
        <p14:creationId xmlns:p14="http://schemas.microsoft.com/office/powerpoint/2010/main" val="28140535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22D6B9-9218-109E-57D6-BE89A57251AA}"/>
              </a:ext>
            </a:extLst>
          </p:cNvPr>
          <p:cNvSpPr>
            <a:spLocks noGrp="1"/>
          </p:cNvSpPr>
          <p:nvPr>
            <p:ph idx="1"/>
          </p:nvPr>
        </p:nvSpPr>
        <p:spPr/>
        <p:txBody>
          <a:bodyPr>
            <a:normAutofit/>
          </a:bodyPr>
          <a:lstStyle/>
          <a:p>
            <a:pPr marL="0" indent="0" algn="ctr">
              <a:buNone/>
            </a:pPr>
            <a:r>
              <a:rPr lang="en-US" sz="4400" b="1" dirty="0">
                <a:latin typeface="Arial" panose="020B0604020202020204" pitchFamily="34" charset="0"/>
                <a:cs typeface="Arial" panose="020B0604020202020204" pitchFamily="34" charset="0"/>
              </a:rPr>
              <a:t>Overview of 2024 Finances to end of April</a:t>
            </a:r>
            <a:endParaRPr lang="en-GB" sz="4400" dirty="0"/>
          </a:p>
        </p:txBody>
      </p:sp>
    </p:spTree>
    <p:extLst>
      <p:ext uri="{BB962C8B-B14F-4D97-AF65-F5344CB8AC3E}">
        <p14:creationId xmlns:p14="http://schemas.microsoft.com/office/powerpoint/2010/main" val="4061972161"/>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D36D1-EF75-0F69-4F46-0A163D4AD858}"/>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Results year to date compared to budget</a:t>
            </a:r>
            <a:endParaRPr lang="en-GB" b="1" dirty="0">
              <a:latin typeface="Arial" panose="020B0604020202020204" pitchFamily="34" charset="0"/>
              <a:cs typeface="Arial" panose="020B0604020202020204" pitchFamily="34" charset="0"/>
            </a:endParaRPr>
          </a:p>
        </p:txBody>
      </p:sp>
      <p:pic>
        <p:nvPicPr>
          <p:cNvPr id="4" name="Content Placeholder 3">
            <a:extLst>
              <a:ext uri="{FF2B5EF4-FFF2-40B4-BE49-F238E27FC236}">
                <a16:creationId xmlns:a16="http://schemas.microsoft.com/office/drawing/2014/main" id="{C7449FD0-4F57-3825-2CCD-A91C185F740C}"/>
              </a:ext>
            </a:extLst>
          </p:cNvPr>
          <p:cNvPicPr>
            <a:picLocks noGrp="1" noChangeAspect="1"/>
          </p:cNvPicPr>
          <p:nvPr>
            <p:ph idx="1"/>
          </p:nvPr>
        </p:nvPicPr>
        <p:blipFill>
          <a:blip r:embed="rId3"/>
          <a:stretch>
            <a:fillRect/>
          </a:stretch>
        </p:blipFill>
        <p:spPr>
          <a:xfrm>
            <a:off x="2232806" y="1690688"/>
            <a:ext cx="7348516" cy="4766038"/>
          </a:xfrm>
          <a:prstGeom prst="rect">
            <a:avLst/>
          </a:prstGeom>
        </p:spPr>
      </p:pic>
    </p:spTree>
    <p:extLst>
      <p:ext uri="{BB962C8B-B14F-4D97-AF65-F5344CB8AC3E}">
        <p14:creationId xmlns:p14="http://schemas.microsoft.com/office/powerpoint/2010/main" val="118273623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C6FE8-4246-F68B-C8DD-926E25AA8D6D}"/>
              </a:ext>
            </a:extLst>
          </p:cNvPr>
          <p:cNvSpPr>
            <a:spLocks noGrp="1"/>
          </p:cNvSpPr>
          <p:nvPr>
            <p:ph type="title"/>
          </p:nvPr>
        </p:nvSpPr>
        <p:spPr/>
        <p:txBody>
          <a:bodyPr>
            <a:normAutofit/>
          </a:bodyPr>
          <a:lstStyle/>
          <a:p>
            <a:pPr algn="ctr"/>
            <a:r>
              <a:rPr lang="en-US" b="1" dirty="0">
                <a:latin typeface="Arial" panose="020B0604020202020204" pitchFamily="34" charset="0"/>
                <a:cs typeface="Arial" panose="020B0604020202020204" pitchFamily="34" charset="0"/>
              </a:rPr>
              <a:t>Parish Share </a:t>
            </a:r>
            <a:endParaRPr lang="en-GB" b="1" dirty="0">
              <a:latin typeface="Arial" panose="020B0604020202020204" pitchFamily="34" charset="0"/>
              <a:cs typeface="Arial" panose="020B0604020202020204" pitchFamily="34" charset="0"/>
            </a:endParaRPr>
          </a:p>
        </p:txBody>
      </p:sp>
      <p:pic>
        <p:nvPicPr>
          <p:cNvPr id="4" name="Content Placeholder 3">
            <a:extLst>
              <a:ext uri="{FF2B5EF4-FFF2-40B4-BE49-F238E27FC236}">
                <a16:creationId xmlns:a16="http://schemas.microsoft.com/office/drawing/2014/main" id="{39EE08F4-964D-9808-2F80-C8C68A02BA21}"/>
              </a:ext>
            </a:extLst>
          </p:cNvPr>
          <p:cNvPicPr>
            <a:picLocks noGrp="1" noChangeAspect="1"/>
          </p:cNvPicPr>
          <p:nvPr>
            <p:ph idx="1"/>
          </p:nvPr>
        </p:nvPicPr>
        <p:blipFill>
          <a:blip r:embed="rId3"/>
          <a:stretch>
            <a:fillRect/>
          </a:stretch>
        </p:blipFill>
        <p:spPr>
          <a:xfrm>
            <a:off x="1415315" y="1642258"/>
            <a:ext cx="9473264" cy="4185655"/>
          </a:xfrm>
          <a:prstGeom prst="rect">
            <a:avLst/>
          </a:prstGeom>
        </p:spPr>
      </p:pic>
    </p:spTree>
    <p:extLst>
      <p:ext uri="{BB962C8B-B14F-4D97-AF65-F5344CB8AC3E}">
        <p14:creationId xmlns:p14="http://schemas.microsoft.com/office/powerpoint/2010/main" val="238387166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AF132-B323-6BEB-6927-8A3D24753EC2}"/>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Clergy Remuneration</a:t>
            </a:r>
            <a:endParaRPr lang="en-GB" b="1" dirty="0">
              <a:latin typeface="Arial" panose="020B0604020202020204" pitchFamily="34" charset="0"/>
              <a:cs typeface="Arial" panose="020B0604020202020204" pitchFamily="34" charset="0"/>
            </a:endParaRPr>
          </a:p>
        </p:txBody>
      </p:sp>
      <p:pic>
        <p:nvPicPr>
          <p:cNvPr id="10" name="Content Placeholder 9">
            <a:extLst>
              <a:ext uri="{FF2B5EF4-FFF2-40B4-BE49-F238E27FC236}">
                <a16:creationId xmlns:a16="http://schemas.microsoft.com/office/drawing/2014/main" id="{B3084CE8-D6D6-A3C1-50CD-51EEC2E0285D}"/>
              </a:ext>
            </a:extLst>
          </p:cNvPr>
          <p:cNvPicPr>
            <a:picLocks noGrp="1" noChangeAspect="1"/>
          </p:cNvPicPr>
          <p:nvPr>
            <p:ph idx="1"/>
          </p:nvPr>
        </p:nvPicPr>
        <p:blipFill>
          <a:blip r:embed="rId3"/>
          <a:stretch>
            <a:fillRect/>
          </a:stretch>
        </p:blipFill>
        <p:spPr>
          <a:xfrm>
            <a:off x="1149168" y="1690688"/>
            <a:ext cx="9931916" cy="1870659"/>
          </a:xfrm>
          <a:prstGeom prst="rect">
            <a:avLst/>
          </a:prstGeom>
        </p:spPr>
      </p:pic>
      <p:pic>
        <p:nvPicPr>
          <p:cNvPr id="11" name="Picture 10">
            <a:extLst>
              <a:ext uri="{FF2B5EF4-FFF2-40B4-BE49-F238E27FC236}">
                <a16:creationId xmlns:a16="http://schemas.microsoft.com/office/drawing/2014/main" id="{D129E853-5208-6005-B2E4-CB8D62642E1B}"/>
              </a:ext>
            </a:extLst>
          </p:cNvPr>
          <p:cNvPicPr>
            <a:picLocks noChangeAspect="1"/>
          </p:cNvPicPr>
          <p:nvPr/>
        </p:nvPicPr>
        <p:blipFill>
          <a:blip r:embed="rId4"/>
          <a:stretch>
            <a:fillRect/>
          </a:stretch>
        </p:blipFill>
        <p:spPr>
          <a:xfrm>
            <a:off x="1978437" y="3670197"/>
            <a:ext cx="7201657" cy="2767619"/>
          </a:xfrm>
          <a:prstGeom prst="rect">
            <a:avLst/>
          </a:prstGeom>
        </p:spPr>
      </p:pic>
    </p:spTree>
    <p:extLst>
      <p:ext uri="{BB962C8B-B14F-4D97-AF65-F5344CB8AC3E}">
        <p14:creationId xmlns:p14="http://schemas.microsoft.com/office/powerpoint/2010/main" val="293040883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B221A-07C9-1C2B-19AE-ACA96D86A76D}"/>
              </a:ext>
            </a:extLst>
          </p:cNvPr>
          <p:cNvSpPr>
            <a:spLocks noGrp="1"/>
          </p:cNvSpPr>
          <p:nvPr>
            <p:ph type="title"/>
          </p:nvPr>
        </p:nvSpPr>
        <p:spPr/>
        <p:txBody>
          <a:bodyPr>
            <a:normAutofit/>
          </a:bodyPr>
          <a:lstStyle/>
          <a:p>
            <a:pPr algn="ctr"/>
            <a:r>
              <a:rPr lang="en-US" b="1" dirty="0">
                <a:latin typeface="Arial" panose="020B0604020202020204" pitchFamily="34" charset="0"/>
                <a:cs typeface="Arial" panose="020B0604020202020204" pitchFamily="34" charset="0"/>
              </a:rPr>
              <a:t>Changes from Budget</a:t>
            </a:r>
            <a:endParaRPr lang="en-GB"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B1868BD-5476-B8D0-A09B-F14CB0A89FF9}"/>
              </a:ext>
            </a:extLst>
          </p:cNvPr>
          <p:cNvSpPr>
            <a:spLocks noGrp="1"/>
          </p:cNvSpPr>
          <p:nvPr>
            <p:ph idx="1"/>
          </p:nvPr>
        </p:nvSpPr>
        <p:spPr/>
        <p:txBody>
          <a:bodyPr/>
          <a:lstStyle/>
          <a:p>
            <a:r>
              <a:rPr lang="en-US" dirty="0"/>
              <a:t>Reduction to clergy pension contributions</a:t>
            </a:r>
          </a:p>
          <a:p>
            <a:r>
              <a:rPr lang="en-US" dirty="0"/>
              <a:t>Reduction in payments for lay staff pensions</a:t>
            </a:r>
          </a:p>
          <a:p>
            <a:endParaRPr lang="en-GB" dirty="0"/>
          </a:p>
        </p:txBody>
      </p:sp>
    </p:spTree>
    <p:extLst>
      <p:ext uri="{BB962C8B-B14F-4D97-AF65-F5344CB8AC3E}">
        <p14:creationId xmlns:p14="http://schemas.microsoft.com/office/powerpoint/2010/main" val="206378401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D1C4D-98F3-BF74-31B9-531F0215E996}"/>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Forecast for 2024</a:t>
            </a:r>
            <a:endParaRPr lang="en-GB"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02B870E-58DE-16E8-9FAA-72145E778420}"/>
              </a:ext>
            </a:extLst>
          </p:cNvPr>
          <p:cNvSpPr>
            <a:spLocks noGrp="1"/>
          </p:cNvSpPr>
          <p:nvPr>
            <p:ph idx="1"/>
          </p:nvPr>
        </p:nvSpPr>
        <p:spPr/>
        <p:txBody>
          <a:bodyPr/>
          <a:lstStyle/>
          <a:p>
            <a:r>
              <a:rPr lang="en-US" dirty="0"/>
              <a:t>Uptake of parish share towards the end of the year in line with historic trends</a:t>
            </a:r>
          </a:p>
          <a:p>
            <a:r>
              <a:rPr lang="en-US" dirty="0"/>
              <a:t>Further key clergy appointments</a:t>
            </a:r>
          </a:p>
          <a:p>
            <a:r>
              <a:rPr lang="en-US" dirty="0"/>
              <a:t>Ongoing spend for housing repairs</a:t>
            </a:r>
          </a:p>
          <a:p>
            <a:r>
              <a:rPr lang="en-US" dirty="0"/>
              <a:t>Reduction in rent income as properties are held vacant for recruitment</a:t>
            </a:r>
            <a:endParaRPr lang="en-GB" dirty="0"/>
          </a:p>
        </p:txBody>
      </p:sp>
    </p:spTree>
    <p:extLst>
      <p:ext uri="{BB962C8B-B14F-4D97-AF65-F5344CB8AC3E}">
        <p14:creationId xmlns:p14="http://schemas.microsoft.com/office/powerpoint/2010/main" val="183493536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9CB62-C864-BA59-BD64-A8599A5505C7}"/>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CC1B71E0-5308-480C-3F35-D738C078794C}"/>
              </a:ext>
            </a:extLst>
          </p:cNvPr>
          <p:cNvSpPr>
            <a:spLocks noGrp="1"/>
          </p:cNvSpPr>
          <p:nvPr>
            <p:ph idx="1"/>
          </p:nvPr>
        </p:nvSpPr>
        <p:spPr/>
        <p:txBody>
          <a:bodyPr>
            <a:normAutofit/>
          </a:bodyPr>
          <a:lstStyle/>
          <a:p>
            <a:pPr marL="0" indent="0" algn="ctr">
              <a:buNone/>
            </a:pPr>
            <a:r>
              <a:rPr lang="en-US" sz="4400" b="1" dirty="0">
                <a:latin typeface="Arial" panose="020B0604020202020204" pitchFamily="34" charset="0"/>
                <a:cs typeface="Arial" panose="020B0604020202020204" pitchFamily="34" charset="0"/>
              </a:rPr>
              <a:t>Questions?</a:t>
            </a:r>
            <a:endParaRPr lang="en-GB" sz="4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985736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23F59-BFEF-57F5-320A-F0D6D2673C7B}"/>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Audit Overview</a:t>
            </a:r>
            <a:endParaRPr lang="en-GB"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6B88491-4FA6-2E04-0055-838A10A29115}"/>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Audit has been completed by </a:t>
            </a:r>
            <a:r>
              <a:rPr lang="en-US" dirty="0" err="1">
                <a:latin typeface="Arial" panose="020B0604020202020204" pitchFamily="34" charset="0"/>
                <a:cs typeface="Arial" panose="020B0604020202020204" pitchFamily="34" charset="0"/>
              </a:rPr>
              <a:t>Haysmacintyre</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Unmodified audit opinion</a:t>
            </a:r>
          </a:p>
          <a:p>
            <a:r>
              <a:rPr lang="en-US" dirty="0">
                <a:latin typeface="Arial" panose="020B0604020202020204" pitchFamily="34" charset="0"/>
                <a:cs typeface="Arial" panose="020B0604020202020204" pitchFamily="34" charset="0"/>
              </a:rPr>
              <a:t>No new control issues</a:t>
            </a:r>
          </a:p>
          <a:p>
            <a:r>
              <a:rPr lang="en-US" dirty="0">
                <a:latin typeface="Arial" panose="020B0604020202020204" pitchFamily="34" charset="0"/>
                <a:cs typeface="Arial" panose="020B0604020202020204" pitchFamily="34" charset="0"/>
              </a:rPr>
              <a:t>No adjustments made to the numbers</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756380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FEC5B-AF2F-491C-98F2-A314E543C90E}"/>
              </a:ext>
            </a:extLst>
          </p:cNvPr>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2023 Annual Report and Accounts:</a:t>
            </a:r>
          </a:p>
        </p:txBody>
      </p:sp>
      <p:sp>
        <p:nvSpPr>
          <p:cNvPr id="3" name="Content Placeholder 2">
            <a:extLst>
              <a:ext uri="{FF2B5EF4-FFF2-40B4-BE49-F238E27FC236}">
                <a16:creationId xmlns:a16="http://schemas.microsoft.com/office/drawing/2014/main" id="{D6B462FE-609A-4AB4-9205-AA0888454F9E}"/>
              </a:ext>
            </a:extLst>
          </p:cNvPr>
          <p:cNvSpPr>
            <a:spLocks noGrp="1"/>
          </p:cNvSpPr>
          <p:nvPr>
            <p:ph idx="1"/>
          </p:nvPr>
        </p:nvSpPr>
        <p:spPr/>
        <p:txBody>
          <a:bodyPr/>
          <a:lstStyle/>
          <a:p>
            <a:r>
              <a:rPr lang="en-GB" sz="4000" dirty="0">
                <a:latin typeface="Arial" panose="020B0604020202020204" pitchFamily="34" charset="0"/>
                <a:cs typeface="Arial" panose="020B0604020202020204" pitchFamily="34" charset="0"/>
              </a:rPr>
              <a:t>Key points – General Fund</a:t>
            </a:r>
          </a:p>
          <a:p>
            <a:endParaRPr lang="en-GB" dirty="0">
              <a:latin typeface="Arial" panose="020B0604020202020204" pitchFamily="34" charset="0"/>
              <a:cs typeface="Arial" panose="020B0604020202020204" pitchFamily="34" charset="0"/>
            </a:endParaRPr>
          </a:p>
          <a:p>
            <a:pPr lvl="1"/>
            <a:r>
              <a:rPr lang="en-GB" sz="2800" dirty="0">
                <a:latin typeface="Arial" panose="020B0604020202020204" pitchFamily="34" charset="0"/>
                <a:cs typeface="Arial" panose="020B0604020202020204" pitchFamily="34" charset="0"/>
              </a:rPr>
              <a:t>Total Income:		£6,767,749 (2022: £6,780,051)</a:t>
            </a:r>
          </a:p>
          <a:p>
            <a:pPr lvl="1"/>
            <a:endParaRPr lang="en-GB" sz="2800" dirty="0">
              <a:latin typeface="Arial" panose="020B0604020202020204" pitchFamily="34" charset="0"/>
              <a:cs typeface="Arial" panose="020B0604020202020204" pitchFamily="34" charset="0"/>
            </a:endParaRPr>
          </a:p>
          <a:p>
            <a:pPr lvl="1"/>
            <a:r>
              <a:rPr lang="en-GB" sz="2800" dirty="0">
                <a:latin typeface="Arial" panose="020B0604020202020204" pitchFamily="34" charset="0"/>
                <a:cs typeface="Arial" panose="020B0604020202020204" pitchFamily="34" charset="0"/>
              </a:rPr>
              <a:t>Total Expenditure:		£7,457,377 (2022: £6,924,494)</a:t>
            </a:r>
          </a:p>
          <a:p>
            <a:pPr lvl="1"/>
            <a:endParaRPr lang="en-GB" sz="2800" dirty="0">
              <a:latin typeface="Arial" panose="020B0604020202020204" pitchFamily="34" charset="0"/>
              <a:cs typeface="Arial" panose="020B0604020202020204" pitchFamily="34" charset="0"/>
            </a:endParaRPr>
          </a:p>
          <a:p>
            <a:pPr lvl="1"/>
            <a:r>
              <a:rPr lang="en-GB" sz="2800" dirty="0">
                <a:latin typeface="Arial" panose="020B0604020202020204" pitchFamily="34" charset="0"/>
                <a:cs typeface="Arial" panose="020B0604020202020204" pitchFamily="34" charset="0"/>
              </a:rPr>
              <a:t>Balance:			Deficit £689,628 (deficit £144,443)</a:t>
            </a:r>
          </a:p>
        </p:txBody>
      </p:sp>
    </p:spTree>
    <p:extLst>
      <p:ext uri="{BB962C8B-B14F-4D97-AF65-F5344CB8AC3E}">
        <p14:creationId xmlns:p14="http://schemas.microsoft.com/office/powerpoint/2010/main" val="316900696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7C5CD-13CB-4A93-9ADB-08093B26C176}"/>
              </a:ext>
            </a:extLst>
          </p:cNvPr>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General Fund – budget reconciliation:</a:t>
            </a:r>
            <a:endParaRPr lang="en-GB"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7FCF0945-B4C9-4057-9A94-E3CEF3B45FF4}"/>
              </a:ext>
            </a:extLst>
          </p:cNvPr>
          <p:cNvSpPr>
            <a:spLocks noGrp="1"/>
          </p:cNvSpPr>
          <p:nvPr>
            <p:ph idx="1"/>
          </p:nvPr>
        </p:nvSpPr>
        <p:spPr>
          <a:xfrm>
            <a:off x="1004453" y="1477000"/>
            <a:ext cx="9957047" cy="384915"/>
          </a:xfrm>
        </p:spPr>
        <p:txBody>
          <a:bodyPr>
            <a:normAutofit fontScale="85000" lnSpcReduction="20000"/>
          </a:bodyPr>
          <a:lstStyle/>
          <a:p>
            <a:r>
              <a:rPr lang="en-GB" sz="3000" dirty="0">
                <a:latin typeface="Arial" panose="020B0604020202020204" pitchFamily="34" charset="0"/>
                <a:cs typeface="Arial" panose="020B0604020202020204" pitchFamily="34" charset="0"/>
              </a:rPr>
              <a:t>Variations from General Fund Budget to Final Accounts</a:t>
            </a:r>
          </a:p>
          <a:p>
            <a:endParaRPr lang="en-GB" dirty="0"/>
          </a:p>
        </p:txBody>
      </p:sp>
      <p:sp>
        <p:nvSpPr>
          <p:cNvPr id="6" name="TextBox 5">
            <a:extLst>
              <a:ext uri="{FF2B5EF4-FFF2-40B4-BE49-F238E27FC236}">
                <a16:creationId xmlns:a16="http://schemas.microsoft.com/office/drawing/2014/main" id="{5CA1DE89-AFE2-4CD5-BC0E-CD010646BB29}"/>
              </a:ext>
            </a:extLst>
          </p:cNvPr>
          <p:cNvSpPr txBox="1"/>
          <p:nvPr/>
        </p:nvSpPr>
        <p:spPr>
          <a:xfrm>
            <a:off x="8132504" y="5381000"/>
            <a:ext cx="1869379" cy="1200329"/>
          </a:xfrm>
          <a:prstGeom prst="rect">
            <a:avLst/>
          </a:prstGeom>
          <a:noFill/>
        </p:spPr>
        <p:txBody>
          <a:bodyPr wrap="square" rtlCol="0">
            <a:spAutoFit/>
          </a:bodyPr>
          <a:lstStyle/>
          <a:p>
            <a:r>
              <a:rPr lang="en-GB" i="1" dirty="0"/>
              <a:t>NB transfers are shown separately in the statutory accounts</a:t>
            </a:r>
          </a:p>
        </p:txBody>
      </p:sp>
      <p:pic>
        <p:nvPicPr>
          <p:cNvPr id="5" name="Picture 4">
            <a:extLst>
              <a:ext uri="{FF2B5EF4-FFF2-40B4-BE49-F238E27FC236}">
                <a16:creationId xmlns:a16="http://schemas.microsoft.com/office/drawing/2014/main" id="{A12F1A07-FAB6-1340-72AF-BA560E7A8A08}"/>
              </a:ext>
            </a:extLst>
          </p:cNvPr>
          <p:cNvPicPr>
            <a:picLocks noChangeAspect="1"/>
          </p:cNvPicPr>
          <p:nvPr/>
        </p:nvPicPr>
        <p:blipFill>
          <a:blip r:embed="rId3"/>
          <a:stretch>
            <a:fillRect/>
          </a:stretch>
        </p:blipFill>
        <p:spPr>
          <a:xfrm>
            <a:off x="1350703" y="1861914"/>
            <a:ext cx="6435552" cy="4727153"/>
          </a:xfrm>
          <a:prstGeom prst="rect">
            <a:avLst/>
          </a:prstGeom>
        </p:spPr>
      </p:pic>
      <p:sp>
        <p:nvSpPr>
          <p:cNvPr id="8" name="TextBox 7">
            <a:extLst>
              <a:ext uri="{FF2B5EF4-FFF2-40B4-BE49-F238E27FC236}">
                <a16:creationId xmlns:a16="http://schemas.microsoft.com/office/drawing/2014/main" id="{C53785B7-0554-C785-9551-B2ECBE26BAEB}"/>
              </a:ext>
            </a:extLst>
          </p:cNvPr>
          <p:cNvSpPr txBox="1"/>
          <p:nvPr/>
        </p:nvSpPr>
        <p:spPr>
          <a:xfrm>
            <a:off x="8054110" y="2182640"/>
            <a:ext cx="3027104" cy="120032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 The budgeted deficit was based on the assumption 100% collection of parish share was achieved.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654042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8EC5A-C101-415D-A6FB-C65998474E32}"/>
              </a:ext>
            </a:extLst>
          </p:cNvPr>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2023 Annual Report and Accounts:</a:t>
            </a:r>
          </a:p>
        </p:txBody>
      </p:sp>
      <p:sp>
        <p:nvSpPr>
          <p:cNvPr id="3" name="Content Placeholder 2">
            <a:extLst>
              <a:ext uri="{FF2B5EF4-FFF2-40B4-BE49-F238E27FC236}">
                <a16:creationId xmlns:a16="http://schemas.microsoft.com/office/drawing/2014/main" id="{81CCEAA6-AF05-47E8-BC27-2F8BBB77B665}"/>
              </a:ext>
            </a:extLst>
          </p:cNvPr>
          <p:cNvSpPr>
            <a:spLocks noGrp="1"/>
          </p:cNvSpPr>
          <p:nvPr>
            <p:ph idx="1"/>
          </p:nvPr>
        </p:nvSpPr>
        <p:spPr/>
        <p:txBody>
          <a:bodyPr>
            <a:normAutofit/>
          </a:bodyPr>
          <a:lstStyle/>
          <a:p>
            <a:r>
              <a:rPr lang="en-GB" dirty="0">
                <a:latin typeface="Arial" panose="020B0604020202020204" pitchFamily="34" charset="0"/>
                <a:cs typeface="Arial" panose="020B0604020202020204" pitchFamily="34" charset="0"/>
              </a:rPr>
              <a:t>Key points – Revaluations</a:t>
            </a:r>
          </a:p>
          <a:p>
            <a:pPr lvl="1"/>
            <a:r>
              <a:rPr lang="en-GB" sz="2800" dirty="0">
                <a:latin typeface="Arial" panose="020B0604020202020204" pitchFamily="34" charset="0"/>
                <a:cs typeface="Arial" panose="020B0604020202020204" pitchFamily="34" charset="0"/>
              </a:rPr>
              <a:t>2023 saw recovery of investment valuations – increase of £1.438m across all funds</a:t>
            </a:r>
          </a:p>
          <a:p>
            <a:pPr lvl="1"/>
            <a:r>
              <a:rPr lang="en-GB" sz="2800" dirty="0">
                <a:latin typeface="Arial" panose="020B0604020202020204" pitchFamily="34" charset="0"/>
                <a:cs typeface="Arial" panose="020B0604020202020204" pitchFamily="34" charset="0"/>
              </a:rPr>
              <a:t>Property valuations stabilised – increase of £510k compared to £6.9m in 2022</a:t>
            </a:r>
          </a:p>
          <a:p>
            <a:pPr lvl="1"/>
            <a:r>
              <a:rPr lang="en-GB" sz="2800" dirty="0">
                <a:latin typeface="Arial" panose="020B0604020202020204" pitchFamily="34" charset="0"/>
                <a:cs typeface="Arial" panose="020B0604020202020204" pitchFamily="34" charset="0"/>
              </a:rPr>
              <a:t>Pension schemes continue to remain in surplus, no further valuation movements</a:t>
            </a:r>
          </a:p>
        </p:txBody>
      </p:sp>
    </p:spTree>
    <p:extLst>
      <p:ext uri="{BB962C8B-B14F-4D97-AF65-F5344CB8AC3E}">
        <p14:creationId xmlns:p14="http://schemas.microsoft.com/office/powerpoint/2010/main" val="130766908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F0F48-379E-4A80-8F35-D7DE0C07A0C7}"/>
              </a:ext>
            </a:extLst>
          </p:cNvPr>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2023 Annual Report and Accounts:</a:t>
            </a:r>
            <a:endParaRPr lang="en-GB"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4EBC7F2-6070-44EC-A454-DC2BE5D280E2}"/>
              </a:ext>
            </a:extLst>
          </p:cNvPr>
          <p:cNvSpPr>
            <a:spLocks noGrp="1"/>
          </p:cNvSpPr>
          <p:nvPr>
            <p:ph idx="1"/>
          </p:nvPr>
        </p:nvSpPr>
        <p:spPr>
          <a:xfrm>
            <a:off x="838200" y="1418602"/>
            <a:ext cx="10427563" cy="4758361"/>
          </a:xfrm>
        </p:spPr>
        <p:txBody>
          <a:bodyPr/>
          <a:lstStyle/>
          <a:p>
            <a:r>
              <a:rPr lang="en-GB" dirty="0">
                <a:latin typeface="Arial" panose="020B0604020202020204" pitchFamily="34" charset="0"/>
                <a:cs typeface="Arial" panose="020B0604020202020204" pitchFamily="34" charset="0"/>
              </a:rPr>
              <a:t>Summary of movements in reserves – all funds</a:t>
            </a:r>
          </a:p>
          <a:p>
            <a:endParaRPr lang="en-GB" dirty="0"/>
          </a:p>
          <a:p>
            <a:endParaRPr lang="en-GB" dirty="0"/>
          </a:p>
        </p:txBody>
      </p:sp>
      <p:sp>
        <p:nvSpPr>
          <p:cNvPr id="5" name="TextBox 4">
            <a:extLst>
              <a:ext uri="{FF2B5EF4-FFF2-40B4-BE49-F238E27FC236}">
                <a16:creationId xmlns:a16="http://schemas.microsoft.com/office/drawing/2014/main" id="{03D59510-9745-40D4-A956-73AA976223D1}"/>
              </a:ext>
            </a:extLst>
          </p:cNvPr>
          <p:cNvSpPr txBox="1"/>
          <p:nvPr/>
        </p:nvSpPr>
        <p:spPr>
          <a:xfrm>
            <a:off x="1194521" y="5724226"/>
            <a:ext cx="7917552" cy="369332"/>
          </a:xfrm>
          <a:prstGeom prst="rect">
            <a:avLst/>
          </a:prstGeom>
          <a:noFill/>
        </p:spPr>
        <p:txBody>
          <a:bodyPr wrap="none" rtlCol="0">
            <a:spAutoFit/>
          </a:bodyPr>
          <a:lstStyle/>
          <a:p>
            <a:r>
              <a:rPr lang="en-GB" i="1" dirty="0"/>
              <a:t>*</a:t>
            </a:r>
            <a:r>
              <a:rPr lang="en-GB" i="1" dirty="0">
                <a:latin typeface="Arial" panose="020B0604020202020204" pitchFamily="34" charset="0"/>
                <a:cs typeface="Arial" panose="020B0604020202020204" pitchFamily="34" charset="0"/>
              </a:rPr>
              <a:t>NB brackets for the net movement in funds for the year represents a deficit</a:t>
            </a:r>
          </a:p>
        </p:txBody>
      </p:sp>
      <p:pic>
        <p:nvPicPr>
          <p:cNvPr id="4" name="Picture 3">
            <a:extLst>
              <a:ext uri="{FF2B5EF4-FFF2-40B4-BE49-F238E27FC236}">
                <a16:creationId xmlns:a16="http://schemas.microsoft.com/office/drawing/2014/main" id="{6E9B5423-ED98-1060-6F70-78E5625415EC}"/>
              </a:ext>
            </a:extLst>
          </p:cNvPr>
          <p:cNvPicPr>
            <a:picLocks noChangeAspect="1"/>
          </p:cNvPicPr>
          <p:nvPr/>
        </p:nvPicPr>
        <p:blipFill>
          <a:blip r:embed="rId3"/>
          <a:stretch>
            <a:fillRect/>
          </a:stretch>
        </p:blipFill>
        <p:spPr>
          <a:xfrm>
            <a:off x="926237" y="1884348"/>
            <a:ext cx="11082824" cy="3555050"/>
          </a:xfrm>
          <a:prstGeom prst="rect">
            <a:avLst/>
          </a:prstGeom>
        </p:spPr>
      </p:pic>
    </p:spTree>
    <p:extLst>
      <p:ext uri="{BB962C8B-B14F-4D97-AF65-F5344CB8AC3E}">
        <p14:creationId xmlns:p14="http://schemas.microsoft.com/office/powerpoint/2010/main" val="26606909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17B93-A32A-472F-83A2-37154284D301}"/>
              </a:ext>
            </a:extLst>
          </p:cNvPr>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Where did the money come from?</a:t>
            </a:r>
          </a:p>
        </p:txBody>
      </p:sp>
      <p:pic>
        <p:nvPicPr>
          <p:cNvPr id="12" name="Content Placeholder 11">
            <a:extLst>
              <a:ext uri="{FF2B5EF4-FFF2-40B4-BE49-F238E27FC236}">
                <a16:creationId xmlns:a16="http://schemas.microsoft.com/office/drawing/2014/main" id="{761D3456-6F0E-3882-05E9-B51E39746024}"/>
              </a:ext>
            </a:extLst>
          </p:cNvPr>
          <p:cNvPicPr>
            <a:picLocks noGrp="1" noChangeAspect="1"/>
          </p:cNvPicPr>
          <p:nvPr>
            <p:ph idx="1"/>
          </p:nvPr>
        </p:nvPicPr>
        <p:blipFill>
          <a:blip r:embed="rId3"/>
          <a:stretch>
            <a:fillRect/>
          </a:stretch>
        </p:blipFill>
        <p:spPr>
          <a:xfrm>
            <a:off x="1197178" y="1466499"/>
            <a:ext cx="10515600" cy="4241574"/>
          </a:xfrm>
          <a:prstGeom prst="rect">
            <a:avLst/>
          </a:prstGeom>
        </p:spPr>
      </p:pic>
    </p:spTree>
    <p:extLst>
      <p:ext uri="{BB962C8B-B14F-4D97-AF65-F5344CB8AC3E}">
        <p14:creationId xmlns:p14="http://schemas.microsoft.com/office/powerpoint/2010/main" val="238796663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39F9C-706C-4C9F-AD33-B7C9DD89FDB0}"/>
              </a:ext>
            </a:extLst>
          </p:cNvPr>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Where did the money go?</a:t>
            </a:r>
          </a:p>
        </p:txBody>
      </p:sp>
      <p:graphicFrame>
        <p:nvGraphicFramePr>
          <p:cNvPr id="7" name="Content Placeholder 6">
            <a:extLst>
              <a:ext uri="{FF2B5EF4-FFF2-40B4-BE49-F238E27FC236}">
                <a16:creationId xmlns:a16="http://schemas.microsoft.com/office/drawing/2014/main" id="{2E1D2266-36E9-422E-BD5D-B0291E695F72}"/>
              </a:ext>
            </a:extLst>
          </p:cNvPr>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pic>
        <p:nvPicPr>
          <p:cNvPr id="3" name="Picture 2">
            <a:extLst>
              <a:ext uri="{FF2B5EF4-FFF2-40B4-BE49-F238E27FC236}">
                <a16:creationId xmlns:a16="http://schemas.microsoft.com/office/drawing/2014/main" id="{F3B6B7F2-BCF6-8790-DE1C-C3D75DBF4EE7}"/>
              </a:ext>
            </a:extLst>
          </p:cNvPr>
          <p:cNvPicPr>
            <a:picLocks noChangeAspect="1"/>
          </p:cNvPicPr>
          <p:nvPr/>
        </p:nvPicPr>
        <p:blipFill>
          <a:blip r:embed="rId4"/>
          <a:stretch>
            <a:fillRect/>
          </a:stretch>
        </p:blipFill>
        <p:spPr>
          <a:xfrm>
            <a:off x="1146221" y="1437017"/>
            <a:ext cx="10667088" cy="4475443"/>
          </a:xfrm>
          <a:prstGeom prst="rect">
            <a:avLst/>
          </a:prstGeom>
        </p:spPr>
      </p:pic>
    </p:spTree>
    <p:extLst>
      <p:ext uri="{BB962C8B-B14F-4D97-AF65-F5344CB8AC3E}">
        <p14:creationId xmlns:p14="http://schemas.microsoft.com/office/powerpoint/2010/main" val="211935841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AF1022-5FB0-40AA-9FEA-24BD3FBEAB1A}"/>
              </a:ext>
            </a:extLst>
          </p:cNvPr>
          <p:cNvSpPr>
            <a:spLocks noGrp="1"/>
          </p:cNvSpPr>
          <p:nvPr>
            <p:ph idx="1"/>
          </p:nvPr>
        </p:nvSpPr>
        <p:spPr>
          <a:xfrm>
            <a:off x="906566" y="748855"/>
            <a:ext cx="10515600" cy="4351338"/>
          </a:xfrm>
        </p:spPr>
        <p:txBody>
          <a:bodyPr/>
          <a:lstStyle/>
          <a:p>
            <a:pPr marL="0" indent="0" algn="ctr">
              <a:buNone/>
            </a:pPr>
            <a:r>
              <a:rPr lang="en-GB" sz="6600" b="1" dirty="0">
                <a:latin typeface="Arial" panose="020B0604020202020204" pitchFamily="34" charset="0"/>
                <a:cs typeface="Arial" panose="020B0604020202020204" pitchFamily="34" charset="0"/>
              </a:rPr>
              <a:t>Questions and discussion – </a:t>
            </a:r>
          </a:p>
          <a:p>
            <a:pPr marL="0" indent="0" algn="ctr">
              <a:buNone/>
            </a:pPr>
            <a:r>
              <a:rPr lang="en-GB" sz="6600" b="1" dirty="0">
                <a:latin typeface="Arial" panose="020B0604020202020204" pitchFamily="34" charset="0"/>
                <a:cs typeface="Arial" panose="020B0604020202020204" pitchFamily="34" charset="0"/>
              </a:rPr>
              <a:t>2023 Statutory Accounts</a:t>
            </a:r>
            <a:endParaRPr lang="en-GB" b="1"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567862066"/>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7763.0"/>
  <p:tag name="AS_RELEASE_DATE" val="2022.02.14"/>
  <p:tag name="AS_TITLE" val="Aspose.Slides for .NET 4.0"/>
  <p:tag name="AS_VERSION" val="22.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Calibri Light" panose="020F0302020204030204"/>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Calibri" panose="020F0502020204030204"/>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oP PowerPoint template  -  Read-Only" id="{D7C22C57-C319-4784-AF30-854CEAFEF69D}" vid="{C3B7E976-2B59-4569-B985-E7BE47835E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C039752084F974F8A936374EF80F060" ma:contentTypeVersion="6" ma:contentTypeDescription="Create a new document." ma:contentTypeScope="" ma:versionID="b50a6c7b34c40879978976dbc87116d4">
  <xsd:schema xmlns:xsd="http://www.w3.org/2001/XMLSchema" xmlns:xs="http://www.w3.org/2001/XMLSchema" xmlns:p="http://schemas.microsoft.com/office/2006/metadata/properties" xmlns:ns2="2f116d5b-396f-4e4a-83ba-9442a2ac4a70" xmlns:ns3="ac15c9f3-89de-41f0-808e-0d6a6779343a" targetNamespace="http://schemas.microsoft.com/office/2006/metadata/properties" ma:root="true" ma:fieldsID="d7542e33b5fd40ccbdfad55f1a2a731a" ns2:_="" ns3:_="">
    <xsd:import namespace="2f116d5b-396f-4e4a-83ba-9442a2ac4a70"/>
    <xsd:import namespace="ac15c9f3-89de-41f0-808e-0d6a6779343a"/>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116d5b-396f-4e4a-83ba-9442a2ac4a7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c15c9f3-89de-41f0-808e-0d6a6779343a"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BC39972-07F4-4372-AFB2-9436B65101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116d5b-396f-4e4a-83ba-9442a2ac4a70"/>
    <ds:schemaRef ds:uri="ac15c9f3-89de-41f0-808e-0d6a6779343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AF510DD-6E8D-440D-9FB3-2114136B9F78}">
  <ds:schemaRefs/>
</ds:datastoreItem>
</file>

<file path=customXml/itemProps3.xml><?xml version="1.0" encoding="utf-8"?>
<ds:datastoreItem xmlns:ds="http://schemas.openxmlformats.org/officeDocument/2006/customXml" ds:itemID="{68DAE87C-2922-4C04-89BC-0A4CFE1A6CFB}">
  <ds:schemaRefs/>
</ds:datastoreItem>
</file>

<file path=docProps/app.xml><?xml version="1.0" encoding="utf-8"?>
<Properties xmlns="http://schemas.openxmlformats.org/officeDocument/2006/extended-properties" xmlns:vt="http://schemas.openxmlformats.org/officeDocument/2006/docPropsVTypes">
  <Template>DoP PowerPoint template</Template>
  <TotalTime>0</TotalTime>
  <Words>1880</Words>
  <Application>Microsoft Office PowerPoint</Application>
  <PresentationFormat>Widescreen</PresentationFormat>
  <Paragraphs>112</Paragraphs>
  <Slides>16</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Aptos</vt:lpstr>
      <vt:lpstr>Arial</vt:lpstr>
      <vt:lpstr>Calibri</vt:lpstr>
      <vt:lpstr>Calibri Light</vt:lpstr>
      <vt:lpstr>Courier New</vt:lpstr>
      <vt:lpstr>Symbol</vt:lpstr>
      <vt:lpstr>Wingdings</vt:lpstr>
      <vt:lpstr>Office Theme</vt:lpstr>
      <vt:lpstr>2023 Annual Report and Accounts and 2024 Financial Update  for Diocesan Synod </vt:lpstr>
      <vt:lpstr>Audit Overview</vt:lpstr>
      <vt:lpstr>2023 Annual Report and Accounts:</vt:lpstr>
      <vt:lpstr>General Fund – budget reconciliation:</vt:lpstr>
      <vt:lpstr>2023 Annual Report and Accounts:</vt:lpstr>
      <vt:lpstr>2023 Annual Report and Accounts:</vt:lpstr>
      <vt:lpstr>Where did the money come from?</vt:lpstr>
      <vt:lpstr>Where did the money go?</vt:lpstr>
      <vt:lpstr>PowerPoint Presentation</vt:lpstr>
      <vt:lpstr>PowerPoint Presentation</vt:lpstr>
      <vt:lpstr>Results year to date compared to budget</vt:lpstr>
      <vt:lpstr>Parish Share </vt:lpstr>
      <vt:lpstr>Clergy Remuneration</vt:lpstr>
      <vt:lpstr>Changes from Budget</vt:lpstr>
      <vt:lpstr>Forecast for 2024</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Aplin</dc:creator>
  <cp:lastModifiedBy>Louise Gifford</cp:lastModifiedBy>
  <cp:revision>17</cp:revision>
  <dcterms:created xsi:type="dcterms:W3CDTF">2022-06-23T09:20:11Z</dcterms:created>
  <dcterms:modified xsi:type="dcterms:W3CDTF">2024-06-14T07:23:32Z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0x0101003C039752084F974F8A936374EF80F060</vt:lpwstr>
  </property>
  <property fmtid="{D5CDD505-2E9C-101B-9397-08002B2CF9AE}" pid="3" name="LINKTEK-CHUNK-1">
    <vt:lpwstr>010048{"F":5,"I":"4A65-5DF7-08B1-13CC","M":"fb8796c37e29ee81b066df01e48e149a"}H4sIAAAAAAAEAKXOMW/CMBQE4L9iecZxcICSbIbEElUHpExV1SGy3caC+CE/W1Ah/ntd6NS1yy13J31X+uL8AWnzdqU72lBRbyq2XVYbthaqZKVcreiM7nMzxnjChnPjQFu0GjxCiC5NBY5DsCdwPhYaJo4uWuT7XOIEKY6szY/eaumNa</vt:lpwstr>
  </property>
  <property fmtid="{D5CDD505-2E9C-101B-9397-08002B2CF9AE}" pid="4" name="LINKTEK-CHUNK-2">
    <vt:lpwstr>nn/MzakBZ0m6yPy/suDeSTBozMWiRniQJ6Tt0SUoiouR7zQ2+wBXItasVYulmwu1RNTi67+N1BqDelu+Yt7tUMgnTc8Q+a8k+QM4eD8J/JtnkYkHxDI3f6rfL99AzyDzChSAQAA</vt:lpwstr>
  </property>
  <property fmtid="{D5CDD505-2E9C-101B-9397-08002B2CF9AE}" pid="5" name="Order">
    <vt:r8>6651800</vt:r8>
  </property>
</Properties>
</file>