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797" r:id="rId6"/>
    <p:sldId id="258" r:id="rId7"/>
    <p:sldId id="257" r:id="rId8"/>
    <p:sldId id="796" r:id="rId9"/>
    <p:sldId id="820" r:id="rId10"/>
    <p:sldId id="816" r:id="rId11"/>
    <p:sldId id="817" r:id="rId12"/>
    <p:sldId id="822" r:id="rId13"/>
    <p:sldId id="812" r:id="rId14"/>
    <p:sldId id="818" r:id="rId15"/>
    <p:sldId id="815" r:id="rId16"/>
    <p:sldId id="8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Gifford" userId="f58eec16-ff0b-4253-bad9-18469ec4a5f8" providerId="ADAL" clId="{BF7741E6-9B91-4539-BC86-7BCCB4836792}"/>
    <pc:docChg chg="custSel modSld">
      <pc:chgData name="Louise Gifford" userId="f58eec16-ff0b-4253-bad9-18469ec4a5f8" providerId="ADAL" clId="{BF7741E6-9B91-4539-BC86-7BCCB4836792}" dt="2024-06-15T12:29:01.935" v="31" actId="20577"/>
      <pc:docMkLst>
        <pc:docMk/>
      </pc:docMkLst>
      <pc:sldChg chg="modSp mod">
        <pc:chgData name="Louise Gifford" userId="f58eec16-ff0b-4253-bad9-18469ec4a5f8" providerId="ADAL" clId="{BF7741E6-9B91-4539-BC86-7BCCB4836792}" dt="2024-06-15T12:29:01.935" v="31" actId="20577"/>
        <pc:sldMkLst>
          <pc:docMk/>
          <pc:sldMk cId="276570327" sldId="256"/>
        </pc:sldMkLst>
        <pc:spChg chg="mod">
          <ac:chgData name="Louise Gifford" userId="f58eec16-ff0b-4253-bad9-18469ec4a5f8" providerId="ADAL" clId="{BF7741E6-9B91-4539-BC86-7BCCB4836792}" dt="2024-06-15T12:29:01.935" v="31" actId="20577"/>
          <ac:spMkLst>
            <pc:docMk/>
            <pc:sldMk cId="276570327" sldId="256"/>
            <ac:spMk id="3" creationId="{2FD6508A-AFA0-0991-E7A1-37AB066ADE7B}"/>
          </ac:spMkLst>
        </pc:spChg>
      </pc:sldChg>
      <pc:sldChg chg="mod modShow">
        <pc:chgData name="Louise Gifford" userId="f58eec16-ff0b-4253-bad9-18469ec4a5f8" providerId="ADAL" clId="{BF7741E6-9B91-4539-BC86-7BCCB4836792}" dt="2024-06-15T12:20:44.187" v="1" actId="729"/>
        <pc:sldMkLst>
          <pc:docMk/>
          <pc:sldMk cId="2718435472" sldId="257"/>
        </pc:sldMkLst>
      </pc:sldChg>
      <pc:sldChg chg="mod modShow">
        <pc:chgData name="Louise Gifford" userId="f58eec16-ff0b-4253-bad9-18469ec4a5f8" providerId="ADAL" clId="{BF7741E6-9B91-4539-BC86-7BCCB4836792}" dt="2024-06-15T12:20:38.473" v="0" actId="729"/>
        <pc:sldMkLst>
          <pc:docMk/>
          <pc:sldMk cId="2742141707" sldId="258"/>
        </pc:sldMkLst>
      </pc:sldChg>
      <pc:sldChg chg="mod modShow">
        <pc:chgData name="Louise Gifford" userId="f58eec16-ff0b-4253-bad9-18469ec4a5f8" providerId="ADAL" clId="{BF7741E6-9B91-4539-BC86-7BCCB4836792}" dt="2024-06-15T12:21:04.908" v="3" actId="729"/>
        <pc:sldMkLst>
          <pc:docMk/>
          <pc:sldMk cId="2723168463" sldId="812"/>
        </pc:sldMkLst>
      </pc:sldChg>
      <pc:sldChg chg="mod modShow">
        <pc:chgData name="Louise Gifford" userId="f58eec16-ff0b-4253-bad9-18469ec4a5f8" providerId="ADAL" clId="{BF7741E6-9B91-4539-BC86-7BCCB4836792}" dt="2024-06-15T12:21:08.835" v="4" actId="729"/>
        <pc:sldMkLst>
          <pc:docMk/>
          <pc:sldMk cId="1286468940" sldId="818"/>
        </pc:sldMkLst>
      </pc:sldChg>
      <pc:sldChg chg="mod modShow">
        <pc:chgData name="Louise Gifford" userId="f58eec16-ff0b-4253-bad9-18469ec4a5f8" providerId="ADAL" clId="{BF7741E6-9B91-4539-BC86-7BCCB4836792}" dt="2024-06-15T12:20:54.158" v="2" actId="729"/>
        <pc:sldMkLst>
          <pc:docMk/>
          <pc:sldMk cId="1372685993" sldId="82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536F-9441-6B87-6FC4-34B6B1104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86E92-6E5A-07F2-FBD8-EDEDC135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51463-3EEE-0BEC-1895-F9D04F1E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728CB-6056-D6F0-648A-344E012C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79EBC-BC3F-DAFB-4F6E-FBA58F4D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9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7051-34DC-CD60-8290-6684239A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D86B9-D50E-8F42-B651-D5033B6B4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1FBFA-168C-663A-83D7-B6B1FF25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E386-0950-0F3F-AF59-0D59DCE7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045D5-2288-3FAB-24E2-52D6F0BB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9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6F1B8-F550-2B07-174D-70A370A70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6DD6A-AB53-A760-6A9B-18BA671ED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70A8C-72F0-ADAA-FD7D-A3224A91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858A0-0407-58B0-41E5-A30C9D93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EF1E8-4518-6EA3-6BD0-B0D4019A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1EE2-8C26-C2D9-C92E-AA38D9BD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999E-3809-AE3E-3E94-29FF4FD83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1B407-7F37-D15B-74C6-163D1234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81D1A-1C5E-3DB4-F1C4-980103BA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954-62A8-AAB8-BD1E-1A8DA7C8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3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2154-6E2D-0BB2-A30C-F41DCCAC6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F7F95-CE58-C351-F4F6-EDDCBB40A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6CCC4-2FF7-024F-855A-3E7D00F7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33F6-3F7B-44E3-6B6C-2394B74C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2B0C0-AC1D-5E8B-FC3A-47DCD063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2D7E-370A-8087-B3B4-ABBB9CDF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D957D-D619-0F5C-6F41-3233407C0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FE360-7D73-0152-2587-D867FADE9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F1975-C45F-C6C4-F597-05DC2774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67207-EC36-0ED1-A175-8E9D1AB3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B5E89-71D4-C821-FD66-AD9B8E63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B5F7-32B4-808F-7FED-B11D319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37994-ECDF-ED3A-5101-43B0E6AAC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26673-13A6-79E6-C62B-72263BFA7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5F09D3-476C-1CA5-29D6-BD4AB1A80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E3F91-6D81-6DFD-F3A5-674D08C36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B09AC-60F2-26E9-E40C-F02BD57A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80AFC-D12D-E8DD-68D6-57DF35CB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4032C-0A0D-1970-C27E-5C318A12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78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F20A-AAF8-4B93-FCFA-092136B01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D0B60-F140-803B-1DE5-33E7C91F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3B967-10F7-0FE3-C357-A1C1B189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DCEF7-8CA0-1BD1-A219-217E4506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6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F4944-7BEF-259E-3A57-97914E9E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5B0DC-4067-5A7A-825E-18885A89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DDE62-A346-4003-C590-2ACA90E0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93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9E8E-2775-DB10-95CE-615B9A8A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CA37-D8D1-992E-BB61-B0EF8937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FA721-B536-18A1-E6BF-AA4882638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FF4E4-9805-4106-1AF4-3C19540C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D6BF2-E395-F94D-0F48-AFB39B4F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9732C-30D2-0BBD-A8B4-512CEA59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1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36B6-878C-CBE0-E05F-A1FC8D8D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A4958-FB1F-7FF7-C326-1A36420D6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F510-1C68-0A41-A00A-27A15EDC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9B948-1CB7-D413-511C-58B77EAA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F6D60-6EE9-8E1B-2386-5122A57A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8E410-EF0C-8CB3-9EDF-0A0DA86A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6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99B659-AF24-2338-DB1F-741CCC29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B79E4-A568-2F20-49B7-5544EA99B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3A52D-90E8-1397-60F4-A865EC3DF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71AED3-C3B5-4C45-BCD9-5DEE0FCE659C}" type="datetimeFigureOut">
              <a:rPr lang="en-GB" smtClean="0"/>
              <a:t>15/06/2024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6442F-4406-F806-EECA-A544255F4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14A26-995A-C7FF-72CD-8255CE4F1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02C685-1414-4A64-BD50-7CD62CA08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20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vinerenovatio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BFDE-9245-3CB6-1F24-0BADD2CE24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Diocesan Vision,</a:t>
            </a:r>
            <a:br>
              <a:rPr lang="en-US" dirty="0"/>
            </a:br>
            <a:r>
              <a:rPr lang="en-US" dirty="0"/>
              <a:t>Strategy for Rejuvenation, </a:t>
            </a:r>
            <a:br>
              <a:rPr lang="en-US" dirty="0"/>
            </a:br>
            <a:r>
              <a:rPr lang="en-US" dirty="0"/>
              <a:t>Plan and SMMI bid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6508A-AFA0-0991-E7A1-37AB066AD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Diocesan Synod 15</a:t>
            </a:r>
            <a:r>
              <a:rPr lang="en-US" baseline="30000" dirty="0"/>
              <a:t>th</a:t>
            </a:r>
            <a:r>
              <a:rPr lang="en-US" dirty="0"/>
              <a:t> June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D10B-8937-807F-E8D1-780089A4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Outcomes– national framework measures</a:t>
            </a:r>
            <a:endParaRPr lang="en-GB" dirty="0"/>
          </a:p>
        </p:txBody>
      </p:sp>
      <p:pic>
        <p:nvPicPr>
          <p:cNvPr id="4" name="Content Placeholder 3" descr="A group of rectangular signs with white text&#10;&#10;Description automatically generated">
            <a:extLst>
              <a:ext uri="{FF2B5EF4-FFF2-40B4-BE49-F238E27FC236}">
                <a16:creationId xmlns:a16="http://schemas.microsoft.com/office/drawing/2014/main" id="{6F30C4DD-DB61-1371-2D55-5C2239436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023" y="1973111"/>
            <a:ext cx="9243174" cy="416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6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FEAA-8D29-FF6A-07C9-9E52C082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 – tentative workings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410A9D-31A1-4F9D-6232-C690C6DF7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70344"/>
              </p:ext>
            </p:extLst>
          </p:nvPr>
        </p:nvGraphicFramePr>
        <p:xfrm>
          <a:off x="798478" y="1445027"/>
          <a:ext cx="10595044" cy="5247634"/>
        </p:xfrm>
        <a:graphic>
          <a:graphicData uri="http://schemas.openxmlformats.org/drawingml/2006/table">
            <a:tbl>
              <a:tblPr firstRow="1" firstCol="1" bandRow="1"/>
              <a:tblGrid>
                <a:gridCol w="1688343">
                  <a:extLst>
                    <a:ext uri="{9D8B030D-6E8A-4147-A177-3AD203B41FA5}">
                      <a16:colId xmlns:a16="http://schemas.microsoft.com/office/drawing/2014/main" val="1306449329"/>
                    </a:ext>
                  </a:extLst>
                </a:gridCol>
                <a:gridCol w="1550158">
                  <a:extLst>
                    <a:ext uri="{9D8B030D-6E8A-4147-A177-3AD203B41FA5}">
                      <a16:colId xmlns:a16="http://schemas.microsoft.com/office/drawing/2014/main" val="1656069245"/>
                    </a:ext>
                  </a:extLst>
                </a:gridCol>
                <a:gridCol w="1284051">
                  <a:extLst>
                    <a:ext uri="{9D8B030D-6E8A-4147-A177-3AD203B41FA5}">
                      <a16:colId xmlns:a16="http://schemas.microsoft.com/office/drawing/2014/main" val="1532671634"/>
                    </a:ext>
                  </a:extLst>
                </a:gridCol>
                <a:gridCol w="1631866">
                  <a:extLst>
                    <a:ext uri="{9D8B030D-6E8A-4147-A177-3AD203B41FA5}">
                      <a16:colId xmlns:a16="http://schemas.microsoft.com/office/drawing/2014/main" val="3983380048"/>
                    </a:ext>
                  </a:extLst>
                </a:gridCol>
                <a:gridCol w="4440626">
                  <a:extLst>
                    <a:ext uri="{9D8B030D-6E8A-4147-A177-3AD203B41FA5}">
                      <a16:colId xmlns:a16="http://schemas.microsoft.com/office/drawing/2014/main" val="2540315930"/>
                    </a:ext>
                  </a:extLst>
                </a:gridCol>
              </a:tblGrid>
              <a:tr h="747886"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Workstream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disciples per participant parish/ group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No. participants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new disciples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89292"/>
                  </a:ext>
                </a:extLst>
              </a:tr>
              <a:tr h="4487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Revitalise - enhanced support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Small number of projects with an enhanced level of funding support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529764"/>
                  </a:ext>
                </a:extLst>
              </a:tr>
              <a:tr h="4487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Revitalise - moderate support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91943"/>
                  </a:ext>
                </a:extLst>
              </a:tr>
              <a:tr h="598309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Revitalise - from parish own resources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Assume 30 parishes initiate work as a result of Revive/Revitalise, successfully halting decline and moving to modest growth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644114"/>
                  </a:ext>
                </a:extLst>
              </a:tr>
              <a:tr h="448732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Youthscape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 cohorts of 10 people over 5 years, 70% of whom will start a youth ministry of 8 young people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048945"/>
                  </a:ext>
                </a:extLst>
              </a:tr>
              <a:tr h="299154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Choir Church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Target new worshipping community of 30 people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492814"/>
                  </a:ext>
                </a:extLst>
              </a:tr>
              <a:tr h="299154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Flourish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Target new worshipping community of 30 people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796969"/>
                  </a:ext>
                </a:extLst>
              </a:tr>
              <a:tr h="163175"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Major plants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398770"/>
                  </a:ext>
                </a:extLst>
              </a:tr>
              <a:tr h="299154"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new disciples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2750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671196"/>
                  </a:ext>
                </a:extLst>
              </a:tr>
              <a:tr h="598309"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new children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Assumes 40% of new disciples are children/youth – reasonable considering the level of children/youth focus in the list above. This is more than double the current level.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1" marR="611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806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46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CBC1-6841-6B35-9FB3-FB0248B8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907" y="111814"/>
            <a:ext cx="10515600" cy="1325563"/>
          </a:xfrm>
        </p:spPr>
        <p:txBody>
          <a:bodyPr/>
          <a:lstStyle/>
          <a:p>
            <a:r>
              <a:rPr lang="en-US" dirty="0"/>
              <a:t>Timeline to bid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327B4C8-E520-A3FC-E96B-1DC1E6B68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964821"/>
              </p:ext>
            </p:extLst>
          </p:nvPr>
        </p:nvGraphicFramePr>
        <p:xfrm>
          <a:off x="418289" y="1067726"/>
          <a:ext cx="11079804" cy="5699852"/>
        </p:xfrm>
        <a:graphic>
          <a:graphicData uri="http://schemas.openxmlformats.org/drawingml/2006/table">
            <a:tbl>
              <a:tblPr firstRow="1" firstCol="1"/>
              <a:tblGrid>
                <a:gridCol w="1663430">
                  <a:extLst>
                    <a:ext uri="{9D8B030D-6E8A-4147-A177-3AD203B41FA5}">
                      <a16:colId xmlns:a16="http://schemas.microsoft.com/office/drawing/2014/main" val="162065461"/>
                    </a:ext>
                  </a:extLst>
                </a:gridCol>
                <a:gridCol w="9416374">
                  <a:extLst>
                    <a:ext uri="{9D8B030D-6E8A-4147-A177-3AD203B41FA5}">
                      <a16:colId xmlns:a16="http://schemas.microsoft.com/office/drawing/2014/main" val="3429830994"/>
                    </a:ext>
                  </a:extLst>
                </a:gridCol>
              </a:tblGrid>
              <a:tr h="4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053259"/>
                  </a:ext>
                </a:extLst>
              </a:tr>
              <a:tr h="722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18/07/24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emerging bid with national church representative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073003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25/07/24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Bishop’s Council meeting – endorse draft bid ahead of external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44782"/>
                  </a:ext>
                </a:extLst>
              </a:tr>
              <a:tr h="624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06/08/24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reviews with national church representatives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069094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19/08/24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Submit SMMI bid for external review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514203"/>
                  </a:ext>
                </a:extLst>
              </a:tr>
              <a:tr h="149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2024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Choir Church starts in 3 parishes (DBF funded)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082632"/>
                  </a:ext>
                </a:extLst>
              </a:tr>
              <a:tr h="277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2024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Flourish starts in 4 school/church partnerships (national church grant)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14482"/>
                  </a:ext>
                </a:extLst>
              </a:tr>
              <a:tr h="149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10/09/24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Bishop’s Council meeting – endorse final bid for submission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211824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16/09/24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Submit final bid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824408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31/10/24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Decision on SMMI bid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30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41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CFF1-C59B-6787-A4EE-A8FB07C2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C5F1-EFD5-7C6F-1324-D3BDC99B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5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E47B-5099-B4E4-BDDA-75E12040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4A35-4E2E-2820-CB95-1CA8F552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Diocese of Portsmouth longs 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a rejuvenating community of Jesus-centered, Kingdom-seeking disciples.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D9E6-954F-099D-6F0D-8EC616BA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31F9-608F-EBA8-E706-CD0D2DFA5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216" y="1472970"/>
            <a:ext cx="6420255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challenges: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progressively older demographics and an absence of children and young people in our congregations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declining attendances,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generally unfit buildings for mission,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stretched staffing, and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increasing gap between the costs of our ministry and our contribution towards 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4BE993-B7DE-928A-CB55-B83604E19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783" y="1472970"/>
            <a:ext cx="9215506" cy="26164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E2216D-E618-616F-01A2-6150F477E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71748"/>
            <a:ext cx="4871126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4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392A-88FD-1237-CBD2-F110A00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REJUVENATE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C93D-41CC-6586-09BB-BBCFEACD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19" y="1464505"/>
            <a:ext cx="5538281" cy="186235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Currently only 10 out of 133 parishes have AWA of 25+ children</a:t>
            </a:r>
          </a:p>
          <a:p>
            <a:pPr marL="0" indent="0">
              <a:buNone/>
            </a:pPr>
            <a:r>
              <a:rPr lang="en-US" dirty="0"/>
              <a:t>25% report NO children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798811-0823-A66F-C24F-66732390EB73}"/>
              </a:ext>
            </a:extLst>
          </p:cNvPr>
          <p:cNvSpPr txBox="1">
            <a:spLocks/>
          </p:cNvSpPr>
          <p:nvPr/>
        </p:nvSpPr>
        <p:spPr>
          <a:xfrm>
            <a:off x="457201" y="3891793"/>
            <a:ext cx="11284085" cy="2698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Targets?</a:t>
            </a:r>
          </a:p>
          <a:p>
            <a:r>
              <a:rPr lang="en-US" dirty="0"/>
              <a:t>More than double the number of children and young disciples.</a:t>
            </a:r>
          </a:p>
          <a:p>
            <a:r>
              <a:rPr lang="en-US" dirty="0"/>
              <a:t>Ensure there is a thriving children/youth ministry within reach of every child and young person.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7A5B7D-5105-1CF7-D3EA-8CBE60B115D0}"/>
              </a:ext>
            </a:extLst>
          </p:cNvPr>
          <p:cNvSpPr txBox="1">
            <a:spLocks/>
          </p:cNvSpPr>
          <p:nvPr/>
        </p:nvSpPr>
        <p:spPr>
          <a:xfrm>
            <a:off x="6673174" y="1757557"/>
            <a:ext cx="5068112" cy="1033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Key priority running through our whole strategy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5B2696-50AF-D037-37C0-C60D62766785}"/>
              </a:ext>
            </a:extLst>
          </p:cNvPr>
          <p:cNvSpPr txBox="1">
            <a:spLocks/>
          </p:cNvSpPr>
          <p:nvPr/>
        </p:nvSpPr>
        <p:spPr>
          <a:xfrm>
            <a:off x="6768021" y="795285"/>
            <a:ext cx="3842426" cy="4652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Growing younger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43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948888-F98D-D5AD-8AD9-61ABB86A0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902" y="-616952"/>
            <a:ext cx="9080830" cy="7944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83E2CC-58A3-FCB0-AF6C-B0D49F23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833"/>
            <a:ext cx="315350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Our STRATEGY is </a:t>
            </a:r>
            <a:r>
              <a:rPr lang="en-US" dirty="0" err="1"/>
              <a:t>summarised</a:t>
            </a:r>
            <a:r>
              <a:rPr lang="en-US" dirty="0"/>
              <a:t> in this </a:t>
            </a:r>
            <a:br>
              <a:rPr lang="en-US" dirty="0"/>
            </a:br>
            <a:r>
              <a:rPr lang="en-US" dirty="0"/>
              <a:t>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52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392A-88FD-1237-CBD2-F110A00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C93D-41CC-6586-09BB-BBCFEACD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19" y="1464504"/>
            <a:ext cx="3694889" cy="22891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Clergy &amp; lay leaders</a:t>
            </a:r>
          </a:p>
          <a:p>
            <a:r>
              <a:rPr lang="en-US" dirty="0"/>
              <a:t>Eat together</a:t>
            </a:r>
          </a:p>
          <a:p>
            <a:r>
              <a:rPr lang="en-US" dirty="0"/>
              <a:t>Pray together</a:t>
            </a:r>
          </a:p>
          <a:p>
            <a:r>
              <a:rPr lang="en-US" dirty="0"/>
              <a:t>Study together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798811-0823-A66F-C24F-66732390EB73}"/>
              </a:ext>
            </a:extLst>
          </p:cNvPr>
          <p:cNvSpPr txBox="1">
            <a:spLocks/>
          </p:cNvSpPr>
          <p:nvPr/>
        </p:nvSpPr>
        <p:spPr>
          <a:xfrm>
            <a:off x="457201" y="3891793"/>
            <a:ext cx="11284085" cy="2698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RESOURCES</a:t>
            </a:r>
          </a:p>
          <a:p>
            <a:pPr marL="0" indent="0">
              <a:buNone/>
            </a:pPr>
            <a:r>
              <a:rPr lang="en-US" dirty="0"/>
              <a:t>Divine renovation - </a:t>
            </a:r>
            <a:r>
              <a:rPr lang="en-GB" dirty="0"/>
              <a:t>“Moving your parish from maintenance to mission”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hlinkClick r:id="rId2"/>
              </a:rPr>
              <a:t>https://divinerenovation.org/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Coaching/mentoring support for the network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Conferences/learning sessions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7A5B7D-5105-1CF7-D3EA-8CBE60B115D0}"/>
              </a:ext>
            </a:extLst>
          </p:cNvPr>
          <p:cNvSpPr txBox="1">
            <a:spLocks/>
          </p:cNvSpPr>
          <p:nvPr/>
        </p:nvSpPr>
        <p:spPr>
          <a:xfrm>
            <a:off x="4812762" y="2215355"/>
            <a:ext cx="6253264" cy="1501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Year 1 – pilot in 9 networks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Year 2 – launch to cover 40% of our parishes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5B2696-50AF-D037-37C0-C60D62766785}"/>
              </a:ext>
            </a:extLst>
          </p:cNvPr>
          <p:cNvSpPr txBox="1">
            <a:spLocks/>
          </p:cNvSpPr>
          <p:nvPr/>
        </p:nvSpPr>
        <p:spPr>
          <a:xfrm>
            <a:off x="4919766" y="789627"/>
            <a:ext cx="3842426" cy="4652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Spiritual leadership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88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392A-88FD-1237-CBD2-F110A00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REVITALISE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C93D-41CC-6586-09BB-BBCFEACD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0051"/>
            <a:ext cx="6253263" cy="9241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Provide targeted support in a few key locations – emphasis on C, F, Y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798811-0823-A66F-C24F-66732390EB73}"/>
              </a:ext>
            </a:extLst>
          </p:cNvPr>
          <p:cNvSpPr txBox="1">
            <a:spLocks/>
          </p:cNvSpPr>
          <p:nvPr/>
        </p:nvSpPr>
        <p:spPr>
          <a:xfrm>
            <a:off x="446662" y="4644978"/>
            <a:ext cx="10943619" cy="211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Grow capacity for Children, Families, Youth work</a:t>
            </a:r>
          </a:p>
          <a:p>
            <a:r>
              <a:rPr lang="en-US" dirty="0" err="1"/>
              <a:t>Youthscape</a:t>
            </a:r>
            <a:r>
              <a:rPr lang="en-US" dirty="0"/>
              <a:t> Launchpad</a:t>
            </a:r>
          </a:p>
          <a:p>
            <a:r>
              <a:rPr lang="en-US" dirty="0" err="1"/>
              <a:t>Youthscape</a:t>
            </a:r>
            <a:r>
              <a:rPr lang="en-US" dirty="0"/>
              <a:t> Essentials</a:t>
            </a:r>
          </a:p>
          <a:p>
            <a:r>
              <a:rPr lang="en-US" dirty="0"/>
              <a:t>Share learning</a:t>
            </a:r>
          </a:p>
          <a:p>
            <a:r>
              <a:rPr lang="en-US" dirty="0"/>
              <a:t>Train more Children, families, youth ministers incl apprenticeships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7A5B7D-5105-1CF7-D3EA-8CBE60B115D0}"/>
              </a:ext>
            </a:extLst>
          </p:cNvPr>
          <p:cNvSpPr txBox="1">
            <a:spLocks/>
          </p:cNvSpPr>
          <p:nvPr/>
        </p:nvSpPr>
        <p:spPr>
          <a:xfrm>
            <a:off x="457200" y="1917548"/>
            <a:ext cx="6253264" cy="1501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Revive →→</a:t>
            </a:r>
            <a:r>
              <a:rPr lang="en-US" dirty="0" err="1"/>
              <a:t>Revitalise</a:t>
            </a:r>
            <a:r>
              <a:rPr lang="en-US" dirty="0"/>
              <a:t> pathway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Invite the 9 Revive networks to join 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Launch to cover 40% of our parishes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5B2696-50AF-D037-37C0-C60D62766785}"/>
              </a:ext>
            </a:extLst>
          </p:cNvPr>
          <p:cNvSpPr txBox="1">
            <a:spLocks/>
          </p:cNvSpPr>
          <p:nvPr/>
        </p:nvSpPr>
        <p:spPr>
          <a:xfrm>
            <a:off x="4764123" y="566757"/>
            <a:ext cx="6150310" cy="5130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Growing existing churches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A4F130-0E0F-9284-6F87-6978F7822A84}"/>
              </a:ext>
            </a:extLst>
          </p:cNvPr>
          <p:cNvSpPr txBox="1">
            <a:spLocks/>
          </p:cNvSpPr>
          <p:nvPr/>
        </p:nvSpPr>
        <p:spPr>
          <a:xfrm>
            <a:off x="7007156" y="1295289"/>
            <a:ext cx="4568757" cy="3196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Pilots – church/school</a:t>
            </a:r>
          </a:p>
          <a:p>
            <a:r>
              <a:rPr lang="en-US" dirty="0"/>
              <a:t>Choir Church</a:t>
            </a:r>
          </a:p>
          <a:p>
            <a:r>
              <a:rPr lang="en-US" dirty="0"/>
              <a:t>Flourish</a:t>
            </a:r>
          </a:p>
          <a:p>
            <a:r>
              <a:rPr lang="en-US" dirty="0"/>
              <a:t>School chaplaincies</a:t>
            </a:r>
          </a:p>
          <a:p>
            <a:r>
              <a:rPr lang="en-US" dirty="0" err="1"/>
              <a:t>iSingPop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F50CE0-A9E5-8416-C4CF-C98433AB37CE}"/>
              </a:ext>
            </a:extLst>
          </p:cNvPr>
          <p:cNvSpPr txBox="1">
            <a:spLocks/>
          </p:cNvSpPr>
          <p:nvPr/>
        </p:nvSpPr>
        <p:spPr>
          <a:xfrm>
            <a:off x="457200" y="1295289"/>
            <a:ext cx="6253263" cy="5547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Parish health self-assessment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56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392A-88FD-1237-CBD2-F110A00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7A5B7D-5105-1CF7-D3EA-8CBE60B115D0}"/>
              </a:ext>
            </a:extLst>
          </p:cNvPr>
          <p:cNvSpPr txBox="1">
            <a:spLocks/>
          </p:cNvSpPr>
          <p:nvPr/>
        </p:nvSpPr>
        <p:spPr>
          <a:xfrm>
            <a:off x="838200" y="2522423"/>
            <a:ext cx="6253264" cy="15340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couple of major church plants – emphasis on children, families and youth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5B2696-50AF-D037-37C0-C60D62766785}"/>
              </a:ext>
            </a:extLst>
          </p:cNvPr>
          <p:cNvSpPr txBox="1">
            <a:spLocks/>
          </p:cNvSpPr>
          <p:nvPr/>
        </p:nvSpPr>
        <p:spPr>
          <a:xfrm>
            <a:off x="4666847" y="771390"/>
            <a:ext cx="6150310" cy="5130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Planting new churches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46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7A93-D42A-DED8-2599-F73D2B8D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Havant Deanery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B7DF-F734-E014-93DC-0208DDE2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Flourish – </a:t>
            </a:r>
            <a:r>
              <a:rPr lang="en-US" dirty="0" err="1"/>
              <a:t>Catherington</a:t>
            </a:r>
            <a:r>
              <a:rPr lang="en-US" dirty="0"/>
              <a:t> &amp; </a:t>
            </a:r>
            <a:r>
              <a:rPr lang="en-US" dirty="0" err="1"/>
              <a:t>Clanfield</a:t>
            </a:r>
            <a:r>
              <a:rPr lang="en-US" dirty="0"/>
              <a:t> with </a:t>
            </a:r>
            <a:r>
              <a:rPr lang="en-US" dirty="0" err="1"/>
              <a:t>Horndean</a:t>
            </a:r>
            <a:r>
              <a:rPr lang="en-US" dirty="0"/>
              <a:t> Primary</a:t>
            </a:r>
          </a:p>
          <a:p>
            <a:r>
              <a:rPr lang="en-US" dirty="0"/>
              <a:t>St Faith’s Havant – Choir Church</a:t>
            </a:r>
          </a:p>
          <a:p>
            <a:endParaRPr lang="en-US" dirty="0"/>
          </a:p>
          <a:p>
            <a:r>
              <a:rPr lang="en-US" dirty="0"/>
              <a:t>Leigh Park &amp; Park Community School – opportunity being explored</a:t>
            </a:r>
          </a:p>
          <a:p>
            <a:endParaRPr lang="en-US" dirty="0"/>
          </a:p>
          <a:p>
            <a:r>
              <a:rPr lang="en-US" dirty="0"/>
              <a:t>Revive, revitalization, </a:t>
            </a:r>
            <a:r>
              <a:rPr lang="en-US" dirty="0" err="1"/>
              <a:t>Youthscape</a:t>
            </a:r>
            <a:r>
              <a:rPr lang="en-US" dirty="0"/>
              <a:t> </a:t>
            </a:r>
            <a:r>
              <a:rPr lang="en-US" dirty="0" err="1"/>
              <a:t>LaunchPad</a:t>
            </a:r>
            <a:r>
              <a:rPr lang="en-US" dirty="0"/>
              <a:t> &amp; Essentials </a:t>
            </a:r>
          </a:p>
          <a:p>
            <a:endParaRPr lang="en-US" dirty="0"/>
          </a:p>
          <a:p>
            <a:r>
              <a:rPr lang="en-US" dirty="0"/>
              <a:t>Looking ahead to a further funding bid..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68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0538fb4a9fc37037b4d0d21b70ff5fbc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129637fd6a260469fc6e075a718ccc4e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de30ac8-28a0-4249-99e7-44f17342ab7e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48982-3064-4691-9DE2-4D81179B257C}">
  <ds:schemaRefs>
    <ds:schemaRef ds:uri="http://schemas.microsoft.com/office/2006/metadata/properties"/>
    <ds:schemaRef ds:uri="http://schemas.microsoft.com/office/infopath/2007/PartnerControls"/>
    <ds:schemaRef ds:uri="ac15c9f3-89de-41f0-808e-0d6a6779343a"/>
    <ds:schemaRef ds:uri="2f116d5b-396f-4e4a-83ba-9442a2ac4a70"/>
  </ds:schemaRefs>
</ds:datastoreItem>
</file>

<file path=customXml/itemProps2.xml><?xml version="1.0" encoding="utf-8"?>
<ds:datastoreItem xmlns:ds="http://schemas.openxmlformats.org/officeDocument/2006/customXml" ds:itemID="{362788C2-F1CB-4813-A599-3B69CC989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97FF3-B438-4309-AA6B-70AA17D05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16d5b-396f-4e4a-83ba-9442a2ac4a70"/>
    <ds:schemaRef ds:uri="ac15c9f3-89de-41f0-808e-0d6a67793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Widescreen</PresentationFormat>
  <Paragraphs>132</Paragraphs>
  <Slides>13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Symbol</vt:lpstr>
      <vt:lpstr>Office Theme</vt:lpstr>
      <vt:lpstr>Diocesan Vision, Strategy for Rejuvenation,  Plan and SMMI bid</vt:lpstr>
      <vt:lpstr>VISION</vt:lpstr>
      <vt:lpstr>Context</vt:lpstr>
      <vt:lpstr>REJUVENATE</vt:lpstr>
      <vt:lpstr>Our STRATEGY is summarised in this  diagram</vt:lpstr>
      <vt:lpstr>REVIVE</vt:lpstr>
      <vt:lpstr>REVITALISE</vt:lpstr>
      <vt:lpstr>RENEW</vt:lpstr>
      <vt:lpstr>Havant Deanery</vt:lpstr>
      <vt:lpstr>Outcomes– national framework measures</vt:lpstr>
      <vt:lpstr>Targets – tentative workings</vt:lpstr>
      <vt:lpstr>Timeline to bid</vt:lpstr>
      <vt:lpstr>Any questions?</vt:lpstr>
    </vt:vector>
  </TitlesOfParts>
  <Company>Diocese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Vanda Leary</dc:creator>
  <cp:lastModifiedBy>Louise Gifford</cp:lastModifiedBy>
  <cp:revision>4</cp:revision>
  <dcterms:created xsi:type="dcterms:W3CDTF">2024-06-11T13:25:02Z</dcterms:created>
  <dcterms:modified xsi:type="dcterms:W3CDTF">2024-06-15T12:29:02Z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0x0101003C039752084F974F8A936374EF80F060</vt:lpwstr>
  </property>
  <property fmtid="{D5CDD505-2E9C-101B-9397-08002B2CF9AE}" pid="3" name="MediaServiceImageTags">
    <vt:lpwstr/>
  </property>
</Properties>
</file>