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3"/>
  </p:notesMasterIdLst>
  <p:sldIdLst>
    <p:sldId id="256" r:id="rId2"/>
    <p:sldId id="259" r:id="rId3"/>
    <p:sldId id="270" r:id="rId4"/>
    <p:sldId id="258" r:id="rId5"/>
    <p:sldId id="272" r:id="rId6"/>
    <p:sldId id="261" r:id="rId7"/>
    <p:sldId id="262" r:id="rId8"/>
    <p:sldId id="264" r:id="rId9"/>
    <p:sldId id="266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2"/>
    <p:restoredTop sz="94577"/>
  </p:normalViewPr>
  <p:slideViewPr>
    <p:cSldViewPr snapToGrid="0">
      <p:cViewPr varScale="1">
        <p:scale>
          <a:sx n="85" d="100"/>
          <a:sy n="85" d="100"/>
        </p:scale>
        <p:origin x="5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Gifford" userId="f58eec16-ff0b-4253-bad9-18469ec4a5f8" providerId="ADAL" clId="{AA632769-312F-4E72-9113-7961D4E9EE49}"/>
    <pc:docChg chg="modSld">
      <pc:chgData name="Louise Gifford" userId="f58eec16-ff0b-4253-bad9-18469ec4a5f8" providerId="ADAL" clId="{AA632769-312F-4E72-9113-7961D4E9EE49}" dt="2024-06-15T10:23:41.924" v="0" actId="729"/>
      <pc:docMkLst>
        <pc:docMk/>
      </pc:docMkLst>
      <pc:sldChg chg="mod modShow">
        <pc:chgData name="Louise Gifford" userId="f58eec16-ff0b-4253-bad9-18469ec4a5f8" providerId="ADAL" clId="{AA632769-312F-4E72-9113-7961D4E9EE49}" dt="2024-06-15T10:23:41.924" v="0" actId="729"/>
        <pc:sldMkLst>
          <pc:docMk/>
          <pc:sldMk cId="104415221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5675-3266-E04F-A043-F1B3995D567B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CF71-CCA6-CE4A-A212-FEDECB7A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6CF71-CCA6-CE4A-A212-FEDECB7A2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9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5100" dirty="0"/>
              <a:t>Investment in lay people </a:t>
            </a:r>
          </a:p>
          <a:p>
            <a:pPr lvl="1">
              <a:lnSpc>
                <a:spcPct val="100000"/>
              </a:lnSpc>
            </a:pPr>
            <a:r>
              <a:rPr lang="en-US" sz="5100" dirty="0"/>
              <a:t> Engaging Deanery Synod to develop MAP </a:t>
            </a:r>
          </a:p>
          <a:p>
            <a:pPr lvl="1">
              <a:lnSpc>
                <a:spcPct val="100000"/>
              </a:lnSpc>
            </a:pPr>
            <a:r>
              <a:rPr lang="en-US" sz="5100" dirty="0"/>
              <a:t>Support for lay leaders especially in vacant parishes</a:t>
            </a:r>
            <a:endParaRPr lang="en-US" sz="4400" dirty="0"/>
          </a:p>
          <a:p>
            <a:pPr>
              <a:lnSpc>
                <a:spcPct val="100000"/>
              </a:lnSpc>
            </a:pPr>
            <a:r>
              <a:rPr lang="en-US" sz="5100" dirty="0"/>
              <a:t>Building the clergy team:</a:t>
            </a:r>
          </a:p>
          <a:p>
            <a:pPr lvl="1">
              <a:lnSpc>
                <a:spcPct val="100000"/>
              </a:lnSpc>
            </a:pPr>
            <a:r>
              <a:rPr lang="en-US" sz="4400" dirty="0"/>
              <a:t> Appointments with Deanery Roles</a:t>
            </a:r>
          </a:p>
          <a:p>
            <a:pPr lvl="1">
              <a:lnSpc>
                <a:spcPct val="100000"/>
              </a:lnSpc>
            </a:pPr>
            <a:r>
              <a:rPr lang="en-US" sz="4400" dirty="0"/>
              <a:t>Existing Incumbents taking on Deanery Roles</a:t>
            </a:r>
            <a:endParaRPr lang="en-US" sz="33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5100" dirty="0"/>
              <a:t>Growing relationships: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4400" dirty="0"/>
              <a:t>Chapter Residential Oct 2023 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4400" dirty="0"/>
              <a:t>Frequent lunchtime Chapter meetings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4400" dirty="0"/>
              <a:t>Developing intentional professional and spiritual focus and sharing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5100" dirty="0"/>
              <a:t>Keep learning, growing and improving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6CF71-CCA6-CE4A-A212-FEDECB7A2E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June 15,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26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2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4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4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9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51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June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June 15,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3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C1EE4-2EBC-E466-21BA-C76DD76B6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92" y="549275"/>
            <a:ext cx="6373812" cy="984885"/>
          </a:xfrm>
        </p:spPr>
        <p:txBody>
          <a:bodyPr wrap="square" anchor="ctr">
            <a:normAutofit/>
          </a:bodyPr>
          <a:lstStyle/>
          <a:p>
            <a:r>
              <a:rPr lang="en-US" sz="6000" dirty="0" err="1"/>
              <a:t>Petersfield</a:t>
            </a:r>
            <a:r>
              <a:rPr lang="en-US" sz="6000" dirty="0"/>
              <a:t> Deanery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2F3ED-1A3C-3467-6723-6228B8B4C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276" y="2083435"/>
            <a:ext cx="4498976" cy="98488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1">
                    <a:alpha val="60000"/>
                  </a:schemeClr>
                </a:solidFill>
              </a:rPr>
              <a:t>Progress Up North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urch with a rainbow in the background&#10;&#10;Description automatically generated">
            <a:extLst>
              <a:ext uri="{FF2B5EF4-FFF2-40B4-BE49-F238E27FC236}">
                <a16:creationId xmlns:a16="http://schemas.microsoft.com/office/drawing/2014/main" id="{23D46CB4-3394-9B76-141C-E85221FCA7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9004" y="174171"/>
            <a:ext cx="5458001" cy="65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5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D548A-D397-EE35-527C-95632B88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74" y="401821"/>
            <a:ext cx="11249250" cy="525688"/>
          </a:xfrm>
        </p:spPr>
        <p:txBody>
          <a:bodyPr wrap="square" anchor="b">
            <a:noAutofit/>
          </a:bodyPr>
          <a:lstStyle/>
          <a:p>
            <a:r>
              <a:rPr lang="en-US" sz="4000" dirty="0"/>
              <a:t>Progressing the Strategy: Lay Ministry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530-DC80-AB70-4CD4-09A44DEC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46" y="1136439"/>
            <a:ext cx="12224091" cy="5691004"/>
          </a:xfrm>
        </p:spPr>
        <p:txBody>
          <a:bodyPr anchor="t">
            <a:noAutofit/>
          </a:bodyPr>
          <a:lstStyle/>
          <a:p>
            <a:pPr lvl="1">
              <a:lnSpc>
                <a:spcPct val="100000"/>
              </a:lnSpc>
            </a:pPr>
            <a:r>
              <a:rPr lang="en-GB" sz="3600" dirty="0"/>
              <a:t>Deanery Lead Role for Lay Ministry (0.3)</a:t>
            </a:r>
          </a:p>
          <a:p>
            <a:pPr lvl="1">
              <a:lnSpc>
                <a:spcPct val="100000"/>
              </a:lnSpc>
            </a:pPr>
            <a:r>
              <a:rPr lang="en-GB" sz="3600" dirty="0"/>
              <a:t>12 Lay Worship Leaders Trained </a:t>
            </a:r>
            <a:br>
              <a:rPr lang="en-GB" sz="3600" dirty="0"/>
            </a:br>
            <a:r>
              <a:rPr lang="en-GB" sz="3600" dirty="0"/>
              <a:t>and Commissioned</a:t>
            </a:r>
          </a:p>
          <a:p>
            <a:pPr lvl="1">
              <a:lnSpc>
                <a:spcPct val="100000"/>
              </a:lnSpc>
            </a:pPr>
            <a:r>
              <a:rPr lang="en-GB" sz="3600" dirty="0"/>
              <a:t>9 Occasional Preachers Trained </a:t>
            </a:r>
          </a:p>
          <a:p>
            <a:pPr lvl="1">
              <a:lnSpc>
                <a:spcPct val="100000"/>
              </a:lnSpc>
            </a:pPr>
            <a:r>
              <a:rPr lang="en-GB" sz="3600" dirty="0"/>
              <a:t>2 in training for ordination</a:t>
            </a:r>
          </a:p>
          <a:p>
            <a:pPr lvl="1">
              <a:lnSpc>
                <a:spcPct val="100000"/>
              </a:lnSpc>
            </a:pPr>
            <a:r>
              <a:rPr lang="en-GB" sz="3600" dirty="0"/>
              <a:t>Networking for CWs and Treasurers</a:t>
            </a:r>
            <a:br>
              <a:rPr lang="en-GB" sz="3600" dirty="0"/>
            </a:br>
            <a:endParaRPr lang="en-GB" sz="10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3600" dirty="0"/>
              <a:t>NEXT STEPS: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3600" dirty="0"/>
              <a:t> Review support for Lay Officers in post and recruitment</a:t>
            </a:r>
          </a:p>
          <a:p>
            <a:pPr lvl="1">
              <a:lnSpc>
                <a:spcPct val="100000"/>
              </a:lnSpc>
            </a:pPr>
            <a:endParaRPr lang="en-GB" sz="3600" dirty="0"/>
          </a:p>
        </p:txBody>
      </p:sp>
      <p:pic>
        <p:nvPicPr>
          <p:cNvPr id="5" name="Picture 4" descr="A puzzle on a red surface&#10;&#10;Description automatically generated">
            <a:extLst>
              <a:ext uri="{FF2B5EF4-FFF2-40B4-BE49-F238E27FC236}">
                <a16:creationId xmlns:a16="http://schemas.microsoft.com/office/drawing/2014/main" id="{2F07EDBF-9E44-DE81-F384-E870FB525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4408" r="11344" b="2"/>
          <a:stretch/>
        </p:blipFill>
        <p:spPr>
          <a:xfrm>
            <a:off x="6900734" y="1211149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052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3C52-54F8-C21F-814A-D081459E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400"/>
            <a:ext cx="10138907" cy="1110343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Helping it Work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346F-B7FB-399D-F284-C1051A17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475098"/>
            <a:ext cx="8447314" cy="57747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100" dirty="0"/>
              <a:t> Investment in lay people </a:t>
            </a:r>
          </a:p>
          <a:p>
            <a:pPr>
              <a:lnSpc>
                <a:spcPct val="100000"/>
              </a:lnSpc>
            </a:pPr>
            <a:r>
              <a:rPr lang="en-US" sz="5100" dirty="0"/>
              <a:t> Building the clergy team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5100" dirty="0"/>
              <a:t> Growing relationships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5100" dirty="0"/>
              <a:t> Keep learning, growing </a:t>
            </a:r>
            <a:br>
              <a:rPr lang="en-US" sz="5100" dirty="0"/>
            </a:br>
            <a:r>
              <a:rPr lang="en-US" sz="5100" dirty="0"/>
              <a:t>and improving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/>
          </a:p>
        </p:txBody>
      </p:sp>
      <p:pic>
        <p:nvPicPr>
          <p:cNvPr id="8" name="Picture 7" descr="A church with a rainbow in the background&#10;&#10;Description automatically generated">
            <a:extLst>
              <a:ext uri="{FF2B5EF4-FFF2-40B4-BE49-F238E27FC236}">
                <a16:creationId xmlns:a16="http://schemas.microsoft.com/office/drawing/2014/main" id="{58A1302B-2E9E-CF66-2F62-39E2B361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039" y="956613"/>
            <a:ext cx="4097097" cy="49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1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C3C52-54F8-C21F-814A-D081459E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400"/>
            <a:ext cx="10138908" cy="804213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Good News for the Northern Shires!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346F-B7FB-399D-F284-C1051A17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7" y="1083212"/>
            <a:ext cx="11059884" cy="5774788"/>
          </a:xfrm>
        </p:spPr>
        <p:txBody>
          <a:bodyPr anchor="t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4400" dirty="0"/>
              <a:t>SIX </a:t>
            </a:r>
            <a:r>
              <a:rPr lang="en-US" sz="4400" b="1" dirty="0"/>
              <a:t>BOLD</a:t>
            </a:r>
            <a:r>
              <a:rPr lang="en-US" sz="4400" dirty="0"/>
              <a:t> PRIORITIES</a:t>
            </a:r>
            <a:endParaRPr lang="en-GB" sz="4400" dirty="0"/>
          </a:p>
          <a:p>
            <a:pPr lvl="1">
              <a:lnSpc>
                <a:spcPct val="100000"/>
              </a:lnSpc>
            </a:pPr>
            <a:r>
              <a:rPr lang="en-US" sz="3200" dirty="0"/>
              <a:t>Building Strong Parishes </a:t>
            </a:r>
            <a:br>
              <a:rPr lang="en-US" sz="3200" dirty="0"/>
            </a:br>
            <a:r>
              <a:rPr lang="en-US" sz="3200" dirty="0"/>
              <a:t>		with a Ministry of Presence in Every Community</a:t>
            </a:r>
            <a:endParaRPr lang="en-GB" sz="3200" dirty="0"/>
          </a:p>
          <a:p>
            <a:pPr lvl="1">
              <a:lnSpc>
                <a:spcPct val="100000"/>
              </a:lnSpc>
            </a:pPr>
            <a:r>
              <a:rPr lang="en-US" sz="3200" dirty="0"/>
              <a:t>Refreshing our Worship and Discipleship</a:t>
            </a:r>
            <a:endParaRPr lang="en-GB" sz="3200" dirty="0"/>
          </a:p>
          <a:p>
            <a:pPr lvl="1">
              <a:lnSpc>
                <a:spcPct val="100000"/>
              </a:lnSpc>
            </a:pPr>
            <a:r>
              <a:rPr lang="en-US" sz="3200" dirty="0"/>
              <a:t>Prioritising Ministry to Children, Young People and Schools </a:t>
            </a:r>
            <a:endParaRPr lang="en-GB" sz="3200" dirty="0"/>
          </a:p>
          <a:p>
            <a:pPr lvl="1">
              <a:lnSpc>
                <a:spcPct val="100000"/>
              </a:lnSpc>
            </a:pPr>
            <a:r>
              <a:rPr lang="en-US" sz="3200" dirty="0"/>
              <a:t>Supporting Older People in Need and their Carers, Spiritually and Emotionally</a:t>
            </a:r>
            <a:endParaRPr lang="en-GB" sz="3200" dirty="0"/>
          </a:p>
          <a:p>
            <a:pPr lvl="1">
              <a:lnSpc>
                <a:spcPct val="100000"/>
              </a:lnSpc>
            </a:pPr>
            <a:r>
              <a:rPr lang="en-US" sz="3200" dirty="0"/>
              <a:t>Reaching Out to New People and Under-Served Communities</a:t>
            </a:r>
            <a:endParaRPr lang="en-GB" sz="3200" dirty="0"/>
          </a:p>
          <a:p>
            <a:pPr lvl="1">
              <a:lnSpc>
                <a:spcPct val="100000"/>
              </a:lnSpc>
            </a:pPr>
            <a:r>
              <a:rPr lang="en-US" sz="3200" dirty="0"/>
              <a:t>Developing Lay Ministry </a:t>
            </a:r>
            <a:endParaRPr lang="en-GB" sz="32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hurch with a rainbow in the background&#10;&#10;Description automatically generated">
            <a:extLst>
              <a:ext uri="{FF2B5EF4-FFF2-40B4-BE49-F238E27FC236}">
                <a16:creationId xmlns:a16="http://schemas.microsoft.com/office/drawing/2014/main" id="{58A1302B-2E9E-CF66-2F62-39E2B36194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7544039" y="956613"/>
            <a:ext cx="4097097" cy="49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3C52-54F8-C21F-814A-D081459E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400"/>
            <a:ext cx="10138908" cy="804213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Good News for the Northern Shires!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346F-B7FB-399D-F284-C1051A17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083212"/>
            <a:ext cx="11190514" cy="5774788"/>
          </a:xfrm>
        </p:spPr>
        <p:txBody>
          <a:bodyPr anchor="t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GB" sz="4400" b="1" dirty="0"/>
              <a:t>HOW</a:t>
            </a:r>
            <a:r>
              <a:rPr lang="en-GB" sz="4400" dirty="0"/>
              <a:t> IT WORKS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 Key Lay Involvement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 Full-Time Incumbents have 0.3 Deanery Role supporting a MAP  priority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 Clergy and Parishes adapting to 0.7 Parish responsibility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 Clergy development - working across traditions and contexts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 Building cooperation between parishes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8" name="Picture 7" descr="A church with a rainbow in the background&#10;&#10;Description automatically generated">
            <a:extLst>
              <a:ext uri="{FF2B5EF4-FFF2-40B4-BE49-F238E27FC236}">
                <a16:creationId xmlns:a16="http://schemas.microsoft.com/office/drawing/2014/main" id="{58A1302B-2E9E-CF66-2F62-39E2B36194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7544039" y="956613"/>
            <a:ext cx="4097097" cy="49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D548A-D397-EE35-527C-95632B88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296700"/>
            <a:ext cx="11482258" cy="732276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Progressing the Strategy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uzzle on a red surface&#10;&#10;Description automatically generated">
            <a:extLst>
              <a:ext uri="{FF2B5EF4-FFF2-40B4-BE49-F238E27FC236}">
                <a16:creationId xmlns:a16="http://schemas.microsoft.com/office/drawing/2014/main" id="{F3B23890-B6D1-39F7-E650-77C0A49F4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8" r="11344" b="2"/>
          <a:stretch/>
        </p:blipFill>
        <p:spPr>
          <a:xfrm>
            <a:off x="6900734" y="1211149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582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548A-D397-EE35-527C-95632B88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296700"/>
            <a:ext cx="11482258" cy="732276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Progressing the Strategy: Building Strong Parishes</a:t>
            </a:r>
          </a:p>
        </p:txBody>
      </p:sp>
      <p:pic>
        <p:nvPicPr>
          <p:cNvPr id="12" name="Picture 11" descr="A puzzle on a red surface&#10;&#10;Description automatically generated">
            <a:extLst>
              <a:ext uri="{FF2B5EF4-FFF2-40B4-BE49-F238E27FC236}">
                <a16:creationId xmlns:a16="http://schemas.microsoft.com/office/drawing/2014/main" id="{F3B23890-B6D1-39F7-E650-77C0A49F4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 l="4408" r="11344" b="2"/>
          <a:stretch/>
        </p:blipFill>
        <p:spPr>
          <a:xfrm>
            <a:off x="6900734" y="1211149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530-DC80-AB70-4CD4-09A44DEC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78" y="1502229"/>
            <a:ext cx="11874244" cy="5355771"/>
          </a:xfrm>
        </p:spPr>
        <p:txBody>
          <a:bodyPr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3600" dirty="0"/>
              <a:t>Appointing parish priests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Full-time incumbencies combine with Deanery Lead Roles 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Focus for priorities for DMAP mission and ministry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Added value across the Deanery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Some savings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dirty="0"/>
              <a:t>NEXT STEPS: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Supporting parishes develop and implement MAPs</a:t>
            </a:r>
          </a:p>
          <a:p>
            <a:pPr lvl="1"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36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548A-D397-EE35-527C-95632B88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411013"/>
            <a:ext cx="11778342" cy="610569"/>
          </a:xfrm>
        </p:spPr>
        <p:txBody>
          <a:bodyPr wrap="square" anchor="b">
            <a:normAutofit/>
          </a:bodyPr>
          <a:lstStyle/>
          <a:p>
            <a:r>
              <a:rPr lang="en-US" sz="4000" dirty="0"/>
              <a:t>Progressing the Strategy:  Worship and Discipleship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530-DC80-AB70-4CD4-09A44DEC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7429"/>
            <a:ext cx="11800114" cy="5660571"/>
          </a:xfrm>
        </p:spPr>
        <p:txBody>
          <a:bodyPr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GB" sz="3600" dirty="0"/>
              <a:t>Deanery Lead Role (0.3) advocating for discipleship and promoting spiritual and faith development in church communities</a:t>
            </a:r>
          </a:p>
          <a:p>
            <a:pPr lvl="1">
              <a:lnSpc>
                <a:spcPct val="100000"/>
              </a:lnSpc>
            </a:pPr>
            <a:r>
              <a:rPr lang="en-GB" sz="3600" dirty="0"/>
              <a:t>Started to identify best practice in the Deanery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3600" dirty="0"/>
              <a:t>NEXT STEPS:</a:t>
            </a:r>
          </a:p>
          <a:p>
            <a:pPr lvl="1">
              <a:lnSpc>
                <a:spcPct val="100000"/>
              </a:lnSpc>
            </a:pPr>
            <a:r>
              <a:rPr lang="en-GB" sz="3600" dirty="0"/>
              <a:t>E.g. growing a programme of training and development</a:t>
            </a:r>
          </a:p>
          <a:p>
            <a:pPr lvl="1">
              <a:lnSpc>
                <a:spcPct val="100000"/>
              </a:lnSpc>
            </a:pPr>
            <a:r>
              <a:rPr lang="en-GB" sz="3600" dirty="0"/>
              <a:t>Deanery events</a:t>
            </a:r>
          </a:p>
          <a:p>
            <a:pPr lvl="1">
              <a:lnSpc>
                <a:spcPct val="100000"/>
              </a:lnSpc>
            </a:pPr>
            <a:endParaRPr lang="en-US" sz="3600" dirty="0"/>
          </a:p>
        </p:txBody>
      </p:sp>
      <p:pic>
        <p:nvPicPr>
          <p:cNvPr id="22" name="Picture 21" descr="A puzzle on a red surface&#10;&#10;Description automatically generated">
            <a:extLst>
              <a:ext uri="{FF2B5EF4-FFF2-40B4-BE49-F238E27FC236}">
                <a16:creationId xmlns:a16="http://schemas.microsoft.com/office/drawing/2014/main" id="{EB7EEB86-CC20-2BBE-BC4A-2296219E5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4408" r="11344" b="2"/>
          <a:stretch/>
        </p:blipFill>
        <p:spPr>
          <a:xfrm>
            <a:off x="6900734" y="1211149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976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D548A-D397-EE35-527C-95632B88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264093"/>
            <a:ext cx="11558477" cy="714094"/>
          </a:xfrm>
        </p:spPr>
        <p:txBody>
          <a:bodyPr wrap="square" anchor="b">
            <a:normAutofit/>
          </a:bodyPr>
          <a:lstStyle/>
          <a:p>
            <a:r>
              <a:rPr lang="en-US" sz="4000" dirty="0"/>
              <a:t>Progressing the Strategy: Young people and Families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530-DC80-AB70-4CD4-09A44DEC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78" y="1221817"/>
            <a:ext cx="11558477" cy="5615720"/>
          </a:xfrm>
        </p:spPr>
        <p:txBody>
          <a:bodyPr anchor="t">
            <a:noAutofit/>
          </a:bodyPr>
          <a:lstStyle/>
          <a:p>
            <a:pPr lvl="1"/>
            <a:r>
              <a:rPr lang="en-GB" sz="3700" dirty="0"/>
              <a:t>Deanery Lead Role for ‘Growing Faith’ (0.3)</a:t>
            </a:r>
          </a:p>
          <a:p>
            <a:pPr lvl="1"/>
            <a:r>
              <a:rPr lang="en-GB" sz="3700" dirty="0"/>
              <a:t>0.5 Children and families’ leader being recruited</a:t>
            </a:r>
          </a:p>
          <a:p>
            <a:pPr lvl="1"/>
            <a:r>
              <a:rPr lang="en-GB" sz="3700" dirty="0"/>
              <a:t>Expanding excellent links with Primary Schools</a:t>
            </a:r>
          </a:p>
          <a:p>
            <a:pPr lvl="2"/>
            <a:r>
              <a:rPr lang="en-GB" sz="3700" dirty="0"/>
              <a:t>Experience Easter pilot</a:t>
            </a:r>
          </a:p>
          <a:p>
            <a:pPr lvl="2"/>
            <a:r>
              <a:rPr lang="en-GB" sz="3700" dirty="0"/>
              <a:t>Engagement with families of pupils</a:t>
            </a:r>
          </a:p>
          <a:p>
            <a:pPr marL="457200" lvl="1" indent="0">
              <a:buNone/>
            </a:pPr>
            <a:r>
              <a:rPr lang="en-GB" sz="3700" dirty="0"/>
              <a:t>NEXT STEPS:  Senior Schools</a:t>
            </a:r>
          </a:p>
          <a:p>
            <a:pPr lvl="1"/>
            <a:endParaRPr lang="en-GB" sz="3700" dirty="0"/>
          </a:p>
        </p:txBody>
      </p:sp>
      <p:pic>
        <p:nvPicPr>
          <p:cNvPr id="8" name="Picture 7" descr="A puzzle on a red surface&#10;&#10;Description automatically generated">
            <a:extLst>
              <a:ext uri="{FF2B5EF4-FFF2-40B4-BE49-F238E27FC236}">
                <a16:creationId xmlns:a16="http://schemas.microsoft.com/office/drawing/2014/main" id="{748B6E48-7AED-8CD5-9FDE-E8029AC31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4408" r="11344" b="2"/>
          <a:stretch/>
        </p:blipFill>
        <p:spPr>
          <a:xfrm>
            <a:off x="6900734" y="1211149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452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D548A-D397-EE35-527C-95632B88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23" y="388410"/>
            <a:ext cx="11307154" cy="966170"/>
          </a:xfrm>
        </p:spPr>
        <p:txBody>
          <a:bodyPr wrap="square" anchor="t">
            <a:normAutofit/>
          </a:bodyPr>
          <a:lstStyle/>
          <a:p>
            <a:r>
              <a:rPr lang="en-US" sz="4000" dirty="0"/>
              <a:t>Progressing the Strategy: Older Adults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530-DC80-AB70-4CD4-09A44DEC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20" y="1193035"/>
            <a:ext cx="11796504" cy="5683079"/>
          </a:xfrm>
        </p:spPr>
        <p:txBody>
          <a:bodyPr anchor="t">
            <a:noAutofit/>
          </a:bodyPr>
          <a:lstStyle/>
          <a:p>
            <a:pPr lvl="1">
              <a:lnSpc>
                <a:spcPct val="100000"/>
              </a:lnSpc>
            </a:pPr>
            <a:r>
              <a:rPr lang="en-GB" sz="4000" dirty="0"/>
              <a:t>Gently Growing Local Anna Chaplains Network</a:t>
            </a:r>
          </a:p>
          <a:p>
            <a:pPr lvl="1">
              <a:lnSpc>
                <a:spcPct val="100000"/>
              </a:lnSpc>
            </a:pPr>
            <a:r>
              <a:rPr lang="en-GB" sz="4000" dirty="0"/>
              <a:t>Parish Ministry to Care Homes </a:t>
            </a:r>
          </a:p>
          <a:p>
            <a:pPr lvl="1">
              <a:lnSpc>
                <a:spcPct val="100000"/>
              </a:lnSpc>
            </a:pPr>
            <a:r>
              <a:rPr lang="en-GB" sz="4000" dirty="0"/>
              <a:t>Refreshing and Recruiting Pastoral Assistants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050" dirty="0"/>
              <a:t> </a:t>
            </a:r>
            <a:br>
              <a:rPr lang="en-GB" sz="1050" dirty="0"/>
            </a:br>
            <a:r>
              <a:rPr lang="en-GB" sz="4000" dirty="0"/>
              <a:t>NEXT STEPS:  </a:t>
            </a:r>
          </a:p>
          <a:p>
            <a:pPr lvl="1">
              <a:lnSpc>
                <a:spcPct val="100000"/>
              </a:lnSpc>
            </a:pPr>
            <a:r>
              <a:rPr lang="en-GB" sz="4000" dirty="0"/>
              <a:t>Supporting and Linking Parishes’ Work with Senior Adults</a:t>
            </a:r>
          </a:p>
          <a:p>
            <a:pPr lvl="1">
              <a:lnSpc>
                <a:spcPct val="100000"/>
              </a:lnSpc>
            </a:pPr>
            <a:r>
              <a:rPr lang="en-GB" sz="4000" dirty="0"/>
              <a:t>Growing More Anna Chaplains/equivalent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4000" dirty="0"/>
          </a:p>
        </p:txBody>
      </p:sp>
      <p:pic>
        <p:nvPicPr>
          <p:cNvPr id="7" name="Picture 6" descr="A puzzle on a red surface&#10;&#10;Description automatically generated">
            <a:extLst>
              <a:ext uri="{FF2B5EF4-FFF2-40B4-BE49-F238E27FC236}">
                <a16:creationId xmlns:a16="http://schemas.microsoft.com/office/drawing/2014/main" id="{93DF1845-1088-19BD-5BDD-68ADE90E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4408" r="11344" b="2"/>
          <a:stretch/>
        </p:blipFill>
        <p:spPr>
          <a:xfrm>
            <a:off x="6900734" y="1211149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193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D548A-D397-EE35-527C-95632B88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85" y="264980"/>
            <a:ext cx="11281661" cy="798467"/>
          </a:xfrm>
        </p:spPr>
        <p:txBody>
          <a:bodyPr wrap="square" anchor="t">
            <a:normAutofit/>
          </a:bodyPr>
          <a:lstStyle/>
          <a:p>
            <a:r>
              <a:rPr lang="en-US" sz="4000" dirty="0"/>
              <a:t>Progressing the Strategy: Reaching New People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1EAF9B-8869-450E-98BF-FD6EA656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6428" y="1748729"/>
            <a:ext cx="1262947" cy="1335600"/>
            <a:chOff x="2678417" y="2427951"/>
            <a:chExt cx="1262947" cy="13356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11FAA4-0B90-446B-9555-B7A9CB2C9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E536E-9DE6-4085-9258-450A10AD0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E950493-A53F-4D4C-9157-A238C4B2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530-DC80-AB70-4CD4-09A44DEC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80" y="900332"/>
            <a:ext cx="11608440" cy="561639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Deanery Lead Role: Mission, Outreach and Evangelism (0.3)</a:t>
            </a:r>
          </a:p>
          <a:p>
            <a:r>
              <a:rPr lang="en-US" sz="3600" dirty="0"/>
              <a:t>‘How Village Churches Thrive’ – achievable outreach in smaller communities</a:t>
            </a:r>
          </a:p>
          <a:p>
            <a:pPr marL="0" indent="0">
              <a:buNone/>
            </a:pPr>
            <a:r>
              <a:rPr lang="en-US" sz="3600" dirty="0"/>
              <a:t>NEXT STEPS:</a:t>
            </a:r>
          </a:p>
          <a:p>
            <a:r>
              <a:rPr lang="en-US" sz="3600" dirty="0"/>
              <a:t>Growing ministry and mission in new and under-served communities</a:t>
            </a:r>
          </a:p>
          <a:p>
            <a:r>
              <a:rPr lang="en-US" sz="3600" dirty="0">
                <a:solidFill>
                  <a:schemeClr val="tx1">
                    <a:alpha val="60000"/>
                  </a:schemeClr>
                </a:solidFill>
              </a:rPr>
              <a:t>Growing confidence in contextually appropriate outreach</a:t>
            </a:r>
          </a:p>
          <a:p>
            <a:pPr marL="0" indent="0" algn="ctr">
              <a:buNone/>
            </a:pPr>
            <a:br>
              <a:rPr lang="en-US" sz="3600" dirty="0"/>
            </a:br>
            <a:endParaRPr lang="en-US" sz="3600" dirty="0"/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0AE261-8977-4583-A036-88CC1CE1A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zzle on a red surface&#10;&#10;Description automatically generated">
            <a:extLst>
              <a:ext uri="{FF2B5EF4-FFF2-40B4-BE49-F238E27FC236}">
                <a16:creationId xmlns:a16="http://schemas.microsoft.com/office/drawing/2014/main" id="{81CE10A6-71FC-3FA5-C81E-B01C6F4E0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7000"/>
          </a:blip>
          <a:srcRect l="4408" r="11344" b="2"/>
          <a:stretch/>
        </p:blipFill>
        <p:spPr>
          <a:xfrm>
            <a:off x="6900734" y="1211149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660610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Widescreen</PresentationFormat>
  <Paragraphs>79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Sitka Heading</vt:lpstr>
      <vt:lpstr>Source Sans Pro</vt:lpstr>
      <vt:lpstr>3DFloatVTI</vt:lpstr>
      <vt:lpstr>Petersfield Deanery</vt:lpstr>
      <vt:lpstr>Good News for the Northern Shires!</vt:lpstr>
      <vt:lpstr>Good News for the Northern Shires!</vt:lpstr>
      <vt:lpstr>Progressing the Strategy</vt:lpstr>
      <vt:lpstr>Progressing the Strategy: Building Strong Parishes</vt:lpstr>
      <vt:lpstr>Progressing the Strategy:  Worship and Discipleship</vt:lpstr>
      <vt:lpstr>Progressing the Strategy: Young people and Families</vt:lpstr>
      <vt:lpstr>Progressing the Strategy: Older Adults </vt:lpstr>
      <vt:lpstr>Progressing the Strategy: Reaching New People</vt:lpstr>
      <vt:lpstr>Progressing the Strategy: Lay Ministry </vt:lpstr>
      <vt:lpstr>Helping it Work Well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Petersfield Deanery</dc:title>
  <dc:creator>Susie Collingridge</dc:creator>
  <cp:lastModifiedBy>Louise Gifford</cp:lastModifiedBy>
  <cp:revision>4</cp:revision>
  <dcterms:created xsi:type="dcterms:W3CDTF">2024-06-11T15:42:17Z</dcterms:created>
  <dcterms:modified xsi:type="dcterms:W3CDTF">2024-06-15T10:23:51Z</dcterms:modified>
</cp:coreProperties>
</file>