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4" autoAdjust="0"/>
    <p:restoredTop sz="94660"/>
  </p:normalViewPr>
  <p:slideViewPr>
    <p:cSldViewPr snapToGrid="0">
      <p:cViewPr varScale="1">
        <p:scale>
          <a:sx n="92" d="100"/>
          <a:sy n="92" d="100"/>
        </p:scale>
        <p:origin x="24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E2D64-B1C1-2F81-6532-779C0D37731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02874EA-7C62-B583-2617-38D6F85422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912C618-5D93-9813-E8F8-BB48619F0AE9}"/>
              </a:ext>
            </a:extLst>
          </p:cNvPr>
          <p:cNvSpPr>
            <a:spLocks noGrp="1"/>
          </p:cNvSpPr>
          <p:nvPr>
            <p:ph type="dt" sz="half" idx="10"/>
          </p:nvPr>
        </p:nvSpPr>
        <p:spPr/>
        <p:txBody>
          <a:bodyPr/>
          <a:lstStyle/>
          <a:p>
            <a:fld id="{7310832F-3EAF-4E59-847E-94495322043C}" type="datetimeFigureOut">
              <a:rPr lang="en-GB" smtClean="0"/>
              <a:t>14/06/2024</a:t>
            </a:fld>
            <a:endParaRPr lang="en-GB"/>
          </a:p>
        </p:txBody>
      </p:sp>
      <p:sp>
        <p:nvSpPr>
          <p:cNvPr id="5" name="Footer Placeholder 4">
            <a:extLst>
              <a:ext uri="{FF2B5EF4-FFF2-40B4-BE49-F238E27FC236}">
                <a16:creationId xmlns:a16="http://schemas.microsoft.com/office/drawing/2014/main" id="{72968163-A05B-9C72-2C34-ECF8941164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1506DE-CFF8-3F15-F28B-0778D2FB402F}"/>
              </a:ext>
            </a:extLst>
          </p:cNvPr>
          <p:cNvSpPr>
            <a:spLocks noGrp="1"/>
          </p:cNvSpPr>
          <p:nvPr>
            <p:ph type="sldNum" sz="quarter" idx="12"/>
          </p:nvPr>
        </p:nvSpPr>
        <p:spPr/>
        <p:txBody>
          <a:bodyPr/>
          <a:lstStyle/>
          <a:p>
            <a:fld id="{8692F72A-1640-4CDC-8103-1A48B6A4C991}" type="slidenum">
              <a:rPr lang="en-GB" smtClean="0"/>
              <a:t>‹#›</a:t>
            </a:fld>
            <a:endParaRPr lang="en-GB"/>
          </a:p>
        </p:txBody>
      </p:sp>
    </p:spTree>
    <p:extLst>
      <p:ext uri="{BB962C8B-B14F-4D97-AF65-F5344CB8AC3E}">
        <p14:creationId xmlns:p14="http://schemas.microsoft.com/office/powerpoint/2010/main" val="3709389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BC575-10A8-77CE-9D86-3A54C9FA2C6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ECC64F71-2850-7FD8-9CB9-865A62C1228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D438DA1-176F-540B-39F2-07E2B2358EC0}"/>
              </a:ext>
            </a:extLst>
          </p:cNvPr>
          <p:cNvSpPr>
            <a:spLocks noGrp="1"/>
          </p:cNvSpPr>
          <p:nvPr>
            <p:ph type="dt" sz="half" idx="10"/>
          </p:nvPr>
        </p:nvSpPr>
        <p:spPr/>
        <p:txBody>
          <a:bodyPr/>
          <a:lstStyle/>
          <a:p>
            <a:fld id="{7310832F-3EAF-4E59-847E-94495322043C}" type="datetimeFigureOut">
              <a:rPr lang="en-GB" smtClean="0"/>
              <a:t>14/06/2024</a:t>
            </a:fld>
            <a:endParaRPr lang="en-GB"/>
          </a:p>
        </p:txBody>
      </p:sp>
      <p:sp>
        <p:nvSpPr>
          <p:cNvPr id="5" name="Footer Placeholder 4">
            <a:extLst>
              <a:ext uri="{FF2B5EF4-FFF2-40B4-BE49-F238E27FC236}">
                <a16:creationId xmlns:a16="http://schemas.microsoft.com/office/drawing/2014/main" id="{4FEEDAE8-6A34-481D-AB4E-70212563AE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9CEAC9-925D-FAC5-1D30-627648F37EA0}"/>
              </a:ext>
            </a:extLst>
          </p:cNvPr>
          <p:cNvSpPr>
            <a:spLocks noGrp="1"/>
          </p:cNvSpPr>
          <p:nvPr>
            <p:ph type="sldNum" sz="quarter" idx="12"/>
          </p:nvPr>
        </p:nvSpPr>
        <p:spPr/>
        <p:txBody>
          <a:bodyPr/>
          <a:lstStyle/>
          <a:p>
            <a:fld id="{8692F72A-1640-4CDC-8103-1A48B6A4C991}" type="slidenum">
              <a:rPr lang="en-GB" smtClean="0"/>
              <a:t>‹#›</a:t>
            </a:fld>
            <a:endParaRPr lang="en-GB"/>
          </a:p>
        </p:txBody>
      </p:sp>
    </p:spTree>
    <p:extLst>
      <p:ext uri="{BB962C8B-B14F-4D97-AF65-F5344CB8AC3E}">
        <p14:creationId xmlns:p14="http://schemas.microsoft.com/office/powerpoint/2010/main" val="2324771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13D857-20F3-5F3E-FEC1-1211FB83C766}"/>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3083843-D434-9D4D-6136-AEA3229DEE7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51E4187-57A2-99ED-2179-3464C4AD9742}"/>
              </a:ext>
            </a:extLst>
          </p:cNvPr>
          <p:cNvSpPr>
            <a:spLocks noGrp="1"/>
          </p:cNvSpPr>
          <p:nvPr>
            <p:ph type="dt" sz="half" idx="10"/>
          </p:nvPr>
        </p:nvSpPr>
        <p:spPr/>
        <p:txBody>
          <a:bodyPr/>
          <a:lstStyle/>
          <a:p>
            <a:fld id="{7310832F-3EAF-4E59-847E-94495322043C}" type="datetimeFigureOut">
              <a:rPr lang="en-GB" smtClean="0"/>
              <a:t>14/06/2024</a:t>
            </a:fld>
            <a:endParaRPr lang="en-GB"/>
          </a:p>
        </p:txBody>
      </p:sp>
      <p:sp>
        <p:nvSpPr>
          <p:cNvPr id="5" name="Footer Placeholder 4">
            <a:extLst>
              <a:ext uri="{FF2B5EF4-FFF2-40B4-BE49-F238E27FC236}">
                <a16:creationId xmlns:a16="http://schemas.microsoft.com/office/drawing/2014/main" id="{DCD855F6-27E4-7C3D-BADC-E9407B0D78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E5CA2C-D978-89C9-B20F-B55384602516}"/>
              </a:ext>
            </a:extLst>
          </p:cNvPr>
          <p:cNvSpPr>
            <a:spLocks noGrp="1"/>
          </p:cNvSpPr>
          <p:nvPr>
            <p:ph type="sldNum" sz="quarter" idx="12"/>
          </p:nvPr>
        </p:nvSpPr>
        <p:spPr/>
        <p:txBody>
          <a:bodyPr/>
          <a:lstStyle/>
          <a:p>
            <a:fld id="{8692F72A-1640-4CDC-8103-1A48B6A4C991}" type="slidenum">
              <a:rPr lang="en-GB" smtClean="0"/>
              <a:t>‹#›</a:t>
            </a:fld>
            <a:endParaRPr lang="en-GB"/>
          </a:p>
        </p:txBody>
      </p:sp>
    </p:spTree>
    <p:extLst>
      <p:ext uri="{BB962C8B-B14F-4D97-AF65-F5344CB8AC3E}">
        <p14:creationId xmlns:p14="http://schemas.microsoft.com/office/powerpoint/2010/main" val="2202745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1186F-9627-3A2B-F108-E43F90C4C47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433BF6E-89F1-1473-F2E9-83FF6443EC7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731CF97-AF44-A7AB-2D69-7440A091BDCE}"/>
              </a:ext>
            </a:extLst>
          </p:cNvPr>
          <p:cNvSpPr>
            <a:spLocks noGrp="1"/>
          </p:cNvSpPr>
          <p:nvPr>
            <p:ph type="dt" sz="half" idx="10"/>
          </p:nvPr>
        </p:nvSpPr>
        <p:spPr/>
        <p:txBody>
          <a:bodyPr/>
          <a:lstStyle/>
          <a:p>
            <a:fld id="{7310832F-3EAF-4E59-847E-94495322043C}" type="datetimeFigureOut">
              <a:rPr lang="en-GB" smtClean="0"/>
              <a:t>14/06/2024</a:t>
            </a:fld>
            <a:endParaRPr lang="en-GB"/>
          </a:p>
        </p:txBody>
      </p:sp>
      <p:sp>
        <p:nvSpPr>
          <p:cNvPr id="5" name="Footer Placeholder 4">
            <a:extLst>
              <a:ext uri="{FF2B5EF4-FFF2-40B4-BE49-F238E27FC236}">
                <a16:creationId xmlns:a16="http://schemas.microsoft.com/office/drawing/2014/main" id="{53AA6380-2646-2085-1952-E30BC6E0F0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A39476-8825-BF8A-B20D-EB8F0E3B4964}"/>
              </a:ext>
            </a:extLst>
          </p:cNvPr>
          <p:cNvSpPr>
            <a:spLocks noGrp="1"/>
          </p:cNvSpPr>
          <p:nvPr>
            <p:ph type="sldNum" sz="quarter" idx="12"/>
          </p:nvPr>
        </p:nvSpPr>
        <p:spPr/>
        <p:txBody>
          <a:bodyPr/>
          <a:lstStyle/>
          <a:p>
            <a:fld id="{8692F72A-1640-4CDC-8103-1A48B6A4C991}" type="slidenum">
              <a:rPr lang="en-GB" smtClean="0"/>
              <a:t>‹#›</a:t>
            </a:fld>
            <a:endParaRPr lang="en-GB"/>
          </a:p>
        </p:txBody>
      </p:sp>
    </p:spTree>
    <p:extLst>
      <p:ext uri="{BB962C8B-B14F-4D97-AF65-F5344CB8AC3E}">
        <p14:creationId xmlns:p14="http://schemas.microsoft.com/office/powerpoint/2010/main" val="325194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13235-37AB-31EA-2868-F3A8D9CAF03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D03AC5A-5E52-2AD3-9DF1-94F3627A108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F360A26-3FC9-4383-584B-DD12714967D8}"/>
              </a:ext>
            </a:extLst>
          </p:cNvPr>
          <p:cNvSpPr>
            <a:spLocks noGrp="1"/>
          </p:cNvSpPr>
          <p:nvPr>
            <p:ph type="dt" sz="half" idx="10"/>
          </p:nvPr>
        </p:nvSpPr>
        <p:spPr/>
        <p:txBody>
          <a:bodyPr/>
          <a:lstStyle/>
          <a:p>
            <a:fld id="{7310832F-3EAF-4E59-847E-94495322043C}" type="datetimeFigureOut">
              <a:rPr lang="en-GB" smtClean="0"/>
              <a:t>14/06/2024</a:t>
            </a:fld>
            <a:endParaRPr lang="en-GB"/>
          </a:p>
        </p:txBody>
      </p:sp>
      <p:sp>
        <p:nvSpPr>
          <p:cNvPr id="5" name="Footer Placeholder 4">
            <a:extLst>
              <a:ext uri="{FF2B5EF4-FFF2-40B4-BE49-F238E27FC236}">
                <a16:creationId xmlns:a16="http://schemas.microsoft.com/office/drawing/2014/main" id="{9B8044C1-CA19-DC87-CC58-751CE0C7D7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474028-3F6B-AC14-B5E6-2E1F703A6F8B}"/>
              </a:ext>
            </a:extLst>
          </p:cNvPr>
          <p:cNvSpPr>
            <a:spLocks noGrp="1"/>
          </p:cNvSpPr>
          <p:nvPr>
            <p:ph type="sldNum" sz="quarter" idx="12"/>
          </p:nvPr>
        </p:nvSpPr>
        <p:spPr/>
        <p:txBody>
          <a:bodyPr/>
          <a:lstStyle/>
          <a:p>
            <a:fld id="{8692F72A-1640-4CDC-8103-1A48B6A4C991}" type="slidenum">
              <a:rPr lang="en-GB" smtClean="0"/>
              <a:t>‹#›</a:t>
            </a:fld>
            <a:endParaRPr lang="en-GB"/>
          </a:p>
        </p:txBody>
      </p:sp>
    </p:spTree>
    <p:extLst>
      <p:ext uri="{BB962C8B-B14F-4D97-AF65-F5344CB8AC3E}">
        <p14:creationId xmlns:p14="http://schemas.microsoft.com/office/powerpoint/2010/main" val="224731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E075F-C038-63AA-6647-27172848ADF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10D0A46-5C4C-D033-AA80-DB1BE444D10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2C34809-6013-5684-336A-D03455573D9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96231F3-3BBA-7D96-562A-D52AAE8FD1B3}"/>
              </a:ext>
            </a:extLst>
          </p:cNvPr>
          <p:cNvSpPr>
            <a:spLocks noGrp="1"/>
          </p:cNvSpPr>
          <p:nvPr>
            <p:ph type="dt" sz="half" idx="10"/>
          </p:nvPr>
        </p:nvSpPr>
        <p:spPr/>
        <p:txBody>
          <a:bodyPr/>
          <a:lstStyle/>
          <a:p>
            <a:fld id="{7310832F-3EAF-4E59-847E-94495322043C}" type="datetimeFigureOut">
              <a:rPr lang="en-GB" smtClean="0"/>
              <a:t>14/06/2024</a:t>
            </a:fld>
            <a:endParaRPr lang="en-GB"/>
          </a:p>
        </p:txBody>
      </p:sp>
      <p:sp>
        <p:nvSpPr>
          <p:cNvPr id="6" name="Footer Placeholder 5">
            <a:extLst>
              <a:ext uri="{FF2B5EF4-FFF2-40B4-BE49-F238E27FC236}">
                <a16:creationId xmlns:a16="http://schemas.microsoft.com/office/drawing/2014/main" id="{29570E0B-C19E-0B40-E6F4-EBBCC431F7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80CAE2-9AA7-625B-B5DA-D0E3BC5A8E07}"/>
              </a:ext>
            </a:extLst>
          </p:cNvPr>
          <p:cNvSpPr>
            <a:spLocks noGrp="1"/>
          </p:cNvSpPr>
          <p:nvPr>
            <p:ph type="sldNum" sz="quarter" idx="12"/>
          </p:nvPr>
        </p:nvSpPr>
        <p:spPr/>
        <p:txBody>
          <a:bodyPr/>
          <a:lstStyle/>
          <a:p>
            <a:fld id="{8692F72A-1640-4CDC-8103-1A48B6A4C991}" type="slidenum">
              <a:rPr lang="en-GB" smtClean="0"/>
              <a:t>‹#›</a:t>
            </a:fld>
            <a:endParaRPr lang="en-GB"/>
          </a:p>
        </p:txBody>
      </p:sp>
    </p:spTree>
    <p:extLst>
      <p:ext uri="{BB962C8B-B14F-4D97-AF65-F5344CB8AC3E}">
        <p14:creationId xmlns:p14="http://schemas.microsoft.com/office/powerpoint/2010/main" val="284776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85C39-20A0-237F-AB05-44037C97A037}"/>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B0D0B210-A7BD-6082-59D4-71791A6693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C7B81CF-4331-18B7-D002-A079A741114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17B79E2-AD0C-3016-9A39-89377071FB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F3C5415-64D6-17DD-06E6-7FC5E0AF6BE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9906FEE-D5E3-5604-9022-8FC0686E88A9}"/>
              </a:ext>
            </a:extLst>
          </p:cNvPr>
          <p:cNvSpPr>
            <a:spLocks noGrp="1"/>
          </p:cNvSpPr>
          <p:nvPr>
            <p:ph type="dt" sz="half" idx="10"/>
          </p:nvPr>
        </p:nvSpPr>
        <p:spPr/>
        <p:txBody>
          <a:bodyPr/>
          <a:lstStyle/>
          <a:p>
            <a:fld id="{7310832F-3EAF-4E59-847E-94495322043C}" type="datetimeFigureOut">
              <a:rPr lang="en-GB" smtClean="0"/>
              <a:t>14/06/2024</a:t>
            </a:fld>
            <a:endParaRPr lang="en-GB"/>
          </a:p>
        </p:txBody>
      </p:sp>
      <p:sp>
        <p:nvSpPr>
          <p:cNvPr id="8" name="Footer Placeholder 7">
            <a:extLst>
              <a:ext uri="{FF2B5EF4-FFF2-40B4-BE49-F238E27FC236}">
                <a16:creationId xmlns:a16="http://schemas.microsoft.com/office/drawing/2014/main" id="{3FAA72AB-C6C9-E9CF-AFC5-AE7A6BE8955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0121927-2341-8F1D-86FD-BF7E62D77B1F}"/>
              </a:ext>
            </a:extLst>
          </p:cNvPr>
          <p:cNvSpPr>
            <a:spLocks noGrp="1"/>
          </p:cNvSpPr>
          <p:nvPr>
            <p:ph type="sldNum" sz="quarter" idx="12"/>
          </p:nvPr>
        </p:nvSpPr>
        <p:spPr/>
        <p:txBody>
          <a:bodyPr/>
          <a:lstStyle/>
          <a:p>
            <a:fld id="{8692F72A-1640-4CDC-8103-1A48B6A4C991}" type="slidenum">
              <a:rPr lang="en-GB" smtClean="0"/>
              <a:t>‹#›</a:t>
            </a:fld>
            <a:endParaRPr lang="en-GB"/>
          </a:p>
        </p:txBody>
      </p:sp>
    </p:spTree>
    <p:extLst>
      <p:ext uri="{BB962C8B-B14F-4D97-AF65-F5344CB8AC3E}">
        <p14:creationId xmlns:p14="http://schemas.microsoft.com/office/powerpoint/2010/main" val="2132388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20325-3CCA-50B6-30C2-6185AF14EFAF}"/>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D75D4560-EA63-8746-F6D2-BE2A84306000}"/>
              </a:ext>
            </a:extLst>
          </p:cNvPr>
          <p:cNvSpPr>
            <a:spLocks noGrp="1"/>
          </p:cNvSpPr>
          <p:nvPr>
            <p:ph type="dt" sz="half" idx="10"/>
          </p:nvPr>
        </p:nvSpPr>
        <p:spPr/>
        <p:txBody>
          <a:bodyPr/>
          <a:lstStyle/>
          <a:p>
            <a:fld id="{7310832F-3EAF-4E59-847E-94495322043C}" type="datetimeFigureOut">
              <a:rPr lang="en-GB" smtClean="0"/>
              <a:t>14/06/2024</a:t>
            </a:fld>
            <a:endParaRPr lang="en-GB"/>
          </a:p>
        </p:txBody>
      </p:sp>
      <p:sp>
        <p:nvSpPr>
          <p:cNvPr id="4" name="Footer Placeholder 3">
            <a:extLst>
              <a:ext uri="{FF2B5EF4-FFF2-40B4-BE49-F238E27FC236}">
                <a16:creationId xmlns:a16="http://schemas.microsoft.com/office/drawing/2014/main" id="{B8F9007B-6FCA-6763-7684-DF0904AC873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B0E03BB-DD8A-D8D7-02DC-6BAB209F3502}"/>
              </a:ext>
            </a:extLst>
          </p:cNvPr>
          <p:cNvSpPr>
            <a:spLocks noGrp="1"/>
          </p:cNvSpPr>
          <p:nvPr>
            <p:ph type="sldNum" sz="quarter" idx="12"/>
          </p:nvPr>
        </p:nvSpPr>
        <p:spPr/>
        <p:txBody>
          <a:bodyPr/>
          <a:lstStyle/>
          <a:p>
            <a:fld id="{8692F72A-1640-4CDC-8103-1A48B6A4C991}" type="slidenum">
              <a:rPr lang="en-GB" smtClean="0"/>
              <a:t>‹#›</a:t>
            </a:fld>
            <a:endParaRPr lang="en-GB"/>
          </a:p>
        </p:txBody>
      </p:sp>
    </p:spTree>
    <p:extLst>
      <p:ext uri="{BB962C8B-B14F-4D97-AF65-F5344CB8AC3E}">
        <p14:creationId xmlns:p14="http://schemas.microsoft.com/office/powerpoint/2010/main" val="434341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72BF24-1827-8160-D5EC-298B901F221D}"/>
              </a:ext>
            </a:extLst>
          </p:cNvPr>
          <p:cNvSpPr>
            <a:spLocks noGrp="1"/>
          </p:cNvSpPr>
          <p:nvPr>
            <p:ph type="dt" sz="half" idx="10"/>
          </p:nvPr>
        </p:nvSpPr>
        <p:spPr/>
        <p:txBody>
          <a:bodyPr/>
          <a:lstStyle/>
          <a:p>
            <a:fld id="{7310832F-3EAF-4E59-847E-94495322043C}" type="datetimeFigureOut">
              <a:rPr lang="en-GB" smtClean="0"/>
              <a:t>14/06/2024</a:t>
            </a:fld>
            <a:endParaRPr lang="en-GB"/>
          </a:p>
        </p:txBody>
      </p:sp>
      <p:sp>
        <p:nvSpPr>
          <p:cNvPr id="3" name="Footer Placeholder 2">
            <a:extLst>
              <a:ext uri="{FF2B5EF4-FFF2-40B4-BE49-F238E27FC236}">
                <a16:creationId xmlns:a16="http://schemas.microsoft.com/office/drawing/2014/main" id="{6ED86444-ECB7-DD82-CB94-2F0177DC9AD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8726CC-2CCB-88AF-85C9-1F7D1E830731}"/>
              </a:ext>
            </a:extLst>
          </p:cNvPr>
          <p:cNvSpPr>
            <a:spLocks noGrp="1"/>
          </p:cNvSpPr>
          <p:nvPr>
            <p:ph type="sldNum" sz="quarter" idx="12"/>
          </p:nvPr>
        </p:nvSpPr>
        <p:spPr/>
        <p:txBody>
          <a:bodyPr/>
          <a:lstStyle/>
          <a:p>
            <a:fld id="{8692F72A-1640-4CDC-8103-1A48B6A4C991}" type="slidenum">
              <a:rPr lang="en-GB" smtClean="0"/>
              <a:t>‹#›</a:t>
            </a:fld>
            <a:endParaRPr lang="en-GB"/>
          </a:p>
        </p:txBody>
      </p:sp>
    </p:spTree>
    <p:extLst>
      <p:ext uri="{BB962C8B-B14F-4D97-AF65-F5344CB8AC3E}">
        <p14:creationId xmlns:p14="http://schemas.microsoft.com/office/powerpoint/2010/main" val="1587795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3A42A-5660-5E26-F171-4234DB54AF8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D11342D-E989-47DD-9485-57A76A893D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D7271DC-FE26-8615-4420-3B75E29BCF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72D336E-AB54-212F-4CBC-AA6F0AE7A519}"/>
              </a:ext>
            </a:extLst>
          </p:cNvPr>
          <p:cNvSpPr>
            <a:spLocks noGrp="1"/>
          </p:cNvSpPr>
          <p:nvPr>
            <p:ph type="dt" sz="half" idx="10"/>
          </p:nvPr>
        </p:nvSpPr>
        <p:spPr/>
        <p:txBody>
          <a:bodyPr/>
          <a:lstStyle/>
          <a:p>
            <a:fld id="{7310832F-3EAF-4E59-847E-94495322043C}" type="datetimeFigureOut">
              <a:rPr lang="en-GB" smtClean="0"/>
              <a:t>14/06/2024</a:t>
            </a:fld>
            <a:endParaRPr lang="en-GB"/>
          </a:p>
        </p:txBody>
      </p:sp>
      <p:sp>
        <p:nvSpPr>
          <p:cNvPr id="6" name="Footer Placeholder 5">
            <a:extLst>
              <a:ext uri="{FF2B5EF4-FFF2-40B4-BE49-F238E27FC236}">
                <a16:creationId xmlns:a16="http://schemas.microsoft.com/office/drawing/2014/main" id="{A427F793-0F85-0987-270E-927980C3B5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DDA34B-24B6-D36E-2175-BC5FA8131155}"/>
              </a:ext>
            </a:extLst>
          </p:cNvPr>
          <p:cNvSpPr>
            <a:spLocks noGrp="1"/>
          </p:cNvSpPr>
          <p:nvPr>
            <p:ph type="sldNum" sz="quarter" idx="12"/>
          </p:nvPr>
        </p:nvSpPr>
        <p:spPr/>
        <p:txBody>
          <a:bodyPr/>
          <a:lstStyle/>
          <a:p>
            <a:fld id="{8692F72A-1640-4CDC-8103-1A48B6A4C991}" type="slidenum">
              <a:rPr lang="en-GB" smtClean="0"/>
              <a:t>‹#›</a:t>
            </a:fld>
            <a:endParaRPr lang="en-GB"/>
          </a:p>
        </p:txBody>
      </p:sp>
    </p:spTree>
    <p:extLst>
      <p:ext uri="{BB962C8B-B14F-4D97-AF65-F5344CB8AC3E}">
        <p14:creationId xmlns:p14="http://schemas.microsoft.com/office/powerpoint/2010/main" val="301327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70BE2-231B-6E02-2D16-F643302D83D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CC3AB1E-F340-C2A6-0047-9DF5251FC8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9F34CEF-8FB7-DED8-240A-708BBF10BB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6114993-262F-7753-EABC-E3FE2853DBA4}"/>
              </a:ext>
            </a:extLst>
          </p:cNvPr>
          <p:cNvSpPr>
            <a:spLocks noGrp="1"/>
          </p:cNvSpPr>
          <p:nvPr>
            <p:ph type="dt" sz="half" idx="10"/>
          </p:nvPr>
        </p:nvSpPr>
        <p:spPr/>
        <p:txBody>
          <a:bodyPr/>
          <a:lstStyle/>
          <a:p>
            <a:fld id="{7310832F-3EAF-4E59-847E-94495322043C}" type="datetimeFigureOut">
              <a:rPr lang="en-GB" smtClean="0"/>
              <a:t>14/06/2024</a:t>
            </a:fld>
            <a:endParaRPr lang="en-GB"/>
          </a:p>
        </p:txBody>
      </p:sp>
      <p:sp>
        <p:nvSpPr>
          <p:cNvPr id="6" name="Footer Placeholder 5">
            <a:extLst>
              <a:ext uri="{FF2B5EF4-FFF2-40B4-BE49-F238E27FC236}">
                <a16:creationId xmlns:a16="http://schemas.microsoft.com/office/drawing/2014/main" id="{185B55C4-1443-4AA3-276E-571027398E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5F25A5-93B5-839E-0378-F7E51BC4A21A}"/>
              </a:ext>
            </a:extLst>
          </p:cNvPr>
          <p:cNvSpPr>
            <a:spLocks noGrp="1"/>
          </p:cNvSpPr>
          <p:nvPr>
            <p:ph type="sldNum" sz="quarter" idx="12"/>
          </p:nvPr>
        </p:nvSpPr>
        <p:spPr/>
        <p:txBody>
          <a:bodyPr/>
          <a:lstStyle/>
          <a:p>
            <a:fld id="{8692F72A-1640-4CDC-8103-1A48B6A4C991}" type="slidenum">
              <a:rPr lang="en-GB" smtClean="0"/>
              <a:t>‹#›</a:t>
            </a:fld>
            <a:endParaRPr lang="en-GB"/>
          </a:p>
        </p:txBody>
      </p:sp>
    </p:spTree>
    <p:extLst>
      <p:ext uri="{BB962C8B-B14F-4D97-AF65-F5344CB8AC3E}">
        <p14:creationId xmlns:p14="http://schemas.microsoft.com/office/powerpoint/2010/main" val="167223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ACB6E0-DB15-F388-DB65-D4C7F95DDC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42283D3C-3D23-25F8-CBA9-400386A492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60DA9C5-3FD9-BF02-62C1-BF1A41B5ED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310832F-3EAF-4E59-847E-94495322043C}" type="datetimeFigureOut">
              <a:rPr lang="en-GB" smtClean="0"/>
              <a:t>14/06/2024</a:t>
            </a:fld>
            <a:endParaRPr lang="en-GB"/>
          </a:p>
        </p:txBody>
      </p:sp>
      <p:sp>
        <p:nvSpPr>
          <p:cNvPr id="5" name="Footer Placeholder 4">
            <a:extLst>
              <a:ext uri="{FF2B5EF4-FFF2-40B4-BE49-F238E27FC236}">
                <a16:creationId xmlns:a16="http://schemas.microsoft.com/office/drawing/2014/main" id="{C476A400-6384-D2A5-A4F7-0D55E5B887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DDE038A-67BA-E6A1-5C41-96352E7A48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692F72A-1640-4CDC-8103-1A48B6A4C991}" type="slidenum">
              <a:rPr lang="en-GB" smtClean="0"/>
              <a:t>‹#›</a:t>
            </a:fld>
            <a:endParaRPr lang="en-GB"/>
          </a:p>
        </p:txBody>
      </p:sp>
    </p:spTree>
    <p:extLst>
      <p:ext uri="{BB962C8B-B14F-4D97-AF65-F5344CB8AC3E}">
        <p14:creationId xmlns:p14="http://schemas.microsoft.com/office/powerpoint/2010/main" val="155566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1AE41C-5D55-4D9F-684B-EDB1CB0C8E37}"/>
              </a:ext>
            </a:extLst>
          </p:cNvPr>
          <p:cNvSpPr>
            <a:spLocks noGrp="1"/>
          </p:cNvSpPr>
          <p:nvPr>
            <p:ph type="subTitle" idx="1"/>
          </p:nvPr>
        </p:nvSpPr>
        <p:spPr>
          <a:xfrm>
            <a:off x="423746" y="1293540"/>
            <a:ext cx="11158653" cy="5010615"/>
          </a:xfrm>
        </p:spPr>
        <p:txBody>
          <a:bodyPr>
            <a:normAutofit lnSpcReduction="10000"/>
          </a:bodyPr>
          <a:lstStyle/>
          <a:p>
            <a:endParaRPr lang="en-GB" dirty="0"/>
          </a:p>
          <a:p>
            <a:pPr algn="ctr"/>
            <a:r>
              <a:rPr lang="en-GB" sz="5400" dirty="0">
                <a:solidFill>
                  <a:srgbClr val="50164A"/>
                </a:solidFill>
                <a:effectLst/>
                <a:latin typeface="Aptos SemiBold" panose="020B0004020202020204" pitchFamily="34" charset="0"/>
                <a:ea typeface="Aptos" panose="020B0004020202020204" pitchFamily="34" charset="0"/>
                <a:cs typeface="DecoType Naskh" panose="02010400000000000000" pitchFamily="2" charset="-78"/>
              </a:rPr>
              <a:t>A New Financial Settlement for </a:t>
            </a:r>
          </a:p>
          <a:p>
            <a:pPr algn="ctr"/>
            <a:r>
              <a:rPr lang="en-GB" sz="5400" dirty="0">
                <a:solidFill>
                  <a:srgbClr val="50164A"/>
                </a:solidFill>
                <a:effectLst/>
                <a:latin typeface="Aptos SemiBold" panose="020B0004020202020204" pitchFamily="34" charset="0"/>
                <a:ea typeface="Aptos" panose="020B0004020202020204" pitchFamily="34" charset="0"/>
                <a:cs typeface="DecoType Naskh" panose="02010400000000000000" pitchFamily="2" charset="-78"/>
              </a:rPr>
              <a:t>the Church of England</a:t>
            </a:r>
            <a:endParaRPr lang="en-GB" sz="5400" dirty="0">
              <a:effectLst/>
              <a:latin typeface="Aptos" panose="020B0004020202020204" pitchFamily="34" charset="0"/>
              <a:ea typeface="Aptos" panose="020B0004020202020204" pitchFamily="34" charset="0"/>
              <a:cs typeface="DecoType Naskh" panose="02010400000000000000" pitchFamily="2" charset="-78"/>
            </a:endParaRPr>
          </a:p>
          <a:p>
            <a:pPr algn="ctr"/>
            <a:endParaRPr lang="en-GB" sz="4000" dirty="0">
              <a:solidFill>
                <a:srgbClr val="50164A"/>
              </a:solidFill>
              <a:effectLst/>
              <a:latin typeface="Aptos SemiBold" panose="020B0004020202020204" pitchFamily="34" charset="0"/>
              <a:ea typeface="Aptos" panose="020B0004020202020204" pitchFamily="34" charset="0"/>
              <a:cs typeface="DecoType Naskh" panose="02010400000000000000" pitchFamily="2" charset="-78"/>
            </a:endParaRPr>
          </a:p>
          <a:p>
            <a:pPr algn="ctr"/>
            <a:r>
              <a:rPr lang="en-GB" sz="4000" dirty="0">
                <a:solidFill>
                  <a:srgbClr val="50164A"/>
                </a:solidFill>
                <a:effectLst/>
                <a:latin typeface="Aptos SemiBold" panose="020B0004020202020204" pitchFamily="34" charset="0"/>
                <a:ea typeface="Aptos" panose="020B0004020202020204" pitchFamily="34" charset="0"/>
                <a:cs typeface="DecoType Naskh" panose="02010400000000000000" pitchFamily="2" charset="-78"/>
              </a:rPr>
              <a:t>Presentation to Diocese of Portsmouth</a:t>
            </a:r>
            <a:endParaRPr lang="en-GB" sz="4000" dirty="0">
              <a:effectLst/>
              <a:latin typeface="Aptos" panose="020B0004020202020204" pitchFamily="34" charset="0"/>
              <a:ea typeface="Aptos" panose="020B0004020202020204" pitchFamily="34" charset="0"/>
              <a:cs typeface="DecoType Naskh" panose="02010400000000000000" pitchFamily="2" charset="-78"/>
            </a:endParaRPr>
          </a:p>
          <a:p>
            <a:pPr algn="ctr"/>
            <a:r>
              <a:rPr lang="en-GB" sz="4000" dirty="0">
                <a:solidFill>
                  <a:srgbClr val="50164A"/>
                </a:solidFill>
                <a:effectLst/>
                <a:latin typeface="Aptos SemiBold" panose="020B0004020202020204" pitchFamily="34" charset="0"/>
                <a:ea typeface="Aptos" panose="020B0004020202020204" pitchFamily="34" charset="0"/>
                <a:cs typeface="DecoType Naskh" panose="02010400000000000000" pitchFamily="2" charset="-78"/>
              </a:rPr>
              <a:t>Diocesan Synod</a:t>
            </a:r>
            <a:endParaRPr lang="en-GB" sz="4000" dirty="0">
              <a:effectLst/>
              <a:latin typeface="Aptos" panose="020B0004020202020204" pitchFamily="34" charset="0"/>
              <a:ea typeface="Aptos" panose="020B0004020202020204" pitchFamily="34" charset="0"/>
              <a:cs typeface="DecoType Naskh" panose="02010400000000000000" pitchFamily="2" charset="-78"/>
            </a:endParaRPr>
          </a:p>
          <a:p>
            <a:pPr algn="ctr"/>
            <a:r>
              <a:rPr lang="en-GB" sz="4000" dirty="0">
                <a:solidFill>
                  <a:srgbClr val="50164A"/>
                </a:solidFill>
                <a:effectLst/>
                <a:latin typeface="Aptos SemiBold" panose="020B0004020202020204" pitchFamily="34" charset="0"/>
                <a:ea typeface="Aptos" panose="020B0004020202020204" pitchFamily="34" charset="0"/>
                <a:cs typeface="DecoType Naskh" panose="02010400000000000000" pitchFamily="2" charset="-78"/>
              </a:rPr>
              <a:t>15 June 2024</a:t>
            </a:r>
            <a:endParaRPr lang="en-GB" sz="4000" dirty="0">
              <a:effectLst/>
              <a:latin typeface="Aptos" panose="020B0004020202020204" pitchFamily="34" charset="0"/>
              <a:ea typeface="Aptos" panose="020B0004020202020204" pitchFamily="34" charset="0"/>
              <a:cs typeface="DecoType Naskh" panose="02010400000000000000" pitchFamily="2" charset="-78"/>
            </a:endParaRPr>
          </a:p>
          <a:p>
            <a:r>
              <a:rPr lang="en-GB" sz="1800" dirty="0">
                <a:solidFill>
                  <a:srgbClr val="50164A"/>
                </a:solidFill>
                <a:effectLst/>
                <a:latin typeface="Aptos SemiBold" panose="020B0004020202020204" pitchFamily="34" charset="0"/>
                <a:ea typeface="Aptos" panose="020B0004020202020204" pitchFamily="34" charset="0"/>
                <a:cs typeface="DecoType Naskh" panose="02010400000000000000" pitchFamily="2" charset="-78"/>
              </a:rPr>
              <a:t> </a:t>
            </a:r>
            <a:endParaRPr lang="en-GB" sz="1800" dirty="0">
              <a:effectLst/>
              <a:latin typeface="Aptos" panose="020B0004020202020204" pitchFamily="34" charset="0"/>
              <a:ea typeface="Aptos" panose="020B0004020202020204" pitchFamily="34" charset="0"/>
              <a:cs typeface="Aptos" panose="020B0004020202020204" pitchFamily="34" charset="0"/>
            </a:endParaRPr>
          </a:p>
          <a:p>
            <a:endParaRPr lang="en-GB" dirty="0"/>
          </a:p>
          <a:p>
            <a:endParaRPr lang="en-GB" dirty="0"/>
          </a:p>
        </p:txBody>
      </p:sp>
      <p:pic>
        <p:nvPicPr>
          <p:cNvPr id="7" name="Picture 6">
            <a:extLst>
              <a:ext uri="{FF2B5EF4-FFF2-40B4-BE49-F238E27FC236}">
                <a16:creationId xmlns:a16="http://schemas.microsoft.com/office/drawing/2014/main" id="{523F4F24-37E0-EBB9-DF9D-DC5CBB570445}"/>
              </a:ext>
            </a:extLst>
          </p:cNvPr>
          <p:cNvPicPr>
            <a:picLocks noChangeAspect="1"/>
          </p:cNvPicPr>
          <p:nvPr/>
        </p:nvPicPr>
        <p:blipFill>
          <a:blip r:embed="rId2"/>
          <a:stretch>
            <a:fillRect/>
          </a:stretch>
        </p:blipFill>
        <p:spPr>
          <a:xfrm>
            <a:off x="66694" y="245326"/>
            <a:ext cx="11954530" cy="780586"/>
          </a:xfrm>
          <a:prstGeom prst="rect">
            <a:avLst/>
          </a:prstGeom>
        </p:spPr>
      </p:pic>
    </p:spTree>
    <p:extLst>
      <p:ext uri="{BB962C8B-B14F-4D97-AF65-F5344CB8AC3E}">
        <p14:creationId xmlns:p14="http://schemas.microsoft.com/office/powerpoint/2010/main" val="2070058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1AE41C-5D55-4D9F-684B-EDB1CB0C8E37}"/>
              </a:ext>
            </a:extLst>
          </p:cNvPr>
          <p:cNvSpPr>
            <a:spLocks noGrp="1"/>
          </p:cNvSpPr>
          <p:nvPr>
            <p:ph type="subTitle" idx="1"/>
          </p:nvPr>
        </p:nvSpPr>
        <p:spPr>
          <a:xfrm>
            <a:off x="423746" y="1293540"/>
            <a:ext cx="11158653" cy="5010615"/>
          </a:xfrm>
        </p:spPr>
        <p:txBody>
          <a:bodyPr>
            <a:normAutofit/>
          </a:bodyPr>
          <a:lstStyle/>
          <a:p>
            <a:pPr algn="ctr"/>
            <a:endParaRPr lang="en-GB" sz="1800" b="1" dirty="0">
              <a:effectLst/>
              <a:latin typeface="Arial" panose="020B0604020202020204" pitchFamily="34" charset="0"/>
              <a:ea typeface="Aptos" panose="020B0004020202020204" pitchFamily="34" charset="0"/>
              <a:cs typeface="DecoType Naskh" panose="02010400000000000000" pitchFamily="2" charset="-78"/>
            </a:endParaRPr>
          </a:p>
          <a:p>
            <a:pPr algn="ctr"/>
            <a:r>
              <a:rPr lang="en-GB" sz="3200" b="1"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Generic Diocesan Synod Motion (DSM)</a:t>
            </a:r>
            <a:endPar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endParaRPr>
          </a:p>
          <a:p>
            <a:endParaRPr lang="en-GB" sz="9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endParaRPr>
          </a:p>
          <a:p>
            <a:r>
              <a:rPr lang="en-GB" sz="20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That this Synod:</a:t>
            </a:r>
          </a:p>
          <a:p>
            <a:r>
              <a:rPr lang="en-GB" sz="2000" dirty="0">
                <a:solidFill>
                  <a:schemeClr val="accent5">
                    <a:lumMod val="50000"/>
                  </a:schemeClr>
                </a:solidFill>
                <a:latin typeface="Arial" panose="020B0604020202020204" pitchFamily="34" charset="0"/>
                <a:ea typeface="Aptos" panose="020B0004020202020204" pitchFamily="34" charset="0"/>
                <a:cs typeface="Arial" panose="020B0604020202020204" pitchFamily="34" charset="0"/>
              </a:rPr>
              <a:t>(</a:t>
            </a:r>
            <a:r>
              <a:rPr lang="en-GB" sz="2000" dirty="0" err="1">
                <a:solidFill>
                  <a:schemeClr val="accent5">
                    <a:lumMod val="50000"/>
                  </a:schemeClr>
                </a:solidFill>
                <a:latin typeface="Arial" panose="020B0604020202020204" pitchFamily="34" charset="0"/>
                <a:ea typeface="Aptos" panose="020B0004020202020204" pitchFamily="34" charset="0"/>
                <a:cs typeface="Arial" panose="020B0604020202020204" pitchFamily="34" charset="0"/>
              </a:rPr>
              <a:t>i</a:t>
            </a:r>
            <a:r>
              <a:rPr lang="en-GB" sz="2000" dirty="0">
                <a:solidFill>
                  <a:schemeClr val="accent5">
                    <a:lumMod val="50000"/>
                  </a:schemeClr>
                </a:solidFill>
                <a:latin typeface="Arial" panose="020B0604020202020204" pitchFamily="34" charset="0"/>
                <a:ea typeface="Aptos" panose="020B0004020202020204" pitchFamily="34" charset="0"/>
                <a:cs typeface="Arial" panose="020B0604020202020204" pitchFamily="34" charset="0"/>
              </a:rPr>
              <a:t>) </a:t>
            </a:r>
            <a:r>
              <a:rPr lang="en-GB" sz="20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call upon the Church Commissioners and Archbishops Council to undertake everything necessary to effect a redistribution of financial resources directly to Diocesan Stipend Funds to reflect the value of contributions made by Diocesan Boards of Finance to the Church of England Funded Pension Scheme since it was established by the settlement of 1997 (£2.6 billion)</a:t>
            </a:r>
          </a:p>
          <a:p>
            <a:r>
              <a:rPr lang="en-GB" sz="20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(ii) call upon Diocesan Boards of Finance to manage the funds redistributed as a result of the above to support parish ministry in the ways discerned locally to be most effective in enabling growth and sustaining the Church of England's commitment to be a Christian presence in every community.</a:t>
            </a:r>
          </a:p>
          <a:p>
            <a:endParaRPr lang="en-GB" dirty="0"/>
          </a:p>
        </p:txBody>
      </p:sp>
      <p:pic>
        <p:nvPicPr>
          <p:cNvPr id="7" name="Picture 6">
            <a:extLst>
              <a:ext uri="{FF2B5EF4-FFF2-40B4-BE49-F238E27FC236}">
                <a16:creationId xmlns:a16="http://schemas.microsoft.com/office/drawing/2014/main" id="{523F4F24-37E0-EBB9-DF9D-DC5CBB570445}"/>
              </a:ext>
            </a:extLst>
          </p:cNvPr>
          <p:cNvPicPr>
            <a:picLocks noChangeAspect="1"/>
          </p:cNvPicPr>
          <p:nvPr/>
        </p:nvPicPr>
        <p:blipFill>
          <a:blip r:embed="rId2"/>
          <a:stretch>
            <a:fillRect/>
          </a:stretch>
        </p:blipFill>
        <p:spPr>
          <a:xfrm>
            <a:off x="66694" y="245326"/>
            <a:ext cx="11954530" cy="780586"/>
          </a:xfrm>
          <a:prstGeom prst="rect">
            <a:avLst/>
          </a:prstGeom>
        </p:spPr>
      </p:pic>
    </p:spTree>
    <p:extLst>
      <p:ext uri="{BB962C8B-B14F-4D97-AF65-F5344CB8AC3E}">
        <p14:creationId xmlns:p14="http://schemas.microsoft.com/office/powerpoint/2010/main" val="1143108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1AE41C-5D55-4D9F-684B-EDB1CB0C8E37}"/>
              </a:ext>
            </a:extLst>
          </p:cNvPr>
          <p:cNvSpPr>
            <a:spLocks noGrp="1"/>
          </p:cNvSpPr>
          <p:nvPr>
            <p:ph type="subTitle" idx="1"/>
          </p:nvPr>
        </p:nvSpPr>
        <p:spPr>
          <a:xfrm>
            <a:off x="423746" y="1293540"/>
            <a:ext cx="11158653" cy="5010615"/>
          </a:xfrm>
        </p:spPr>
        <p:txBody>
          <a:bodyPr>
            <a:normAutofit/>
          </a:bodyPr>
          <a:lstStyle/>
          <a:p>
            <a:pPr algn="ctr"/>
            <a:endParaRPr lang="en-GB" sz="1800" b="1" dirty="0">
              <a:effectLst/>
              <a:latin typeface="Arial" panose="020B0604020202020204" pitchFamily="34" charset="0"/>
              <a:ea typeface="Aptos" panose="020B0004020202020204" pitchFamily="34" charset="0"/>
              <a:cs typeface="DecoType Naskh" panose="02010400000000000000" pitchFamily="2" charset="-78"/>
            </a:endParaRPr>
          </a:p>
          <a:p>
            <a:pPr algn="ctr"/>
            <a:r>
              <a:rPr lang="en-GB" sz="3200" b="1"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The Motion - key elements:</a:t>
            </a:r>
          </a:p>
          <a:p>
            <a:pPr algn="ctr"/>
            <a:endPar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endParaRPr>
          </a:p>
          <a:p>
            <a:pPr algn="l"/>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	1. Calls for a new financial settlement for dioceses;</a:t>
            </a:r>
          </a:p>
          <a:p>
            <a:pPr algn="l"/>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		2. Says what it’s for;</a:t>
            </a:r>
          </a:p>
          <a:p>
            <a:pPr algn="l"/>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			3. Specific order of magnitude of settlement;</a:t>
            </a:r>
          </a:p>
          <a:p>
            <a:pPr algn="l"/>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				4. Endowment not expenditure.</a:t>
            </a:r>
            <a:endParaRPr lang="en-GB" dirty="0"/>
          </a:p>
        </p:txBody>
      </p:sp>
      <p:pic>
        <p:nvPicPr>
          <p:cNvPr id="7" name="Picture 6">
            <a:extLst>
              <a:ext uri="{FF2B5EF4-FFF2-40B4-BE49-F238E27FC236}">
                <a16:creationId xmlns:a16="http://schemas.microsoft.com/office/drawing/2014/main" id="{523F4F24-37E0-EBB9-DF9D-DC5CBB570445}"/>
              </a:ext>
            </a:extLst>
          </p:cNvPr>
          <p:cNvPicPr>
            <a:picLocks noChangeAspect="1"/>
          </p:cNvPicPr>
          <p:nvPr/>
        </p:nvPicPr>
        <p:blipFill>
          <a:blip r:embed="rId2"/>
          <a:stretch>
            <a:fillRect/>
          </a:stretch>
        </p:blipFill>
        <p:spPr>
          <a:xfrm>
            <a:off x="66694" y="245326"/>
            <a:ext cx="11954530" cy="780586"/>
          </a:xfrm>
          <a:prstGeom prst="rect">
            <a:avLst/>
          </a:prstGeom>
        </p:spPr>
      </p:pic>
    </p:spTree>
    <p:extLst>
      <p:ext uri="{BB962C8B-B14F-4D97-AF65-F5344CB8AC3E}">
        <p14:creationId xmlns:p14="http://schemas.microsoft.com/office/powerpoint/2010/main" val="1266807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1AE41C-5D55-4D9F-684B-EDB1CB0C8E37}"/>
              </a:ext>
            </a:extLst>
          </p:cNvPr>
          <p:cNvSpPr>
            <a:spLocks noGrp="1"/>
          </p:cNvSpPr>
          <p:nvPr>
            <p:ph type="subTitle" idx="1"/>
          </p:nvPr>
        </p:nvSpPr>
        <p:spPr>
          <a:xfrm>
            <a:off x="423746" y="1293540"/>
            <a:ext cx="11158653" cy="5272957"/>
          </a:xfrm>
        </p:spPr>
        <p:txBody>
          <a:bodyPr>
            <a:normAutofit/>
          </a:bodyPr>
          <a:lstStyle/>
          <a:p>
            <a:pPr algn="ctr"/>
            <a:endParaRPr lang="en-GB" sz="1800" b="1" dirty="0">
              <a:effectLst/>
              <a:latin typeface="Arial" panose="020B0604020202020204" pitchFamily="34" charset="0"/>
              <a:ea typeface="Aptos" panose="020B0004020202020204" pitchFamily="34" charset="0"/>
              <a:cs typeface="DecoType Naskh" panose="02010400000000000000" pitchFamily="2" charset="-78"/>
            </a:endParaRPr>
          </a:p>
          <a:p>
            <a:pPr algn="ctr"/>
            <a:r>
              <a:rPr lang="en-GB" sz="3200" b="1"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Progress</a:t>
            </a:r>
          </a:p>
          <a:p>
            <a:pPr algn="ctr"/>
            <a:endParaRPr lang="en-GB" sz="15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endParaRPr>
          </a:p>
          <a:p>
            <a:pPr algn="ctr"/>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Diocesan Synod Motion passed in Hereford in April.  </a:t>
            </a:r>
          </a:p>
          <a:p>
            <a:pPr algn="ctr"/>
            <a:endParaRPr lang="en-GB" sz="1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endParaRPr>
          </a:p>
          <a:p>
            <a:pPr algn="ctr"/>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Deanery Synod Motions passed in 3 dioceses</a:t>
            </a:r>
          </a:p>
          <a:p>
            <a:pPr algn="ctr"/>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London</a:t>
            </a:r>
          </a:p>
          <a:p>
            <a:pPr algn="ctr"/>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Gloucester</a:t>
            </a:r>
          </a:p>
          <a:p>
            <a:pPr algn="ctr"/>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Blackburn</a:t>
            </a:r>
          </a:p>
          <a:p>
            <a:pPr algn="ctr"/>
            <a:endParaRPr lang="en-GB" sz="13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endParaRPr>
          </a:p>
          <a:p>
            <a:pPr algn="ctr"/>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&gt;40% of dioceses committed to raising a replica DSM</a:t>
            </a:r>
          </a:p>
        </p:txBody>
      </p:sp>
      <p:pic>
        <p:nvPicPr>
          <p:cNvPr id="7" name="Picture 6">
            <a:extLst>
              <a:ext uri="{FF2B5EF4-FFF2-40B4-BE49-F238E27FC236}">
                <a16:creationId xmlns:a16="http://schemas.microsoft.com/office/drawing/2014/main" id="{523F4F24-37E0-EBB9-DF9D-DC5CBB570445}"/>
              </a:ext>
            </a:extLst>
          </p:cNvPr>
          <p:cNvPicPr>
            <a:picLocks noChangeAspect="1"/>
          </p:cNvPicPr>
          <p:nvPr/>
        </p:nvPicPr>
        <p:blipFill>
          <a:blip r:embed="rId2"/>
          <a:stretch>
            <a:fillRect/>
          </a:stretch>
        </p:blipFill>
        <p:spPr>
          <a:xfrm>
            <a:off x="66694" y="245326"/>
            <a:ext cx="11954530" cy="780586"/>
          </a:xfrm>
          <a:prstGeom prst="rect">
            <a:avLst/>
          </a:prstGeom>
        </p:spPr>
      </p:pic>
    </p:spTree>
    <p:extLst>
      <p:ext uri="{BB962C8B-B14F-4D97-AF65-F5344CB8AC3E}">
        <p14:creationId xmlns:p14="http://schemas.microsoft.com/office/powerpoint/2010/main" val="2565500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1AE41C-5D55-4D9F-684B-EDB1CB0C8E37}"/>
              </a:ext>
            </a:extLst>
          </p:cNvPr>
          <p:cNvSpPr>
            <a:spLocks noGrp="1"/>
          </p:cNvSpPr>
          <p:nvPr>
            <p:ph type="subTitle" idx="1"/>
          </p:nvPr>
        </p:nvSpPr>
        <p:spPr>
          <a:xfrm>
            <a:off x="423746" y="1293540"/>
            <a:ext cx="11158653" cy="5272957"/>
          </a:xfrm>
        </p:spPr>
        <p:txBody>
          <a:bodyPr>
            <a:normAutofit/>
          </a:bodyPr>
          <a:lstStyle/>
          <a:p>
            <a:pPr algn="ctr"/>
            <a:endParaRPr lang="en-GB" sz="1800" b="1" dirty="0">
              <a:effectLst/>
              <a:latin typeface="Arial" panose="020B0604020202020204" pitchFamily="34" charset="0"/>
              <a:ea typeface="Aptos" panose="020B0004020202020204" pitchFamily="34" charset="0"/>
              <a:cs typeface="DecoType Naskh" panose="02010400000000000000" pitchFamily="2" charset="-78"/>
            </a:endParaRPr>
          </a:p>
          <a:p>
            <a:pPr algn="ctr"/>
            <a:r>
              <a:rPr lang="en-GB" sz="3200" b="1"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A Portsmouth DSM</a:t>
            </a:r>
          </a:p>
          <a:p>
            <a:pPr algn="ctr"/>
            <a:endParaRPr lang="en-GB" sz="1200" b="1"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endParaRPr>
          </a:p>
          <a:p>
            <a:pPr algn="ctr"/>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To help demonstrate this is the will of the diocesan church;</a:t>
            </a:r>
          </a:p>
          <a:p>
            <a:pPr algn="ctr"/>
            <a:endParaRPr lang="en-GB" sz="1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endParaRPr>
          </a:p>
          <a:p>
            <a:pPr algn="ctr"/>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Ensure the urgent need for this funding</a:t>
            </a:r>
          </a:p>
          <a:p>
            <a:pPr algn="ctr"/>
            <a:r>
              <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rPr>
              <a:t>brought before the General Synod as soon as possible.</a:t>
            </a:r>
          </a:p>
          <a:p>
            <a:pPr algn="ctr"/>
            <a:endPar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endParaRPr>
          </a:p>
          <a:p>
            <a:pPr algn="ctr"/>
            <a:endParaRPr lang="en-GB" sz="3200" dirty="0">
              <a:solidFill>
                <a:schemeClr val="accent5">
                  <a:lumMod val="50000"/>
                </a:schemeClr>
              </a:solidFill>
              <a:effectLst/>
              <a:latin typeface="Arial" panose="020B0604020202020204" pitchFamily="34" charset="0"/>
              <a:ea typeface="Aptos" panose="020B00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523F4F24-37E0-EBB9-DF9D-DC5CBB570445}"/>
              </a:ext>
            </a:extLst>
          </p:cNvPr>
          <p:cNvPicPr>
            <a:picLocks noChangeAspect="1"/>
          </p:cNvPicPr>
          <p:nvPr/>
        </p:nvPicPr>
        <p:blipFill>
          <a:blip r:embed="rId2"/>
          <a:stretch>
            <a:fillRect/>
          </a:stretch>
        </p:blipFill>
        <p:spPr>
          <a:xfrm>
            <a:off x="66694" y="245326"/>
            <a:ext cx="11954530" cy="780586"/>
          </a:xfrm>
          <a:prstGeom prst="rect">
            <a:avLst/>
          </a:prstGeom>
        </p:spPr>
      </p:pic>
    </p:spTree>
    <p:extLst>
      <p:ext uri="{BB962C8B-B14F-4D97-AF65-F5344CB8AC3E}">
        <p14:creationId xmlns:p14="http://schemas.microsoft.com/office/powerpoint/2010/main" val="3960431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255</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Aptos SemiBold</vt: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Robert McNeil-Wilson</dc:creator>
  <cp:lastModifiedBy>Louise Gifford</cp:lastModifiedBy>
  <cp:revision>1</cp:revision>
  <dcterms:created xsi:type="dcterms:W3CDTF">2024-06-13T17:54:11Z</dcterms:created>
  <dcterms:modified xsi:type="dcterms:W3CDTF">2024-06-14T10:38:56Z</dcterms:modified>
</cp:coreProperties>
</file>