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 id="2147483660" r:id="rId2"/>
    <p:sldMasterId id="2147483672" r:id="rId3"/>
  </p:sldMasterIdLst>
  <p:notesMasterIdLst>
    <p:notesMasterId r:id="rId37"/>
  </p:notesMasterIdLst>
  <p:sldIdLst>
    <p:sldId id="257" r:id="rId4"/>
    <p:sldId id="256" r:id="rId5"/>
    <p:sldId id="281" r:id="rId6"/>
    <p:sldId id="283" r:id="rId7"/>
    <p:sldId id="285" r:id="rId8"/>
    <p:sldId id="263" r:id="rId9"/>
    <p:sldId id="305" r:id="rId10"/>
    <p:sldId id="280" r:id="rId11"/>
    <p:sldId id="292" r:id="rId12"/>
    <p:sldId id="294" r:id="rId13"/>
    <p:sldId id="289" r:id="rId14"/>
    <p:sldId id="290" r:id="rId15"/>
    <p:sldId id="297" r:id="rId16"/>
    <p:sldId id="298" r:id="rId17"/>
    <p:sldId id="299" r:id="rId18"/>
    <p:sldId id="287" r:id="rId19"/>
    <p:sldId id="300" r:id="rId20"/>
    <p:sldId id="274" r:id="rId21"/>
    <p:sldId id="275" r:id="rId22"/>
    <p:sldId id="269" r:id="rId23"/>
    <p:sldId id="268" r:id="rId24"/>
    <p:sldId id="270" r:id="rId25"/>
    <p:sldId id="277" r:id="rId26"/>
    <p:sldId id="271" r:id="rId27"/>
    <p:sldId id="278" r:id="rId28"/>
    <p:sldId id="279" r:id="rId29"/>
    <p:sldId id="301" r:id="rId30"/>
    <p:sldId id="286" r:id="rId31"/>
    <p:sldId id="303" r:id="rId32"/>
    <p:sldId id="304" r:id="rId33"/>
    <p:sldId id="266" r:id="rId34"/>
    <p:sldId id="307" r:id="rId35"/>
    <p:sldId id="30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1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36935ca4ce700db5/Documents/Church/BW%20Deanery%20Synod/Audit/National%20Return%20Charts%20copy%20for%20chart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Parishes with more than 50 givers in 2013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Giving!$B$1:$K$1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Giving!$B$4:$K$4</c:f>
              <c:numCache>
                <c:formatCode>General</c:formatCode>
                <c:ptCount val="10"/>
                <c:pt idx="0">
                  <c:v>160</c:v>
                </c:pt>
                <c:pt idx="1">
                  <c:v>162</c:v>
                </c:pt>
                <c:pt idx="2">
                  <c:v>164</c:v>
                </c:pt>
                <c:pt idx="3">
                  <c:v>140</c:v>
                </c:pt>
                <c:pt idx="4">
                  <c:v>162</c:v>
                </c:pt>
                <c:pt idx="5">
                  <c:v>173</c:v>
                </c:pt>
                <c:pt idx="6">
                  <c:v>171</c:v>
                </c:pt>
                <c:pt idx="7">
                  <c:v>140</c:v>
                </c:pt>
                <c:pt idx="8">
                  <c:v>139</c:v>
                </c:pt>
                <c:pt idx="9">
                  <c:v>142</c:v>
                </c:pt>
              </c:numCache>
            </c:numRef>
          </c:val>
          <c:smooth val="0"/>
          <c:extLst>
            <c:ext xmlns:c16="http://schemas.microsoft.com/office/drawing/2014/chart" uri="{C3380CC4-5D6E-409C-BE32-E72D297353CC}">
              <c16:uniqueId val="{00000000-DC68-44E6-B161-1EED5E41638E}"/>
            </c:ext>
          </c:extLst>
        </c:ser>
        <c:ser>
          <c:idx val="2"/>
          <c:order val="1"/>
          <c:spPr>
            <a:ln w="28575" cap="rnd">
              <a:solidFill>
                <a:schemeClr val="accent3"/>
              </a:solidFill>
              <a:round/>
            </a:ln>
            <a:effectLst/>
          </c:spPr>
          <c:marker>
            <c:symbol val="none"/>
          </c:marker>
          <c:cat>
            <c:numRef>
              <c:f>Giving!$B$1:$K$1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Giving!$B$6:$K$6</c:f>
              <c:numCache>
                <c:formatCode>General</c:formatCode>
                <c:ptCount val="10"/>
                <c:pt idx="0">
                  <c:v>77</c:v>
                </c:pt>
                <c:pt idx="1">
                  <c:v>71</c:v>
                </c:pt>
                <c:pt idx="2">
                  <c:v>78</c:v>
                </c:pt>
                <c:pt idx="3">
                  <c:v>66</c:v>
                </c:pt>
                <c:pt idx="4">
                  <c:v>65</c:v>
                </c:pt>
                <c:pt idx="5">
                  <c:v>63</c:v>
                </c:pt>
                <c:pt idx="6">
                  <c:v>57</c:v>
                </c:pt>
                <c:pt idx="7">
                  <c:v>57</c:v>
                </c:pt>
                <c:pt idx="8">
                  <c:v>55</c:v>
                </c:pt>
                <c:pt idx="9">
                  <c:v>57</c:v>
                </c:pt>
              </c:numCache>
            </c:numRef>
          </c:val>
          <c:smooth val="0"/>
          <c:extLst>
            <c:ext xmlns:c16="http://schemas.microsoft.com/office/drawing/2014/chart" uri="{C3380CC4-5D6E-409C-BE32-E72D297353CC}">
              <c16:uniqueId val="{00000001-DC68-44E6-B161-1EED5E41638E}"/>
            </c:ext>
          </c:extLst>
        </c:ser>
        <c:ser>
          <c:idx val="7"/>
          <c:order val="3"/>
          <c:spPr>
            <a:ln w="28575" cap="rnd">
              <a:solidFill>
                <a:schemeClr val="accent2">
                  <a:lumMod val="60000"/>
                </a:schemeClr>
              </a:solidFill>
              <a:round/>
            </a:ln>
            <a:effectLst/>
          </c:spPr>
          <c:marker>
            <c:symbol val="none"/>
          </c:marker>
          <c:cat>
            <c:numRef>
              <c:f>Giving!$B$1:$K$1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Giving!$B$11:$K$11</c:f>
              <c:numCache>
                <c:formatCode>General</c:formatCode>
                <c:ptCount val="10"/>
                <c:pt idx="0">
                  <c:v>110</c:v>
                </c:pt>
                <c:pt idx="1">
                  <c:v>91</c:v>
                </c:pt>
                <c:pt idx="2">
                  <c:v>107</c:v>
                </c:pt>
                <c:pt idx="3">
                  <c:v>105</c:v>
                </c:pt>
                <c:pt idx="4">
                  <c:v>104</c:v>
                </c:pt>
                <c:pt idx="5">
                  <c:v>97</c:v>
                </c:pt>
                <c:pt idx="6">
                  <c:v>94</c:v>
                </c:pt>
                <c:pt idx="7">
                  <c:v>98</c:v>
                </c:pt>
                <c:pt idx="8">
                  <c:v>87</c:v>
                </c:pt>
                <c:pt idx="9">
                  <c:v>72</c:v>
                </c:pt>
              </c:numCache>
            </c:numRef>
          </c:val>
          <c:smooth val="0"/>
          <c:extLst>
            <c:ext xmlns:c16="http://schemas.microsoft.com/office/drawing/2014/chart" uri="{C3380CC4-5D6E-409C-BE32-E72D297353CC}">
              <c16:uniqueId val="{00000002-DC68-44E6-B161-1EED5E41638E}"/>
            </c:ext>
          </c:extLst>
        </c:ser>
        <c:ser>
          <c:idx val="10"/>
          <c:order val="4"/>
          <c:spPr>
            <a:ln w="28575" cap="rnd">
              <a:solidFill>
                <a:schemeClr val="accent5">
                  <a:lumMod val="60000"/>
                </a:schemeClr>
              </a:solidFill>
              <a:round/>
            </a:ln>
            <a:effectLst/>
          </c:spPr>
          <c:marker>
            <c:symbol val="none"/>
          </c:marker>
          <c:cat>
            <c:numRef>
              <c:f>Giving!$B$1:$K$1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Giving!$B$14:$K$14</c:f>
              <c:numCache>
                <c:formatCode>General</c:formatCode>
                <c:ptCount val="10"/>
                <c:pt idx="0">
                  <c:v>77</c:v>
                </c:pt>
                <c:pt idx="1">
                  <c:v>77</c:v>
                </c:pt>
                <c:pt idx="2">
                  <c:v>78</c:v>
                </c:pt>
                <c:pt idx="3">
                  <c:v>75</c:v>
                </c:pt>
                <c:pt idx="4">
                  <c:v>70</c:v>
                </c:pt>
                <c:pt idx="5">
                  <c:v>69</c:v>
                </c:pt>
                <c:pt idx="7">
                  <c:v>58</c:v>
                </c:pt>
                <c:pt idx="8">
                  <c:v>53</c:v>
                </c:pt>
                <c:pt idx="9">
                  <c:v>53</c:v>
                </c:pt>
              </c:numCache>
            </c:numRef>
          </c:val>
          <c:smooth val="0"/>
          <c:extLst>
            <c:ext xmlns:c16="http://schemas.microsoft.com/office/drawing/2014/chart" uri="{C3380CC4-5D6E-409C-BE32-E72D297353CC}">
              <c16:uniqueId val="{00000003-DC68-44E6-B161-1EED5E41638E}"/>
            </c:ext>
          </c:extLst>
        </c:ser>
        <c:ser>
          <c:idx val="12"/>
          <c:order val="5"/>
          <c:spPr>
            <a:ln w="28575" cap="rnd">
              <a:solidFill>
                <a:schemeClr val="accent1">
                  <a:lumMod val="80000"/>
                  <a:lumOff val="20000"/>
                </a:schemeClr>
              </a:solidFill>
              <a:round/>
            </a:ln>
            <a:effectLst/>
          </c:spPr>
          <c:marker>
            <c:symbol val="none"/>
          </c:marker>
          <c:cat>
            <c:numRef>
              <c:f>Giving!$B$1:$K$1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Giving!$B$16:$K$16</c:f>
              <c:numCache>
                <c:formatCode>General</c:formatCode>
                <c:ptCount val="10"/>
                <c:pt idx="0">
                  <c:v>106</c:v>
                </c:pt>
                <c:pt idx="1">
                  <c:v>98</c:v>
                </c:pt>
                <c:pt idx="2">
                  <c:v>86</c:v>
                </c:pt>
                <c:pt idx="3">
                  <c:v>80</c:v>
                </c:pt>
                <c:pt idx="4">
                  <c:v>83</c:v>
                </c:pt>
                <c:pt idx="5">
                  <c:v>81</c:v>
                </c:pt>
                <c:pt idx="7">
                  <c:v>70</c:v>
                </c:pt>
                <c:pt idx="8">
                  <c:v>69</c:v>
                </c:pt>
              </c:numCache>
            </c:numRef>
          </c:val>
          <c:smooth val="0"/>
          <c:extLst>
            <c:ext xmlns:c16="http://schemas.microsoft.com/office/drawing/2014/chart" uri="{C3380CC4-5D6E-409C-BE32-E72D297353CC}">
              <c16:uniqueId val="{00000004-DC68-44E6-B161-1EED5E41638E}"/>
            </c:ext>
          </c:extLst>
        </c:ser>
        <c:ser>
          <c:idx val="13"/>
          <c:order val="6"/>
          <c:spPr>
            <a:ln w="28575" cap="rnd">
              <a:solidFill>
                <a:schemeClr val="accent2">
                  <a:lumMod val="80000"/>
                  <a:lumOff val="20000"/>
                </a:schemeClr>
              </a:solidFill>
              <a:round/>
            </a:ln>
            <a:effectLst/>
          </c:spPr>
          <c:marker>
            <c:symbol val="none"/>
          </c:marker>
          <c:cat>
            <c:numRef>
              <c:f>Giving!$B$1:$K$1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Giving!$B$17:$K$17</c:f>
              <c:numCache>
                <c:formatCode>General</c:formatCode>
                <c:ptCount val="10"/>
                <c:pt idx="0">
                  <c:v>70</c:v>
                </c:pt>
                <c:pt idx="1">
                  <c:v>54</c:v>
                </c:pt>
                <c:pt idx="2">
                  <c:v>56</c:v>
                </c:pt>
                <c:pt idx="3">
                  <c:v>55</c:v>
                </c:pt>
                <c:pt idx="4">
                  <c:v>56</c:v>
                </c:pt>
                <c:pt idx="5">
                  <c:v>49</c:v>
                </c:pt>
                <c:pt idx="6">
                  <c:v>49</c:v>
                </c:pt>
                <c:pt idx="7">
                  <c:v>46</c:v>
                </c:pt>
                <c:pt idx="8">
                  <c:v>41</c:v>
                </c:pt>
                <c:pt idx="9">
                  <c:v>41</c:v>
                </c:pt>
              </c:numCache>
            </c:numRef>
          </c:val>
          <c:smooth val="0"/>
          <c:extLst>
            <c:ext xmlns:c16="http://schemas.microsoft.com/office/drawing/2014/chart" uri="{C3380CC4-5D6E-409C-BE32-E72D297353CC}">
              <c16:uniqueId val="{00000005-DC68-44E6-B161-1EED5E41638E}"/>
            </c:ext>
          </c:extLst>
        </c:ser>
        <c:dLbls>
          <c:showLegendKey val="0"/>
          <c:showVal val="0"/>
          <c:showCatName val="0"/>
          <c:showSerName val="0"/>
          <c:showPercent val="0"/>
          <c:showBubbleSize val="0"/>
        </c:dLbls>
        <c:smooth val="0"/>
        <c:axId val="1074291264"/>
        <c:axId val="1074291744"/>
        <c:extLst>
          <c:ext xmlns:c15="http://schemas.microsoft.com/office/drawing/2012/chart" uri="{02D57815-91ED-43cb-92C2-25804820EDAC}">
            <c15:filteredLineSeries>
              <c15:ser>
                <c:idx val="6"/>
                <c:order val="2"/>
                <c:spPr>
                  <a:ln w="28575" cap="rnd">
                    <a:solidFill>
                      <a:schemeClr val="accent1">
                        <a:lumMod val="60000"/>
                      </a:schemeClr>
                    </a:solidFill>
                    <a:round/>
                  </a:ln>
                  <a:effectLst/>
                </c:spPr>
                <c:marker>
                  <c:symbol val="none"/>
                </c:marker>
                <c:cat>
                  <c:numRef>
                    <c:extLst>
                      <c:ext uri="{02D57815-91ED-43cb-92C2-25804820EDAC}">
                        <c15:formulaRef>
                          <c15:sqref>Giving!$B$1:$K$1</c15:sqref>
                        </c15:formulaRef>
                      </c:ext>
                    </c:extLst>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extLst>
                      <c:ext uri="{02D57815-91ED-43cb-92C2-25804820EDAC}">
                        <c15:formulaRef>
                          <c15:sqref>Giving!$B$10:$K$10</c15:sqref>
                        </c15:formulaRef>
                      </c:ext>
                    </c:extLst>
                    <c:numCache>
                      <c:formatCode>General</c:formatCode>
                      <c:ptCount val="10"/>
                    </c:numCache>
                  </c:numRef>
                </c:val>
                <c:smooth val="0"/>
                <c:extLst>
                  <c:ext xmlns:c16="http://schemas.microsoft.com/office/drawing/2014/chart" uri="{C3380CC4-5D6E-409C-BE32-E72D297353CC}">
                    <c16:uniqueId val="{00000006-DC68-44E6-B161-1EED5E41638E}"/>
                  </c:ext>
                </c:extLst>
              </c15:ser>
            </c15:filteredLineSeries>
          </c:ext>
        </c:extLst>
      </c:lineChart>
      <c:catAx>
        <c:axId val="10742912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4291744"/>
        <c:crosses val="autoZero"/>
        <c:auto val="1"/>
        <c:lblAlgn val="ctr"/>
        <c:lblOffset val="100"/>
        <c:noMultiLvlLbl val="0"/>
      </c:catAx>
      <c:valAx>
        <c:axId val="1074291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4291264"/>
        <c:crosses val="autoZero"/>
        <c:crossBetween val="between"/>
      </c:valAx>
      <c:spPr>
        <a:noFill/>
        <a:ln>
          <a:noFill/>
        </a:ln>
        <a:effectLst/>
      </c:spPr>
    </c:plotArea>
    <c:plotVisOnly val="1"/>
    <c:dispBlanksAs val="gap"/>
    <c:showDLblsOverMax val="0"/>
  </c:chart>
  <c:spPr>
    <a:solidFill>
      <a:schemeClr val="bg1"/>
    </a:solidFill>
    <a:ln>
      <a:solidFill>
        <a:srgbClr val="00B0F0"/>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Parishes</a:t>
            </a:r>
            <a:r>
              <a:rPr lang="en-GB" baseline="0" dirty="0"/>
              <a:t> with fewer than 50 givers in 2013</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spPr>
            <a:ln w="28575" cap="rnd">
              <a:solidFill>
                <a:schemeClr val="accent2"/>
              </a:solidFill>
              <a:round/>
            </a:ln>
            <a:effectLst/>
          </c:spPr>
          <c:marker>
            <c:symbol val="none"/>
          </c:marker>
          <c:cat>
            <c:numRef>
              <c:f>Giving!$B$1:$K$1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Giving!$B$5:$K$5</c:f>
              <c:numCache>
                <c:formatCode>General</c:formatCode>
                <c:ptCount val="10"/>
                <c:pt idx="0">
                  <c:v>34</c:v>
                </c:pt>
                <c:pt idx="1">
                  <c:v>46</c:v>
                </c:pt>
                <c:pt idx="2">
                  <c:v>51</c:v>
                </c:pt>
                <c:pt idx="3">
                  <c:v>60</c:v>
                </c:pt>
                <c:pt idx="4">
                  <c:v>45</c:v>
                </c:pt>
                <c:pt idx="5">
                  <c:v>46</c:v>
                </c:pt>
                <c:pt idx="6">
                  <c:v>48</c:v>
                </c:pt>
                <c:pt idx="7">
                  <c:v>57</c:v>
                </c:pt>
                <c:pt idx="8">
                  <c:v>52</c:v>
                </c:pt>
                <c:pt idx="9">
                  <c:v>46</c:v>
                </c:pt>
              </c:numCache>
            </c:numRef>
          </c:val>
          <c:smooth val="0"/>
          <c:extLst>
            <c:ext xmlns:c16="http://schemas.microsoft.com/office/drawing/2014/chart" uri="{C3380CC4-5D6E-409C-BE32-E72D297353CC}">
              <c16:uniqueId val="{00000000-6482-4B09-8650-059028190C7E}"/>
            </c:ext>
          </c:extLst>
        </c:ser>
        <c:ser>
          <c:idx val="3"/>
          <c:order val="1"/>
          <c:spPr>
            <a:ln w="28575" cap="rnd">
              <a:solidFill>
                <a:schemeClr val="accent4"/>
              </a:solidFill>
              <a:round/>
            </a:ln>
            <a:effectLst/>
          </c:spPr>
          <c:marker>
            <c:symbol val="none"/>
          </c:marker>
          <c:cat>
            <c:numRef>
              <c:f>Giving!$B$1:$K$1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Giving!$B$7:$K$7</c:f>
              <c:numCache>
                <c:formatCode>General</c:formatCode>
                <c:ptCount val="10"/>
                <c:pt idx="2">
                  <c:v>35</c:v>
                </c:pt>
                <c:pt idx="3">
                  <c:v>30</c:v>
                </c:pt>
                <c:pt idx="4">
                  <c:v>28</c:v>
                </c:pt>
                <c:pt idx="5">
                  <c:v>33</c:v>
                </c:pt>
                <c:pt idx="6">
                  <c:v>45</c:v>
                </c:pt>
                <c:pt idx="7">
                  <c:v>47</c:v>
                </c:pt>
                <c:pt idx="8">
                  <c:v>45</c:v>
                </c:pt>
                <c:pt idx="9">
                  <c:v>50</c:v>
                </c:pt>
              </c:numCache>
            </c:numRef>
          </c:val>
          <c:smooth val="0"/>
          <c:extLst>
            <c:ext xmlns:c16="http://schemas.microsoft.com/office/drawing/2014/chart" uri="{C3380CC4-5D6E-409C-BE32-E72D297353CC}">
              <c16:uniqueId val="{00000001-6482-4B09-8650-059028190C7E}"/>
            </c:ext>
          </c:extLst>
        </c:ser>
        <c:ser>
          <c:idx val="4"/>
          <c:order val="2"/>
          <c:spPr>
            <a:ln w="28575" cap="rnd">
              <a:solidFill>
                <a:schemeClr val="accent5"/>
              </a:solidFill>
              <a:round/>
            </a:ln>
            <a:effectLst/>
          </c:spPr>
          <c:marker>
            <c:symbol val="none"/>
          </c:marker>
          <c:cat>
            <c:numRef>
              <c:f>Giving!$B$1:$K$1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Giving!$B$8:$K$8</c:f>
              <c:numCache>
                <c:formatCode>General</c:formatCode>
                <c:ptCount val="10"/>
                <c:pt idx="0">
                  <c:v>42</c:v>
                </c:pt>
                <c:pt idx="1">
                  <c:v>41</c:v>
                </c:pt>
                <c:pt idx="2">
                  <c:v>55</c:v>
                </c:pt>
                <c:pt idx="4">
                  <c:v>37</c:v>
                </c:pt>
                <c:pt idx="5">
                  <c:v>33</c:v>
                </c:pt>
                <c:pt idx="7">
                  <c:v>40</c:v>
                </c:pt>
                <c:pt idx="8">
                  <c:v>60</c:v>
                </c:pt>
                <c:pt idx="9">
                  <c:v>60</c:v>
                </c:pt>
              </c:numCache>
            </c:numRef>
          </c:val>
          <c:smooth val="0"/>
          <c:extLst>
            <c:ext xmlns:c16="http://schemas.microsoft.com/office/drawing/2014/chart" uri="{C3380CC4-5D6E-409C-BE32-E72D297353CC}">
              <c16:uniqueId val="{00000002-6482-4B09-8650-059028190C7E}"/>
            </c:ext>
          </c:extLst>
        </c:ser>
        <c:ser>
          <c:idx val="5"/>
          <c:order val="3"/>
          <c:spPr>
            <a:ln w="28575" cap="rnd">
              <a:solidFill>
                <a:schemeClr val="accent6"/>
              </a:solidFill>
              <a:round/>
            </a:ln>
            <a:effectLst/>
          </c:spPr>
          <c:marker>
            <c:symbol val="none"/>
          </c:marker>
          <c:cat>
            <c:numRef>
              <c:f>Giving!$B$1:$K$1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Giving!$B$9:$K$9</c:f>
              <c:numCache>
                <c:formatCode>General</c:formatCode>
                <c:ptCount val="10"/>
                <c:pt idx="0">
                  <c:v>33</c:v>
                </c:pt>
                <c:pt idx="1">
                  <c:v>38</c:v>
                </c:pt>
                <c:pt idx="2">
                  <c:v>31</c:v>
                </c:pt>
                <c:pt idx="3">
                  <c:v>29</c:v>
                </c:pt>
                <c:pt idx="4">
                  <c:v>29</c:v>
                </c:pt>
                <c:pt idx="5">
                  <c:v>30</c:v>
                </c:pt>
                <c:pt idx="6">
                  <c:v>27</c:v>
                </c:pt>
                <c:pt idx="7">
                  <c:v>25</c:v>
                </c:pt>
                <c:pt idx="8">
                  <c:v>27</c:v>
                </c:pt>
                <c:pt idx="9">
                  <c:v>27</c:v>
                </c:pt>
              </c:numCache>
            </c:numRef>
          </c:val>
          <c:smooth val="0"/>
          <c:extLst>
            <c:ext xmlns:c16="http://schemas.microsoft.com/office/drawing/2014/chart" uri="{C3380CC4-5D6E-409C-BE32-E72D297353CC}">
              <c16:uniqueId val="{00000003-6482-4B09-8650-059028190C7E}"/>
            </c:ext>
          </c:extLst>
        </c:ser>
        <c:ser>
          <c:idx val="8"/>
          <c:order val="5"/>
          <c:spPr>
            <a:ln w="28575" cap="rnd">
              <a:solidFill>
                <a:schemeClr val="accent3">
                  <a:lumMod val="60000"/>
                </a:schemeClr>
              </a:solidFill>
              <a:round/>
            </a:ln>
            <a:effectLst/>
          </c:spPr>
          <c:marker>
            <c:symbol val="none"/>
          </c:marker>
          <c:cat>
            <c:numRef>
              <c:f>Giving!$B$1:$K$1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Giving!$B$12:$K$12</c:f>
              <c:numCache>
                <c:formatCode>General</c:formatCode>
                <c:ptCount val="10"/>
                <c:pt idx="1">
                  <c:v>21</c:v>
                </c:pt>
                <c:pt idx="2">
                  <c:v>23</c:v>
                </c:pt>
                <c:pt idx="7">
                  <c:v>31</c:v>
                </c:pt>
                <c:pt idx="8">
                  <c:v>43</c:v>
                </c:pt>
                <c:pt idx="9">
                  <c:v>42</c:v>
                </c:pt>
              </c:numCache>
            </c:numRef>
          </c:val>
          <c:smooth val="0"/>
          <c:extLst>
            <c:ext xmlns:c16="http://schemas.microsoft.com/office/drawing/2014/chart" uri="{C3380CC4-5D6E-409C-BE32-E72D297353CC}">
              <c16:uniqueId val="{00000004-6482-4B09-8650-059028190C7E}"/>
            </c:ext>
          </c:extLst>
        </c:ser>
        <c:ser>
          <c:idx val="9"/>
          <c:order val="6"/>
          <c:spPr>
            <a:ln w="28575" cap="rnd">
              <a:solidFill>
                <a:schemeClr val="accent4">
                  <a:lumMod val="60000"/>
                </a:schemeClr>
              </a:solidFill>
              <a:round/>
            </a:ln>
            <a:effectLst/>
          </c:spPr>
          <c:marker>
            <c:symbol val="none"/>
          </c:marker>
          <c:cat>
            <c:numRef>
              <c:f>Giving!$B$1:$K$1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Giving!$B$13:$K$13</c:f>
              <c:numCache>
                <c:formatCode>General</c:formatCode>
                <c:ptCount val="10"/>
                <c:pt idx="0">
                  <c:v>20</c:v>
                </c:pt>
                <c:pt idx="1">
                  <c:v>22</c:v>
                </c:pt>
                <c:pt idx="2">
                  <c:v>20</c:v>
                </c:pt>
                <c:pt idx="3">
                  <c:v>17</c:v>
                </c:pt>
                <c:pt idx="4">
                  <c:v>20</c:v>
                </c:pt>
                <c:pt idx="5">
                  <c:v>15</c:v>
                </c:pt>
                <c:pt idx="6">
                  <c:v>16</c:v>
                </c:pt>
                <c:pt idx="7">
                  <c:v>15</c:v>
                </c:pt>
                <c:pt idx="8">
                  <c:v>12</c:v>
                </c:pt>
                <c:pt idx="9">
                  <c:v>12</c:v>
                </c:pt>
              </c:numCache>
            </c:numRef>
          </c:val>
          <c:smooth val="0"/>
          <c:extLst>
            <c:ext xmlns:c16="http://schemas.microsoft.com/office/drawing/2014/chart" uri="{C3380CC4-5D6E-409C-BE32-E72D297353CC}">
              <c16:uniqueId val="{00000005-6482-4B09-8650-059028190C7E}"/>
            </c:ext>
          </c:extLst>
        </c:ser>
        <c:ser>
          <c:idx val="11"/>
          <c:order val="7"/>
          <c:spPr>
            <a:ln w="28575" cap="rnd">
              <a:solidFill>
                <a:schemeClr val="accent6">
                  <a:lumMod val="60000"/>
                </a:schemeClr>
              </a:solidFill>
              <a:round/>
            </a:ln>
            <a:effectLst/>
          </c:spPr>
          <c:marker>
            <c:symbol val="none"/>
          </c:marker>
          <c:cat>
            <c:numRef>
              <c:f>Giving!$B$1:$K$1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Giving!$B$15:$K$15</c:f>
              <c:numCache>
                <c:formatCode>General</c:formatCode>
                <c:ptCount val="10"/>
                <c:pt idx="1">
                  <c:v>28</c:v>
                </c:pt>
                <c:pt idx="2">
                  <c:v>20</c:v>
                </c:pt>
                <c:pt idx="3">
                  <c:v>20</c:v>
                </c:pt>
                <c:pt idx="4">
                  <c:v>20</c:v>
                </c:pt>
                <c:pt idx="5">
                  <c:v>20</c:v>
                </c:pt>
                <c:pt idx="7">
                  <c:v>13</c:v>
                </c:pt>
                <c:pt idx="8">
                  <c:v>13</c:v>
                </c:pt>
              </c:numCache>
            </c:numRef>
          </c:val>
          <c:smooth val="0"/>
          <c:extLst>
            <c:ext xmlns:c16="http://schemas.microsoft.com/office/drawing/2014/chart" uri="{C3380CC4-5D6E-409C-BE32-E72D297353CC}">
              <c16:uniqueId val="{00000006-6482-4B09-8650-059028190C7E}"/>
            </c:ext>
          </c:extLst>
        </c:ser>
        <c:dLbls>
          <c:showLegendKey val="0"/>
          <c:showVal val="0"/>
          <c:showCatName val="0"/>
          <c:showSerName val="0"/>
          <c:showPercent val="0"/>
          <c:showBubbleSize val="0"/>
        </c:dLbls>
        <c:smooth val="0"/>
        <c:axId val="1074291264"/>
        <c:axId val="1074291744"/>
        <c:extLst>
          <c:ext xmlns:c15="http://schemas.microsoft.com/office/drawing/2012/chart" uri="{02D57815-91ED-43cb-92C2-25804820EDAC}">
            <c15:filteredLineSeries>
              <c15:ser>
                <c:idx val="6"/>
                <c:order val="4"/>
                <c:spPr>
                  <a:ln w="28575" cap="rnd">
                    <a:solidFill>
                      <a:schemeClr val="accent1">
                        <a:lumMod val="60000"/>
                      </a:schemeClr>
                    </a:solidFill>
                    <a:round/>
                  </a:ln>
                  <a:effectLst/>
                </c:spPr>
                <c:marker>
                  <c:symbol val="none"/>
                </c:marker>
                <c:cat>
                  <c:numRef>
                    <c:extLst>
                      <c:ext uri="{02D57815-91ED-43cb-92C2-25804820EDAC}">
                        <c15:formulaRef>
                          <c15:sqref>Giving!$B$1:$K$1</c15:sqref>
                        </c15:formulaRef>
                      </c:ext>
                    </c:extLst>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extLst>
                      <c:ext uri="{02D57815-91ED-43cb-92C2-25804820EDAC}">
                        <c15:formulaRef>
                          <c15:sqref>Giving!$B$10:$K$10</c15:sqref>
                        </c15:formulaRef>
                      </c:ext>
                    </c:extLst>
                    <c:numCache>
                      <c:formatCode>General</c:formatCode>
                      <c:ptCount val="10"/>
                    </c:numCache>
                  </c:numRef>
                </c:val>
                <c:smooth val="0"/>
                <c:extLst>
                  <c:ext xmlns:c16="http://schemas.microsoft.com/office/drawing/2014/chart" uri="{C3380CC4-5D6E-409C-BE32-E72D297353CC}">
                    <c16:uniqueId val="{00000007-6482-4B09-8650-059028190C7E}"/>
                  </c:ext>
                </c:extLst>
              </c15:ser>
            </c15:filteredLineSeries>
          </c:ext>
        </c:extLst>
      </c:lineChart>
      <c:catAx>
        <c:axId val="107429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4291744"/>
        <c:crosses val="autoZero"/>
        <c:auto val="1"/>
        <c:lblAlgn val="ctr"/>
        <c:lblOffset val="100"/>
        <c:noMultiLvlLbl val="0"/>
      </c:catAx>
      <c:valAx>
        <c:axId val="1074291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4291264"/>
        <c:crosses val="autoZero"/>
        <c:crossBetween val="between"/>
      </c:valAx>
      <c:spPr>
        <a:noFill/>
        <a:ln>
          <a:noFill/>
        </a:ln>
        <a:effectLst/>
      </c:spPr>
    </c:plotArea>
    <c:plotVisOnly val="1"/>
    <c:dispBlanksAs val="gap"/>
    <c:showDLblsOverMax val="0"/>
  </c:chart>
  <c:spPr>
    <a:solidFill>
      <a:schemeClr val="bg1"/>
    </a:solidFill>
    <a:ln>
      <a:solidFill>
        <a:srgbClr val="00B0F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222D91-A200-4836-9B41-95C442E570C8}"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GB"/>
        </a:p>
      </dgm:t>
    </dgm:pt>
    <dgm:pt modelId="{50E0D7DA-889E-4C53-A3E0-3B1E30D46163}">
      <dgm:prSet phldrT="[Text]" custT="1"/>
      <dgm:spPr>
        <a:solidFill>
          <a:schemeClr val="accent5">
            <a:lumMod val="40000"/>
            <a:lumOff val="60000"/>
          </a:schemeClr>
        </a:solidFill>
        <a:ln w="28575">
          <a:solidFill>
            <a:srgbClr val="0070C0"/>
          </a:solidFill>
        </a:ln>
      </dgm:spPr>
      <dgm:t>
        <a:bodyPr/>
        <a:lstStyle/>
        <a:p>
          <a:r>
            <a:rPr lang="en-GB" sz="1800" dirty="0">
              <a:solidFill>
                <a:schemeClr val="accent1">
                  <a:lumMod val="50000"/>
                </a:schemeClr>
              </a:solidFill>
            </a:rPr>
            <a:t>34,380 Residents</a:t>
          </a:r>
        </a:p>
      </dgm:t>
    </dgm:pt>
    <dgm:pt modelId="{F3621CDB-CF4E-4EB9-A041-C577E6460F45}" type="parTrans" cxnId="{716EDF9A-5021-4DA4-8CE2-76F1B0EFA00F}">
      <dgm:prSet/>
      <dgm:spPr/>
      <dgm:t>
        <a:bodyPr/>
        <a:lstStyle/>
        <a:p>
          <a:endParaRPr lang="en-GB"/>
        </a:p>
      </dgm:t>
    </dgm:pt>
    <dgm:pt modelId="{C4DFA890-FE03-4736-9D2B-598FFF08FE61}" type="sibTrans" cxnId="{716EDF9A-5021-4DA4-8CE2-76F1B0EFA00F}">
      <dgm:prSet/>
      <dgm:spPr/>
      <dgm:t>
        <a:bodyPr/>
        <a:lstStyle/>
        <a:p>
          <a:endParaRPr lang="en-GB"/>
        </a:p>
      </dgm:t>
    </dgm:pt>
    <dgm:pt modelId="{89D72314-81B5-40F5-AAB8-152C0A5DCD62}">
      <dgm:prSet phldrT="[Text]" custT="1"/>
      <dgm:spPr>
        <a:solidFill>
          <a:schemeClr val="accent5">
            <a:lumMod val="60000"/>
            <a:lumOff val="40000"/>
          </a:schemeClr>
        </a:solidFill>
        <a:ln w="38100">
          <a:solidFill>
            <a:srgbClr val="0070C0"/>
          </a:solidFill>
        </a:ln>
      </dgm:spPr>
      <dgm:t>
        <a:bodyPr/>
        <a:lstStyle/>
        <a:p>
          <a:r>
            <a:rPr lang="en-GB" sz="1800" dirty="0">
              <a:solidFill>
                <a:schemeClr val="accent1">
                  <a:lumMod val="50000"/>
                </a:schemeClr>
              </a:solidFill>
            </a:rPr>
            <a:t>2,495 Christmas Worshippers</a:t>
          </a:r>
        </a:p>
      </dgm:t>
    </dgm:pt>
    <dgm:pt modelId="{2FA30B32-4DCF-40A1-A492-D86367CB9F74}" type="parTrans" cxnId="{D36F25AC-1D9D-42F7-8EE7-9E301384AC49}">
      <dgm:prSet/>
      <dgm:spPr/>
      <dgm:t>
        <a:bodyPr/>
        <a:lstStyle/>
        <a:p>
          <a:endParaRPr lang="en-GB"/>
        </a:p>
      </dgm:t>
    </dgm:pt>
    <dgm:pt modelId="{6A0F23A7-A853-4A9B-98E2-04D3B77F1134}" type="sibTrans" cxnId="{D36F25AC-1D9D-42F7-8EE7-9E301384AC49}">
      <dgm:prSet/>
      <dgm:spPr/>
      <dgm:t>
        <a:bodyPr/>
        <a:lstStyle/>
        <a:p>
          <a:endParaRPr lang="en-GB"/>
        </a:p>
      </dgm:t>
    </dgm:pt>
    <dgm:pt modelId="{6ABC7FBB-2105-4C66-B554-12FE809BC35E}">
      <dgm:prSet phldrT="[Text]" custT="1"/>
      <dgm:spPr>
        <a:solidFill>
          <a:schemeClr val="accent5">
            <a:lumMod val="75000"/>
          </a:schemeClr>
        </a:solidFill>
        <a:ln w="57150">
          <a:solidFill>
            <a:srgbClr val="0070C0"/>
          </a:solidFill>
        </a:ln>
      </dgm:spPr>
      <dgm:t>
        <a:bodyPr lIns="144000" rIns="144000"/>
        <a:lstStyle/>
        <a:p>
          <a:r>
            <a:rPr lang="en-GB" sz="1800" dirty="0">
              <a:solidFill>
                <a:schemeClr val="bg1"/>
              </a:solidFill>
            </a:rPr>
            <a:t>933 Worshipping Community</a:t>
          </a:r>
        </a:p>
      </dgm:t>
    </dgm:pt>
    <dgm:pt modelId="{3D8F6131-D200-445D-BBBE-F49F6232A2FD}" type="parTrans" cxnId="{10B66D9C-F640-4B71-A2AC-24A6DAAA4783}">
      <dgm:prSet/>
      <dgm:spPr/>
      <dgm:t>
        <a:bodyPr/>
        <a:lstStyle/>
        <a:p>
          <a:endParaRPr lang="en-GB"/>
        </a:p>
      </dgm:t>
    </dgm:pt>
    <dgm:pt modelId="{D22AF6B1-AEBD-4943-AD0A-F7A14EC6F33A}" type="sibTrans" cxnId="{10B66D9C-F640-4B71-A2AC-24A6DAAA4783}">
      <dgm:prSet/>
      <dgm:spPr/>
      <dgm:t>
        <a:bodyPr/>
        <a:lstStyle/>
        <a:p>
          <a:endParaRPr lang="en-GB"/>
        </a:p>
      </dgm:t>
    </dgm:pt>
    <dgm:pt modelId="{847A70AA-7776-46BE-9E60-3BF470F5E563}">
      <dgm:prSet phldrT="[Text]"/>
      <dgm:spPr>
        <a:solidFill>
          <a:schemeClr val="accent5">
            <a:lumMod val="40000"/>
            <a:lumOff val="60000"/>
          </a:schemeClr>
        </a:solidFill>
        <a:ln w="76200">
          <a:solidFill>
            <a:srgbClr val="0070C0"/>
          </a:solidFill>
        </a:ln>
      </dgm:spPr>
      <dgm:t>
        <a:bodyPr/>
        <a:lstStyle/>
        <a:p>
          <a:r>
            <a:rPr lang="en-GB" dirty="0">
              <a:solidFill>
                <a:schemeClr val="accent1">
                  <a:lumMod val="50000"/>
                </a:schemeClr>
              </a:solidFill>
            </a:rPr>
            <a:t>583 Average Sunday Worshippers</a:t>
          </a:r>
        </a:p>
      </dgm:t>
    </dgm:pt>
    <dgm:pt modelId="{032745BE-35AF-4EEE-A792-4B2B48BA5036}" type="parTrans" cxnId="{174DFCB6-E2CE-4AFA-9C37-F7E64333CE51}">
      <dgm:prSet/>
      <dgm:spPr/>
      <dgm:t>
        <a:bodyPr/>
        <a:lstStyle/>
        <a:p>
          <a:endParaRPr lang="en-GB"/>
        </a:p>
      </dgm:t>
    </dgm:pt>
    <dgm:pt modelId="{6A15175E-D461-49ED-9128-A595314B82F5}" type="sibTrans" cxnId="{174DFCB6-E2CE-4AFA-9C37-F7E64333CE51}">
      <dgm:prSet/>
      <dgm:spPr/>
      <dgm:t>
        <a:bodyPr/>
        <a:lstStyle/>
        <a:p>
          <a:endParaRPr lang="en-GB"/>
        </a:p>
      </dgm:t>
    </dgm:pt>
    <dgm:pt modelId="{7401CA11-389B-4ED0-B8C6-6BA9335AF357}">
      <dgm:prSet custT="1"/>
      <dgm:spPr/>
      <dgm:t>
        <a:bodyPr/>
        <a:lstStyle/>
        <a:p>
          <a:r>
            <a:rPr lang="en-GB" sz="1800" dirty="0"/>
            <a:t>18,562 Declared Christians</a:t>
          </a:r>
        </a:p>
      </dgm:t>
    </dgm:pt>
    <dgm:pt modelId="{69359DFF-6075-43E9-99A4-5B2D2E82E3EF}" type="parTrans" cxnId="{9047CB40-56D9-4363-BBA8-3C2BDCD4C182}">
      <dgm:prSet/>
      <dgm:spPr/>
      <dgm:t>
        <a:bodyPr/>
        <a:lstStyle/>
        <a:p>
          <a:endParaRPr lang="en-GB"/>
        </a:p>
      </dgm:t>
    </dgm:pt>
    <dgm:pt modelId="{0CDD0BFF-20B0-493E-9FB9-82D164F53C73}" type="sibTrans" cxnId="{9047CB40-56D9-4363-BBA8-3C2BDCD4C182}">
      <dgm:prSet/>
      <dgm:spPr/>
      <dgm:t>
        <a:bodyPr/>
        <a:lstStyle/>
        <a:p>
          <a:endParaRPr lang="en-GB"/>
        </a:p>
      </dgm:t>
    </dgm:pt>
    <dgm:pt modelId="{F1FAC369-795D-4404-9FFA-12EC4D90E330}" type="pres">
      <dgm:prSet presAssocID="{09222D91-A200-4836-9B41-95C442E570C8}" presName="Name0" presStyleCnt="0">
        <dgm:presLayoutVars>
          <dgm:chMax val="7"/>
          <dgm:resizeHandles val="exact"/>
        </dgm:presLayoutVars>
      </dgm:prSet>
      <dgm:spPr/>
    </dgm:pt>
    <dgm:pt modelId="{B5EB5625-944B-4C09-A438-C3328B588D6E}" type="pres">
      <dgm:prSet presAssocID="{09222D91-A200-4836-9B41-95C442E570C8}" presName="comp1" presStyleCnt="0"/>
      <dgm:spPr/>
    </dgm:pt>
    <dgm:pt modelId="{2497812E-2548-4421-8AED-28604BDAF36B}" type="pres">
      <dgm:prSet presAssocID="{09222D91-A200-4836-9B41-95C442E570C8}" presName="circle1" presStyleLbl="node1" presStyleIdx="0" presStyleCnt="5"/>
      <dgm:spPr/>
    </dgm:pt>
    <dgm:pt modelId="{C8201897-D309-48AC-A7E1-0A3D408FB2B5}" type="pres">
      <dgm:prSet presAssocID="{09222D91-A200-4836-9B41-95C442E570C8}" presName="c1text" presStyleLbl="node1" presStyleIdx="0" presStyleCnt="5">
        <dgm:presLayoutVars>
          <dgm:bulletEnabled val="1"/>
        </dgm:presLayoutVars>
      </dgm:prSet>
      <dgm:spPr/>
    </dgm:pt>
    <dgm:pt modelId="{9AA2B462-6761-432A-AB2A-A1DE1F41F268}" type="pres">
      <dgm:prSet presAssocID="{09222D91-A200-4836-9B41-95C442E570C8}" presName="comp2" presStyleCnt="0"/>
      <dgm:spPr/>
    </dgm:pt>
    <dgm:pt modelId="{72E9F1D2-0D64-470C-B168-EB593EC25015}" type="pres">
      <dgm:prSet presAssocID="{09222D91-A200-4836-9B41-95C442E570C8}" presName="circle2" presStyleLbl="node1" presStyleIdx="1" presStyleCnt="5" custScaleY="95114"/>
      <dgm:spPr/>
    </dgm:pt>
    <dgm:pt modelId="{5651FEC3-E091-4D07-A2C7-D84B6F888710}" type="pres">
      <dgm:prSet presAssocID="{09222D91-A200-4836-9B41-95C442E570C8}" presName="c2text" presStyleLbl="node1" presStyleIdx="1" presStyleCnt="5">
        <dgm:presLayoutVars>
          <dgm:bulletEnabled val="1"/>
        </dgm:presLayoutVars>
      </dgm:prSet>
      <dgm:spPr/>
    </dgm:pt>
    <dgm:pt modelId="{091204F1-6F20-4DF7-8103-43EFF337D879}" type="pres">
      <dgm:prSet presAssocID="{09222D91-A200-4836-9B41-95C442E570C8}" presName="comp3" presStyleCnt="0"/>
      <dgm:spPr/>
    </dgm:pt>
    <dgm:pt modelId="{B83228F9-6EF1-4927-95F9-3100142DD4BC}" type="pres">
      <dgm:prSet presAssocID="{09222D91-A200-4836-9B41-95C442E570C8}" presName="circle3" presStyleLbl="node1" presStyleIdx="2" presStyleCnt="5" custScaleX="95759" custScaleY="88140" custLinFactNeighborX="1017" custLinFactNeighborY="8730"/>
      <dgm:spPr/>
    </dgm:pt>
    <dgm:pt modelId="{46D9C4ED-3591-45DD-B613-6B76E7D82C24}" type="pres">
      <dgm:prSet presAssocID="{09222D91-A200-4836-9B41-95C442E570C8}" presName="c3text" presStyleLbl="node1" presStyleIdx="2" presStyleCnt="5">
        <dgm:presLayoutVars>
          <dgm:bulletEnabled val="1"/>
        </dgm:presLayoutVars>
      </dgm:prSet>
      <dgm:spPr/>
    </dgm:pt>
    <dgm:pt modelId="{21BCE5D1-FF87-446E-81DE-80F4FD50D26F}" type="pres">
      <dgm:prSet presAssocID="{09222D91-A200-4836-9B41-95C442E570C8}" presName="comp4" presStyleCnt="0"/>
      <dgm:spPr/>
    </dgm:pt>
    <dgm:pt modelId="{BFC94BF7-719A-4E13-B400-ACC957BD8DB5}" type="pres">
      <dgm:prSet presAssocID="{09222D91-A200-4836-9B41-95C442E570C8}" presName="circle4" presStyleLbl="node1" presStyleIdx="3" presStyleCnt="5" custScaleX="89761" custScaleY="83575" custLinFactNeighborX="439" custLinFactNeighborY="17435"/>
      <dgm:spPr/>
    </dgm:pt>
    <dgm:pt modelId="{2C8888A9-B8B9-4DF6-A451-204D34AB1702}" type="pres">
      <dgm:prSet presAssocID="{09222D91-A200-4836-9B41-95C442E570C8}" presName="c4text" presStyleLbl="node1" presStyleIdx="3" presStyleCnt="5">
        <dgm:presLayoutVars>
          <dgm:bulletEnabled val="1"/>
        </dgm:presLayoutVars>
      </dgm:prSet>
      <dgm:spPr/>
    </dgm:pt>
    <dgm:pt modelId="{BE885568-3736-4F8A-AC1F-A456CE4F0D87}" type="pres">
      <dgm:prSet presAssocID="{09222D91-A200-4836-9B41-95C442E570C8}" presName="comp5" presStyleCnt="0"/>
      <dgm:spPr/>
    </dgm:pt>
    <dgm:pt modelId="{ECFF59C6-CF14-45BF-9D1B-5F19FBDD8FFE}" type="pres">
      <dgm:prSet presAssocID="{09222D91-A200-4836-9B41-95C442E570C8}" presName="circle5" presStyleLbl="node1" presStyleIdx="4" presStyleCnt="5" custScaleX="77529" custScaleY="73431" custLinFactNeighborX="1207" custLinFactNeighborY="14492"/>
      <dgm:spPr/>
    </dgm:pt>
    <dgm:pt modelId="{9F2BCC69-B5FC-4672-9A21-DC1769F18DDB}" type="pres">
      <dgm:prSet presAssocID="{09222D91-A200-4836-9B41-95C442E570C8}" presName="c5text" presStyleLbl="node1" presStyleIdx="4" presStyleCnt="5">
        <dgm:presLayoutVars>
          <dgm:bulletEnabled val="1"/>
        </dgm:presLayoutVars>
      </dgm:prSet>
      <dgm:spPr/>
    </dgm:pt>
  </dgm:ptLst>
  <dgm:cxnLst>
    <dgm:cxn modelId="{0A31D601-187D-4098-A1BF-80134CF233D6}" type="presOf" srcId="{89D72314-81B5-40F5-AAB8-152C0A5DCD62}" destId="{46D9C4ED-3591-45DD-B613-6B76E7D82C24}" srcOrd="1" destOrd="0" presId="urn:microsoft.com/office/officeart/2005/8/layout/venn2"/>
    <dgm:cxn modelId="{9ECC580A-3B79-4C14-990D-6EDEA575DD04}" type="presOf" srcId="{50E0D7DA-889E-4C53-A3E0-3B1E30D46163}" destId="{2497812E-2548-4421-8AED-28604BDAF36B}" srcOrd="0" destOrd="0" presId="urn:microsoft.com/office/officeart/2005/8/layout/venn2"/>
    <dgm:cxn modelId="{16037E12-CAC5-4B51-82A6-73C41E6FED31}" type="presOf" srcId="{09222D91-A200-4836-9B41-95C442E570C8}" destId="{F1FAC369-795D-4404-9FFA-12EC4D90E330}" srcOrd="0" destOrd="0" presId="urn:microsoft.com/office/officeart/2005/8/layout/venn2"/>
    <dgm:cxn modelId="{9047CB40-56D9-4363-BBA8-3C2BDCD4C182}" srcId="{09222D91-A200-4836-9B41-95C442E570C8}" destId="{7401CA11-389B-4ED0-B8C6-6BA9335AF357}" srcOrd="1" destOrd="0" parTransId="{69359DFF-6075-43E9-99A4-5B2D2E82E3EF}" sibTransId="{0CDD0BFF-20B0-493E-9FB9-82D164F53C73}"/>
    <dgm:cxn modelId="{9EA55043-43A5-487D-B4FE-0493779AE649}" type="presOf" srcId="{7401CA11-389B-4ED0-B8C6-6BA9335AF357}" destId="{5651FEC3-E091-4D07-A2C7-D84B6F888710}" srcOrd="1" destOrd="0" presId="urn:microsoft.com/office/officeart/2005/8/layout/venn2"/>
    <dgm:cxn modelId="{8378304D-BEFA-45B3-A661-2FAE8ACBFA48}" type="presOf" srcId="{6ABC7FBB-2105-4C66-B554-12FE809BC35E}" destId="{2C8888A9-B8B9-4DF6-A451-204D34AB1702}" srcOrd="1" destOrd="0" presId="urn:microsoft.com/office/officeart/2005/8/layout/venn2"/>
    <dgm:cxn modelId="{7926446F-5035-430D-81BD-41E2817A9EEE}" type="presOf" srcId="{89D72314-81B5-40F5-AAB8-152C0A5DCD62}" destId="{B83228F9-6EF1-4927-95F9-3100142DD4BC}" srcOrd="0" destOrd="0" presId="urn:microsoft.com/office/officeart/2005/8/layout/venn2"/>
    <dgm:cxn modelId="{7B343C73-A49A-4D71-949D-7A1FC0F9AA35}" type="presOf" srcId="{847A70AA-7776-46BE-9E60-3BF470F5E563}" destId="{9F2BCC69-B5FC-4672-9A21-DC1769F18DDB}" srcOrd="1" destOrd="0" presId="urn:microsoft.com/office/officeart/2005/8/layout/venn2"/>
    <dgm:cxn modelId="{AF127159-F288-44F7-A5CB-324642483D1E}" type="presOf" srcId="{7401CA11-389B-4ED0-B8C6-6BA9335AF357}" destId="{72E9F1D2-0D64-470C-B168-EB593EC25015}" srcOrd="0" destOrd="0" presId="urn:microsoft.com/office/officeart/2005/8/layout/venn2"/>
    <dgm:cxn modelId="{37D82B96-06F2-4559-9446-29865B7ED71B}" type="presOf" srcId="{50E0D7DA-889E-4C53-A3E0-3B1E30D46163}" destId="{C8201897-D309-48AC-A7E1-0A3D408FB2B5}" srcOrd="1" destOrd="0" presId="urn:microsoft.com/office/officeart/2005/8/layout/venn2"/>
    <dgm:cxn modelId="{716EDF9A-5021-4DA4-8CE2-76F1B0EFA00F}" srcId="{09222D91-A200-4836-9B41-95C442E570C8}" destId="{50E0D7DA-889E-4C53-A3E0-3B1E30D46163}" srcOrd="0" destOrd="0" parTransId="{F3621CDB-CF4E-4EB9-A041-C577E6460F45}" sibTransId="{C4DFA890-FE03-4736-9D2B-598FFF08FE61}"/>
    <dgm:cxn modelId="{10B66D9C-F640-4B71-A2AC-24A6DAAA4783}" srcId="{09222D91-A200-4836-9B41-95C442E570C8}" destId="{6ABC7FBB-2105-4C66-B554-12FE809BC35E}" srcOrd="3" destOrd="0" parTransId="{3D8F6131-D200-445D-BBBE-F49F6232A2FD}" sibTransId="{D22AF6B1-AEBD-4943-AD0A-F7A14EC6F33A}"/>
    <dgm:cxn modelId="{D36F25AC-1D9D-42F7-8EE7-9E301384AC49}" srcId="{09222D91-A200-4836-9B41-95C442E570C8}" destId="{89D72314-81B5-40F5-AAB8-152C0A5DCD62}" srcOrd="2" destOrd="0" parTransId="{2FA30B32-4DCF-40A1-A492-D86367CB9F74}" sibTransId="{6A0F23A7-A853-4A9B-98E2-04D3B77F1134}"/>
    <dgm:cxn modelId="{174DFCB6-E2CE-4AFA-9C37-F7E64333CE51}" srcId="{09222D91-A200-4836-9B41-95C442E570C8}" destId="{847A70AA-7776-46BE-9E60-3BF470F5E563}" srcOrd="4" destOrd="0" parTransId="{032745BE-35AF-4EEE-A792-4B2B48BA5036}" sibTransId="{6A15175E-D461-49ED-9128-A595314B82F5}"/>
    <dgm:cxn modelId="{D48FE1BB-C2A0-4C73-BF2E-1D4BD1652D34}" type="presOf" srcId="{847A70AA-7776-46BE-9E60-3BF470F5E563}" destId="{ECFF59C6-CF14-45BF-9D1B-5F19FBDD8FFE}" srcOrd="0" destOrd="0" presId="urn:microsoft.com/office/officeart/2005/8/layout/venn2"/>
    <dgm:cxn modelId="{01D92CC3-AFA3-459B-8B68-ECEC42961A60}" type="presOf" srcId="{6ABC7FBB-2105-4C66-B554-12FE809BC35E}" destId="{BFC94BF7-719A-4E13-B400-ACC957BD8DB5}" srcOrd="0" destOrd="0" presId="urn:microsoft.com/office/officeart/2005/8/layout/venn2"/>
    <dgm:cxn modelId="{76566EB3-568B-48DC-B999-9F11CDFB8606}" type="presParOf" srcId="{F1FAC369-795D-4404-9FFA-12EC4D90E330}" destId="{B5EB5625-944B-4C09-A438-C3328B588D6E}" srcOrd="0" destOrd="0" presId="urn:microsoft.com/office/officeart/2005/8/layout/venn2"/>
    <dgm:cxn modelId="{ED8D0AA6-7103-4A4B-B2F6-E052B0A1390D}" type="presParOf" srcId="{B5EB5625-944B-4C09-A438-C3328B588D6E}" destId="{2497812E-2548-4421-8AED-28604BDAF36B}" srcOrd="0" destOrd="0" presId="urn:microsoft.com/office/officeart/2005/8/layout/venn2"/>
    <dgm:cxn modelId="{F308C794-13B5-49AF-A874-3A8A08C75B5A}" type="presParOf" srcId="{B5EB5625-944B-4C09-A438-C3328B588D6E}" destId="{C8201897-D309-48AC-A7E1-0A3D408FB2B5}" srcOrd="1" destOrd="0" presId="urn:microsoft.com/office/officeart/2005/8/layout/venn2"/>
    <dgm:cxn modelId="{F5FE5EA0-A631-40A3-AD47-6158C9D20C9B}" type="presParOf" srcId="{F1FAC369-795D-4404-9FFA-12EC4D90E330}" destId="{9AA2B462-6761-432A-AB2A-A1DE1F41F268}" srcOrd="1" destOrd="0" presId="urn:microsoft.com/office/officeart/2005/8/layout/venn2"/>
    <dgm:cxn modelId="{77FE02AA-5F69-4084-AC06-3CB4F47A6419}" type="presParOf" srcId="{9AA2B462-6761-432A-AB2A-A1DE1F41F268}" destId="{72E9F1D2-0D64-470C-B168-EB593EC25015}" srcOrd="0" destOrd="0" presId="urn:microsoft.com/office/officeart/2005/8/layout/venn2"/>
    <dgm:cxn modelId="{83B2B36F-57DC-450F-9B4C-9BB8CC7FA6D6}" type="presParOf" srcId="{9AA2B462-6761-432A-AB2A-A1DE1F41F268}" destId="{5651FEC3-E091-4D07-A2C7-D84B6F888710}" srcOrd="1" destOrd="0" presId="urn:microsoft.com/office/officeart/2005/8/layout/venn2"/>
    <dgm:cxn modelId="{9D7D1E1C-29D9-4949-814F-836C5616FD53}" type="presParOf" srcId="{F1FAC369-795D-4404-9FFA-12EC4D90E330}" destId="{091204F1-6F20-4DF7-8103-43EFF337D879}" srcOrd="2" destOrd="0" presId="urn:microsoft.com/office/officeart/2005/8/layout/venn2"/>
    <dgm:cxn modelId="{32984A0D-2E4C-4D2D-9816-D197E1966D53}" type="presParOf" srcId="{091204F1-6F20-4DF7-8103-43EFF337D879}" destId="{B83228F9-6EF1-4927-95F9-3100142DD4BC}" srcOrd="0" destOrd="0" presId="urn:microsoft.com/office/officeart/2005/8/layout/venn2"/>
    <dgm:cxn modelId="{D0BEE0E8-6133-4812-BE91-7DEFD0B4C5E6}" type="presParOf" srcId="{091204F1-6F20-4DF7-8103-43EFF337D879}" destId="{46D9C4ED-3591-45DD-B613-6B76E7D82C24}" srcOrd="1" destOrd="0" presId="urn:microsoft.com/office/officeart/2005/8/layout/venn2"/>
    <dgm:cxn modelId="{C179D008-315E-4D49-AC26-2CC9D6F411C6}" type="presParOf" srcId="{F1FAC369-795D-4404-9FFA-12EC4D90E330}" destId="{21BCE5D1-FF87-446E-81DE-80F4FD50D26F}" srcOrd="3" destOrd="0" presId="urn:microsoft.com/office/officeart/2005/8/layout/venn2"/>
    <dgm:cxn modelId="{7DB86178-D992-4957-BDD4-65F2A62459CC}" type="presParOf" srcId="{21BCE5D1-FF87-446E-81DE-80F4FD50D26F}" destId="{BFC94BF7-719A-4E13-B400-ACC957BD8DB5}" srcOrd="0" destOrd="0" presId="urn:microsoft.com/office/officeart/2005/8/layout/venn2"/>
    <dgm:cxn modelId="{98F4A983-1D97-45BF-883B-EEC471B61A9D}" type="presParOf" srcId="{21BCE5D1-FF87-446E-81DE-80F4FD50D26F}" destId="{2C8888A9-B8B9-4DF6-A451-204D34AB1702}" srcOrd="1" destOrd="0" presId="urn:microsoft.com/office/officeart/2005/8/layout/venn2"/>
    <dgm:cxn modelId="{38FA95C0-0C2B-4280-8150-D267C1114898}" type="presParOf" srcId="{F1FAC369-795D-4404-9FFA-12EC4D90E330}" destId="{BE885568-3736-4F8A-AC1F-A456CE4F0D87}" srcOrd="4" destOrd="0" presId="urn:microsoft.com/office/officeart/2005/8/layout/venn2"/>
    <dgm:cxn modelId="{BEEB6C13-5D6A-4A42-8975-DD070F6C1705}" type="presParOf" srcId="{BE885568-3736-4F8A-AC1F-A456CE4F0D87}" destId="{ECFF59C6-CF14-45BF-9D1B-5F19FBDD8FFE}" srcOrd="0" destOrd="0" presId="urn:microsoft.com/office/officeart/2005/8/layout/venn2"/>
    <dgm:cxn modelId="{075A642E-CF95-4714-B5EE-03ECA8A9C941}" type="presParOf" srcId="{BE885568-3736-4F8A-AC1F-A456CE4F0D87}" destId="{9F2BCC69-B5FC-4672-9A21-DC1769F18DDB}"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7812E-2548-4421-8AED-28604BDAF36B}">
      <dsp:nvSpPr>
        <dsp:cNvPr id="0" name=""/>
        <dsp:cNvSpPr/>
      </dsp:nvSpPr>
      <dsp:spPr>
        <a:xfrm>
          <a:off x="746124" y="0"/>
          <a:ext cx="5735638" cy="5735638"/>
        </a:xfrm>
        <a:prstGeom prst="ellipse">
          <a:avLst/>
        </a:prstGeom>
        <a:solidFill>
          <a:schemeClr val="accent5">
            <a:lumMod val="40000"/>
            <a:lumOff val="60000"/>
          </a:schemeClr>
        </a:solidFill>
        <a:ln w="28575"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accent1">
                  <a:lumMod val="50000"/>
                </a:schemeClr>
              </a:solidFill>
            </a:rPr>
            <a:t>34,380 Residents</a:t>
          </a:r>
        </a:p>
      </dsp:txBody>
      <dsp:txXfrm>
        <a:off x="2538511" y="286781"/>
        <a:ext cx="2150864" cy="573563"/>
      </dsp:txXfrm>
    </dsp:sp>
    <dsp:sp modelId="{72E9F1D2-0D64-470C-B168-EB593EC25015}">
      <dsp:nvSpPr>
        <dsp:cNvPr id="0" name=""/>
        <dsp:cNvSpPr/>
      </dsp:nvSpPr>
      <dsp:spPr>
        <a:xfrm>
          <a:off x="1176297" y="979449"/>
          <a:ext cx="4875292" cy="46370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18,562 Declared Christians</a:t>
          </a:r>
        </a:p>
      </dsp:txBody>
      <dsp:txXfrm>
        <a:off x="2562708" y="1246081"/>
        <a:ext cx="2102469" cy="533264"/>
      </dsp:txXfrm>
    </dsp:sp>
    <dsp:sp modelId="{B83228F9-6EF1-4927-95F9-3100142DD4BC}">
      <dsp:nvSpPr>
        <dsp:cNvPr id="0" name=""/>
        <dsp:cNvSpPr/>
      </dsp:nvSpPr>
      <dsp:spPr>
        <a:xfrm>
          <a:off x="1732439" y="2196864"/>
          <a:ext cx="3844672" cy="3538773"/>
        </a:xfrm>
        <a:prstGeom prst="ellipse">
          <a:avLst/>
        </a:prstGeom>
        <a:solidFill>
          <a:schemeClr val="accent5">
            <a:lumMod val="60000"/>
            <a:lumOff val="40000"/>
          </a:schemeClr>
        </a:solidFill>
        <a:ln w="381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accent1">
                  <a:lumMod val="50000"/>
                </a:schemeClr>
              </a:solidFill>
            </a:rPr>
            <a:t>2,495 Christmas Worshippers</a:t>
          </a:r>
        </a:p>
      </dsp:txBody>
      <dsp:txXfrm>
        <a:off x="2659966" y="2441039"/>
        <a:ext cx="1989618" cy="488350"/>
      </dsp:txXfrm>
    </dsp:sp>
    <dsp:sp modelId="{BFC94BF7-719A-4E13-B400-ACC957BD8DB5}">
      <dsp:nvSpPr>
        <dsp:cNvPr id="0" name=""/>
        <dsp:cNvSpPr/>
      </dsp:nvSpPr>
      <dsp:spPr>
        <a:xfrm>
          <a:off x="2211991" y="3099180"/>
          <a:ext cx="2831601" cy="2636457"/>
        </a:xfrm>
        <a:prstGeom prst="ellipse">
          <a:avLst/>
        </a:prstGeom>
        <a:solidFill>
          <a:schemeClr val="accent5">
            <a:lumMod val="75000"/>
          </a:schemeClr>
        </a:solidFill>
        <a:ln w="571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28016" rIns="144000"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933 Worshipping Community</a:t>
          </a:r>
        </a:p>
      </dsp:txBody>
      <dsp:txXfrm>
        <a:off x="2863259" y="3336461"/>
        <a:ext cx="1529064" cy="474562"/>
      </dsp:txXfrm>
    </dsp:sp>
    <dsp:sp modelId="{ECFF59C6-CF14-45BF-9D1B-5F19FBDD8FFE}">
      <dsp:nvSpPr>
        <dsp:cNvPr id="0" name=""/>
        <dsp:cNvSpPr/>
      </dsp:nvSpPr>
      <dsp:spPr>
        <a:xfrm>
          <a:off x="2752278" y="4050943"/>
          <a:ext cx="1778713" cy="1684694"/>
        </a:xfrm>
        <a:prstGeom prst="ellipse">
          <a:avLst/>
        </a:prstGeom>
        <a:solidFill>
          <a:schemeClr val="accent5">
            <a:lumMod val="40000"/>
            <a:lumOff val="60000"/>
          </a:schemeClr>
        </a:solidFill>
        <a:ln w="762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accent1">
                  <a:lumMod val="50000"/>
                </a:schemeClr>
              </a:solidFill>
            </a:rPr>
            <a:t>583 Average Sunday Worshippers</a:t>
          </a:r>
        </a:p>
      </dsp:txBody>
      <dsp:txXfrm>
        <a:off x="3012765" y="4472117"/>
        <a:ext cx="1257740" cy="84234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E8AB6-01BE-459C-B056-5C0E04BD546C}" type="datetimeFigureOut">
              <a:rPr lang="en-GB" smtClean="0"/>
              <a:t>14/06/2024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4F37A-90C4-44C8-9860-2365FC0AB600}" type="slidenum">
              <a:rPr lang="en-GB" smtClean="0"/>
              <a:t>‹#›</a:t>
            </a:fld>
            <a:endParaRPr lang="en-GB"/>
          </a:p>
        </p:txBody>
      </p:sp>
    </p:spTree>
    <p:extLst>
      <p:ext uri="{BB962C8B-B14F-4D97-AF65-F5344CB8AC3E}">
        <p14:creationId xmlns:p14="http://schemas.microsoft.com/office/powerpoint/2010/main" val="2185037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51F66-523A-49A8-A6E0-22CCA2F7831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227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Not sure about separate buildings being included so this will not be fully accurate</a:t>
            </a:r>
          </a:p>
          <a:p>
            <a:endParaRPr lang="en-GB" dirty="0"/>
          </a:p>
          <a:p>
            <a:r>
              <a:rPr lang="en-GB" dirty="0"/>
              <a:t>Responses indicate a wide range of differences, not necessarily aligned to a sense of ‘place’ </a:t>
            </a:r>
          </a:p>
          <a:p>
            <a:endParaRPr lang="en-GB" dirty="0"/>
          </a:p>
          <a:p>
            <a:r>
              <a:rPr lang="en-GB" dirty="0"/>
              <a:t>Synod should consider whether it is a useful issue to probe and if so, how better to capture the current position.</a:t>
            </a:r>
          </a:p>
          <a:p>
            <a:endParaRPr lang="en-GB" dirty="0"/>
          </a:p>
          <a:p>
            <a:r>
              <a:rPr lang="en-GB" dirty="0"/>
              <a:t>NB it was a specific aspiration to have our buildings ‘</a:t>
            </a:r>
            <a:r>
              <a:rPr lang="en-GB" sz="1200" dirty="0">
                <a:effectLst/>
                <a:latin typeface="Calibri" panose="020F0502020204030204" pitchFamily="34" charset="0"/>
                <a:ea typeface="Calibri" panose="020F0502020204030204" pitchFamily="34" charset="0"/>
                <a:cs typeface="Times New Roman" panose="02020603050405020304" pitchFamily="18" charset="0"/>
              </a:rPr>
              <a:t>re-purposed for wider community engagement’ – from whom might we learn on this and who most wants to be educated?</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51F66-523A-49A8-A6E0-22CCA2F7831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75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This is a very general summary and there are slides for each parish with their own data that will be circulated. </a:t>
            </a:r>
          </a:p>
          <a:p>
            <a:endParaRPr lang="en-GB" dirty="0"/>
          </a:p>
          <a:p>
            <a:r>
              <a:rPr lang="en-GB" dirty="0"/>
              <a:t>It provides us with a sense of our communities and how representative the congregations 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51F66-523A-49A8-A6E0-22CCA2F7831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411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Comparatively visible compared to national figures</a:t>
            </a:r>
          </a:p>
          <a:p>
            <a:r>
              <a:rPr lang="en-GB" dirty="0"/>
              <a:t>Darker shading indicates higher proportions </a:t>
            </a:r>
          </a:p>
          <a:p>
            <a:endParaRPr lang="en-GB" dirty="0"/>
          </a:p>
          <a:p>
            <a:r>
              <a:rPr lang="en-GB" dirty="0"/>
              <a:t>Point out civil not ecclesiastical parishes, Knowle village is in these figures but disconnected ecclesiastically – something identified in the Deanery plan we submitted to the Diocese</a:t>
            </a:r>
          </a:p>
          <a:p>
            <a:endParaRPr lang="en-GB" dirty="0"/>
          </a:p>
          <a:p>
            <a:endParaRPr lang="en-GB" dirty="0"/>
          </a:p>
          <a:p>
            <a:r>
              <a:rPr lang="en-GB" dirty="0"/>
              <a:t>Possible discussion points: </a:t>
            </a:r>
          </a:p>
          <a:p>
            <a:endParaRPr lang="en-GB" dirty="0"/>
          </a:p>
          <a:p>
            <a:pPr marL="171450" indent="-171450">
              <a:buFont typeface="Arial" panose="020B0604020202020204" pitchFamily="34" charset="0"/>
              <a:buChar char="•"/>
            </a:pPr>
            <a:r>
              <a:rPr lang="en-GB" dirty="0"/>
              <a:t>Is the mission priority to bring Christians into our worshipping community or non-Christians to Christianity?</a:t>
            </a:r>
          </a:p>
          <a:p>
            <a:pPr marL="171450" indent="-171450">
              <a:buFont typeface="Arial" panose="020B0604020202020204" pitchFamily="34" charset="0"/>
              <a:buChar char="•"/>
            </a:pPr>
            <a:r>
              <a:rPr lang="en-GB" dirty="0"/>
              <a:t>What differences do these community sizes make to our opportunities, available resources, or needs?</a:t>
            </a:r>
          </a:p>
          <a:p>
            <a:pPr marL="628650" lvl="1" indent="-171450">
              <a:buFont typeface="Arial" panose="020B0604020202020204" pitchFamily="34" charset="0"/>
              <a:buChar char="•"/>
            </a:pPr>
            <a:r>
              <a:rPr lang="en-GB" dirty="0"/>
              <a:t>In a population of 132 the probability is that you can make personal contact but you will need to build on your existing skills &amp; look to bring people in</a:t>
            </a:r>
          </a:p>
          <a:p>
            <a:pPr marL="628650" lvl="1" indent="-171450">
              <a:buFont typeface="Arial" panose="020B0604020202020204" pitchFamily="34" charset="0"/>
              <a:buChar char="•"/>
            </a:pPr>
            <a:r>
              <a:rPr lang="en-GB" dirty="0"/>
              <a:t>In a population of 4,087 you will need more sophisticated communications tools to reach people but you might hope to train up what you need from local people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51F66-523A-49A8-A6E0-22CCA2F7831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52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pattern of average giving is not generous and we could almost certainly afford more given that we are rich areas.</a:t>
            </a:r>
          </a:p>
          <a:p>
            <a:endParaRPr lang="en-GB" dirty="0"/>
          </a:p>
          <a:p>
            <a:r>
              <a:rPr lang="en-GB" dirty="0"/>
              <a:t>Larger parishes have generally seen a gradual reduction in numbers of regular givers but this is not so obvious in smaller ones. </a:t>
            </a:r>
          </a:p>
          <a:p>
            <a:endParaRPr lang="en-GB" dirty="0"/>
          </a:p>
          <a:p>
            <a:r>
              <a:rPr lang="en-GB" dirty="0"/>
              <a:t>Some have managed to grow the number of regular givers in the last ten years.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51F66-523A-49A8-A6E0-22CCA2F7831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840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Points</a:t>
            </a:r>
          </a:p>
          <a:p>
            <a:endParaRPr lang="en-GB" dirty="0"/>
          </a:p>
          <a:p>
            <a:pPr marL="171450" indent="-171450">
              <a:buFont typeface="Arial" panose="020B0604020202020204" pitchFamily="34" charset="0"/>
              <a:buChar char="•"/>
            </a:pPr>
            <a:r>
              <a:rPr lang="en-GB" dirty="0"/>
              <a:t>Botley, Hambledon, Newtown &amp; Wickham show pattern of decline</a:t>
            </a:r>
          </a:p>
          <a:p>
            <a:pPr marL="171450" indent="-171450">
              <a:buFont typeface="Arial" panose="020B0604020202020204" pitchFamily="34" charset="0"/>
              <a:buChar char="•"/>
            </a:pPr>
            <a:r>
              <a:rPr lang="en-GB" dirty="0"/>
              <a:t>BW reports an increase in electoral roll, Upham an increase in electoral roll and also worshipping community but both have seen a decrease in planned giving</a:t>
            </a:r>
          </a:p>
          <a:p>
            <a:pPr marL="171450" indent="-171450">
              <a:buFont typeface="Arial" panose="020B0604020202020204" pitchFamily="34" charset="0"/>
              <a:buChar char="•"/>
            </a:pPr>
            <a:r>
              <a:rPr lang="en-GB" dirty="0" err="1"/>
              <a:t>Soberton</a:t>
            </a:r>
            <a:r>
              <a:rPr lang="en-GB" dirty="0"/>
              <a:t> has stable electoral roll but more worshippers (2015 unusually low worshipping community at 25 and </a:t>
            </a:r>
            <a:r>
              <a:rPr lang="en-GB" dirty="0" err="1"/>
              <a:t>ave</a:t>
            </a:r>
            <a:r>
              <a:rPr lang="en-GB" dirty="0"/>
              <a:t> over period is 33 with 37 in 2022; electoral roll increased 2019 and has dropped down again)</a:t>
            </a:r>
          </a:p>
          <a:p>
            <a:pPr marL="171450" indent="-171450">
              <a:buFont typeface="Arial" panose="020B0604020202020204" pitchFamily="34" charset="0"/>
              <a:buChar char="•"/>
            </a:pPr>
            <a:r>
              <a:rPr lang="en-GB" dirty="0"/>
              <a:t>Electoral roll bigger than worshipping community in Hambledon, Shedfield, Swanmore &amp; Wickham</a:t>
            </a:r>
          </a:p>
          <a:p>
            <a:pPr marL="171450" indent="-171450">
              <a:buFont typeface="Arial" panose="020B0604020202020204" pitchFamily="34" charset="0"/>
              <a:buChar char="•"/>
            </a:pPr>
            <a:r>
              <a:rPr lang="en-GB" dirty="0"/>
              <a:t>Hambledon reports big drop in worshipping community (grew until 2020 then dropped from 78-55) but stable electoral role and increase in planned givers</a:t>
            </a:r>
          </a:p>
          <a:p>
            <a:pPr marL="171450" indent="-171450">
              <a:buFont typeface="Arial" panose="020B0604020202020204" pitchFamily="34" charset="0"/>
              <a:buChar char="•"/>
            </a:pPr>
            <a:r>
              <a:rPr lang="en-GB" dirty="0" err="1"/>
              <a:t>Curdridge</a:t>
            </a:r>
            <a:r>
              <a:rPr lang="en-GB" dirty="0"/>
              <a:t> and Droxford report more regular givers than worshippers</a:t>
            </a:r>
          </a:p>
          <a:p>
            <a:pPr marL="171450" indent="-171450">
              <a:buFont typeface="Arial" panose="020B0604020202020204" pitchFamily="34" charset="0"/>
              <a:buChar char="•"/>
            </a:pPr>
            <a:r>
              <a:rPr lang="en-GB" dirty="0" err="1"/>
              <a:t>Meonstoke</a:t>
            </a:r>
            <a:r>
              <a:rPr lang="en-GB" dirty="0"/>
              <a:t> artificially high in 2015 worshipping and has been reasonably stable around current level since 2016 with slight decline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51F66-523A-49A8-A6E0-22CCA2F7831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826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Older worshippers 2019, 2 parishes &gt;60%&gt;70; 2022 6 &amp; 2 parishes &gt;80%&gt;70</a:t>
            </a:r>
          </a:p>
          <a:p>
            <a:pPr marL="285750" indent="-285750">
              <a:buFont typeface="Arial" panose="020B0604020202020204" pitchFamily="34" charset="0"/>
              <a:buChar char="•"/>
            </a:pPr>
            <a:r>
              <a:rPr lang="en-GB" dirty="0"/>
              <a:t>Younger worshippers 2019 5 parishes &gt;20%&lt;18, 2022 2</a:t>
            </a:r>
          </a:p>
          <a:p>
            <a:pPr marL="285750" indent="-285750">
              <a:buFont typeface="Arial" panose="020B0604020202020204" pitchFamily="34" charset="0"/>
              <a:buChar char="•"/>
            </a:pPr>
            <a:r>
              <a:rPr lang="en-GB" dirty="0"/>
              <a:t>In 7 parishes &lt;10% congregation is &lt;18</a:t>
            </a:r>
          </a:p>
          <a:p>
            <a:pPr marL="285750" indent="-285750">
              <a:buFont typeface="Arial" panose="020B0604020202020204" pitchFamily="34" charset="0"/>
              <a:buChar char="•"/>
            </a:pPr>
            <a:r>
              <a:rPr lang="en-GB" dirty="0"/>
              <a:t>4 have grown in both number and proportion of YPs; BW, Up, Ex, Ha,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National figures show for 2021: 70+ 36.4% (population 13.6%), 18-69 46.6% (65%),  0-17 17% (21.4%) but this is not representative of the </a:t>
            </a:r>
          </a:p>
          <a:p>
            <a:pPr marL="285750" indent="-2857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51F66-523A-49A8-A6E0-22CCA2F7831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666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A. We might analyse the challenges in terms of a journey to faith and how to help people make a transition to Sunday regular worship (the directional arrow)</a:t>
            </a:r>
          </a:p>
          <a:p>
            <a:endParaRPr lang="en-GB" dirty="0"/>
          </a:p>
          <a:p>
            <a:r>
              <a:rPr lang="en-GB" dirty="0"/>
              <a:t>B. But we might think about this segmentation very differently. NB not separate </a:t>
            </a:r>
            <a:r>
              <a:rPr lang="en-GB" dirty="0" err="1"/>
              <a:t>grups</a:t>
            </a:r>
            <a:r>
              <a:rPr lang="en-GB" dirty="0"/>
              <a:t> - those of us who worship most Sundays are in all these segments.</a:t>
            </a:r>
          </a:p>
          <a:p>
            <a:endParaRPr lang="en-GB" dirty="0"/>
          </a:p>
          <a:p>
            <a:r>
              <a:rPr lang="en-GB" dirty="0"/>
              <a:t>B.1 Is the outer segment of non-Christians primarily a call to service or target for Evangelism? If service, then do we know what they need? </a:t>
            </a:r>
          </a:p>
          <a:p>
            <a:endParaRPr lang="en-GB" dirty="0"/>
          </a:p>
          <a:p>
            <a:r>
              <a:rPr lang="en-GB" dirty="0"/>
              <a:t>B.2 suggests there is a large body of local people who see themselves as Christians but do not manifest that in tangible forms of belonging.  What is our role for these? </a:t>
            </a:r>
          </a:p>
          <a:p>
            <a:r>
              <a:rPr lang="en-GB" dirty="0"/>
              <a:t>We might reflect on the various parables that Jesus told about how the Kingdom of God flourishes, such as those about sowing seed</a:t>
            </a:r>
          </a:p>
          <a:p>
            <a:endParaRPr lang="en-GB" dirty="0"/>
          </a:p>
          <a:p>
            <a:pPr marL="171450" indent="-171450">
              <a:buFont typeface="Arial" panose="020B0604020202020204" pitchFamily="34" charset="0"/>
              <a:buChar char="•"/>
            </a:pPr>
            <a:r>
              <a:rPr lang="en-GB" dirty="0"/>
              <a:t>Luke’s version of the Parable of the Sower (8:4-15) might help us think about improving the chances of Gospel seed taking root by trying to increase the soil quality in which it lands. How do we make it easier for people to be receptive given the relative lack of religious literacy amongst our neighbours; they see themselves as Christian but are not sure how to act upon that recognition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Or perhaps we should worry with Mark (4:2-20) about the competing pressures that obstruct these self-declared Christians from carrying through their faith intentions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Or maybe with Matthew’s (13:24-30, for the first similar to Luke’s see 13:3-23) second </a:t>
            </a:r>
            <a:r>
              <a:rPr lang="en-GB" dirty="0" err="1"/>
              <a:t>sower</a:t>
            </a:r>
            <a:r>
              <a:rPr lang="en-GB" dirty="0"/>
              <a:t> parable we should not worry ourselves about separating the weeds from the good plants because trying to gather up the weeds would risk uprooting the wheat.</a:t>
            </a:r>
          </a:p>
          <a:p>
            <a:endParaRPr lang="en-GB" dirty="0"/>
          </a:p>
          <a:p>
            <a:r>
              <a:rPr lang="en-GB" dirty="0"/>
              <a:t>B.3 The next segment contains people who come to occasional services, measured at Christmas for our national statistics but other examples come through in the returns such as Remembrance, Mothering and Harvest.  Perhaps we should consider whether we can offer additional special worship opportunities that better match the spirituality of this group than our ‘standard’ Sunday services. How can we keep in touch with this group? Might there be an opportunity for deanery collaborations gathering our congregations and these ‘occasional’ worshippers together for some ‘festival’ type celebration?</a:t>
            </a:r>
          </a:p>
          <a:p>
            <a:endParaRPr lang="en-GB" dirty="0"/>
          </a:p>
          <a:p>
            <a:r>
              <a:rPr lang="en-GB" dirty="0"/>
              <a:t>B.4 In most parishes the worshipping community is significantly bigger than average Sunday congregations (exceptions are </a:t>
            </a:r>
            <a:r>
              <a:rPr lang="en-GB" dirty="0" err="1"/>
              <a:t>Curdridge</a:t>
            </a:r>
            <a:r>
              <a:rPr lang="en-GB" dirty="0"/>
              <a:t>, Droxford, Hambledon, Shedfield, Swanmore, and Wickham). Sometimes it is twice the size (Bishops Waltham, Upham, Exton, </a:t>
            </a:r>
            <a:r>
              <a:rPr lang="en-GB" dirty="0" err="1"/>
              <a:t>Meonstoke</a:t>
            </a:r>
            <a:r>
              <a:rPr lang="en-GB" dirty="0"/>
              <a:t>, and </a:t>
            </a:r>
            <a:r>
              <a:rPr lang="en-GB" dirty="0" err="1"/>
              <a:t>Soberton</a:t>
            </a:r>
            <a:r>
              <a:rPr lang="en-GB" dirty="0"/>
              <a:t>). Do we understand what stops them attending more regularly and when we do, what should our response be? E.g. (a) offering something more attractive, suitable or convenient to them; (b) regular personal invitations (digital opportunity); (c) arranging transport…..    (this is the model of a community to be served better, through more appropriate services)</a:t>
            </a:r>
          </a:p>
          <a:p>
            <a:endParaRPr lang="en-GB" dirty="0"/>
          </a:p>
          <a:p>
            <a:r>
              <a:rPr lang="en-GB" dirty="0"/>
              <a:t>B4/5 interface: should we see this as a challenge or an opportunity. We might say that our resource for mission is almost 1,000 strong or even 2.500 as those who are not against us are with us (Mk 9:40 &amp; Lk 9:50; although </a:t>
            </a:r>
            <a:r>
              <a:rPr lang="en-GB" dirty="0" err="1"/>
              <a:t>cf</a:t>
            </a:r>
            <a:r>
              <a:rPr lang="en-GB" dirty="0"/>
              <a:t> </a:t>
            </a:r>
            <a:r>
              <a:rPr lang="en-GB" dirty="0" err="1"/>
              <a:t>Mtt</a:t>
            </a:r>
            <a:r>
              <a:rPr lang="en-GB" dirty="0"/>
              <a:t> 12:30) or we could think of this as ‘low hanging fruit’ where it should be relatively easy to encourage more intense Christian awareness, service and worship. </a:t>
            </a:r>
          </a:p>
          <a:p>
            <a:endParaRPr lang="en-GB" dirty="0"/>
          </a:p>
          <a:p>
            <a:r>
              <a:rPr lang="en-GB" dirty="0"/>
              <a:t>B.5 The returns suggest that most, but not all, of our leadership roles relate to supporting the smallest circles of regular Sunday worshippers (or possibly the worshipping community). We might want to ask whether this uses our resources to best effect.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 Perhaps it is worth thinking more about how people belong in our communities, including that they will probably associate with multiple communities (village, country, denomination, profession/institution) are we doing enough to amplify recognition of God in those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 Might we be able to identify areas where economies of scale make things possible that we cannot do alone, or sharing/recycling would deliver more returns for our effort.</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51F66-523A-49A8-A6E0-22CCA2F7831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20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51F66-523A-49A8-A6E0-22CCA2F7831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19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B1B65-573F-4F64-B69B-B09C14CD9D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121AB00-0926-4257-AEF3-22B68F674A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B0FDC6-3B99-4E61-8395-261D25E420EE}"/>
              </a:ext>
            </a:extLst>
          </p:cNvPr>
          <p:cNvSpPr>
            <a:spLocks noGrp="1"/>
          </p:cNvSpPr>
          <p:nvPr>
            <p:ph type="dt" sz="half" idx="10"/>
          </p:nvPr>
        </p:nvSpPr>
        <p:spPr/>
        <p:txBody>
          <a:bodyPr/>
          <a:lstStyle/>
          <a:p>
            <a:fld id="{BB77FD5E-DBAB-4914-AC71-E5922E03FA28}" type="datetimeFigureOut">
              <a:rPr lang="en-GB" smtClean="0"/>
              <a:t>14/06/2024</a:t>
            </a:fld>
            <a:endParaRPr lang="en-GB"/>
          </a:p>
        </p:txBody>
      </p:sp>
      <p:sp>
        <p:nvSpPr>
          <p:cNvPr id="5" name="Footer Placeholder 4">
            <a:extLst>
              <a:ext uri="{FF2B5EF4-FFF2-40B4-BE49-F238E27FC236}">
                <a16:creationId xmlns:a16="http://schemas.microsoft.com/office/drawing/2014/main" id="{967FF2F4-69A5-46BD-9918-D17A77C348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FBB164-342E-469A-9D82-95E04E531B2C}"/>
              </a:ext>
            </a:extLst>
          </p:cNvPr>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3291816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B9457-AA1F-485B-A5A6-A3161DFFDFD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6F5AF-31ED-4A0A-93F0-6B461B6DB4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645DEB-FA79-4A37-911F-5981CE9196A5}"/>
              </a:ext>
            </a:extLst>
          </p:cNvPr>
          <p:cNvSpPr>
            <a:spLocks noGrp="1"/>
          </p:cNvSpPr>
          <p:nvPr>
            <p:ph type="dt" sz="half" idx="10"/>
          </p:nvPr>
        </p:nvSpPr>
        <p:spPr/>
        <p:txBody>
          <a:bodyPr/>
          <a:lstStyle/>
          <a:p>
            <a:fld id="{BB77FD5E-DBAB-4914-AC71-E5922E03FA28}" type="datetimeFigureOut">
              <a:rPr lang="en-GB" smtClean="0"/>
              <a:t>14/06/2024</a:t>
            </a:fld>
            <a:endParaRPr lang="en-GB"/>
          </a:p>
        </p:txBody>
      </p:sp>
      <p:sp>
        <p:nvSpPr>
          <p:cNvPr id="5" name="Footer Placeholder 4">
            <a:extLst>
              <a:ext uri="{FF2B5EF4-FFF2-40B4-BE49-F238E27FC236}">
                <a16:creationId xmlns:a16="http://schemas.microsoft.com/office/drawing/2014/main" id="{504FD5AD-609E-4AF8-A688-56F714F20E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5034C5-CE9D-4A3C-8CAC-579B900BCB30}"/>
              </a:ext>
            </a:extLst>
          </p:cNvPr>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1393499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5F5E4B-9D82-42C6-9478-E57650B258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CD2AD0-AC04-413C-BFC3-7CD279DACE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1C7DFB-CC2B-493D-A8FA-1E2FA16F2DEF}"/>
              </a:ext>
            </a:extLst>
          </p:cNvPr>
          <p:cNvSpPr>
            <a:spLocks noGrp="1"/>
          </p:cNvSpPr>
          <p:nvPr>
            <p:ph type="dt" sz="half" idx="10"/>
          </p:nvPr>
        </p:nvSpPr>
        <p:spPr/>
        <p:txBody>
          <a:bodyPr/>
          <a:lstStyle/>
          <a:p>
            <a:fld id="{BB77FD5E-DBAB-4914-AC71-E5922E03FA28}" type="datetimeFigureOut">
              <a:rPr lang="en-GB" smtClean="0"/>
              <a:t>14/06/2024</a:t>
            </a:fld>
            <a:endParaRPr lang="en-GB"/>
          </a:p>
        </p:txBody>
      </p:sp>
      <p:sp>
        <p:nvSpPr>
          <p:cNvPr id="5" name="Footer Placeholder 4">
            <a:extLst>
              <a:ext uri="{FF2B5EF4-FFF2-40B4-BE49-F238E27FC236}">
                <a16:creationId xmlns:a16="http://schemas.microsoft.com/office/drawing/2014/main" id="{E6DF6026-4BB9-449F-A61E-2ECDAD964B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BDC1BA-D38C-41F0-85EE-E119ABE54869}"/>
              </a:ext>
            </a:extLst>
          </p:cNvPr>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984190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77FD5E-DBAB-4914-AC71-E5922E03FA28}"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2973551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77FD5E-DBAB-4914-AC71-E5922E03FA28}"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1062421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77FD5E-DBAB-4914-AC71-E5922E03FA28}"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710537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77FD5E-DBAB-4914-AC71-E5922E03FA28}" type="datetimeFigureOut">
              <a:rPr lang="en-GB" smtClean="0"/>
              <a:t>14/06/2024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3095978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77FD5E-DBAB-4914-AC71-E5922E03FA28}" type="datetimeFigureOut">
              <a:rPr lang="en-GB" smtClean="0"/>
              <a:t>14/06/2024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3218932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77FD5E-DBAB-4914-AC71-E5922E03FA28}" type="datetimeFigureOut">
              <a:rPr lang="en-GB" smtClean="0"/>
              <a:t>14/06/2024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1561289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77FD5E-DBAB-4914-AC71-E5922E03FA28}" type="datetimeFigureOut">
              <a:rPr lang="en-GB" smtClean="0"/>
              <a:t>14/06/2024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1243836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77FD5E-DBAB-4914-AC71-E5922E03FA28}" type="datetimeFigureOut">
              <a:rPr lang="en-GB" smtClean="0"/>
              <a:t>14/06/2024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1948991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ECADA-192F-40CA-A251-B0445BD46D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E29BF2-1452-45C3-BC41-1FE871AF1E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636D50-6434-4667-87C6-35EC64A14DD3}"/>
              </a:ext>
            </a:extLst>
          </p:cNvPr>
          <p:cNvSpPr>
            <a:spLocks noGrp="1"/>
          </p:cNvSpPr>
          <p:nvPr>
            <p:ph type="dt" sz="half" idx="10"/>
          </p:nvPr>
        </p:nvSpPr>
        <p:spPr/>
        <p:txBody>
          <a:bodyPr/>
          <a:lstStyle/>
          <a:p>
            <a:fld id="{BB77FD5E-DBAB-4914-AC71-E5922E03FA28}" type="datetimeFigureOut">
              <a:rPr lang="en-GB" smtClean="0"/>
              <a:t>14/06/2024</a:t>
            </a:fld>
            <a:endParaRPr lang="en-GB"/>
          </a:p>
        </p:txBody>
      </p:sp>
      <p:sp>
        <p:nvSpPr>
          <p:cNvPr id="5" name="Footer Placeholder 4">
            <a:extLst>
              <a:ext uri="{FF2B5EF4-FFF2-40B4-BE49-F238E27FC236}">
                <a16:creationId xmlns:a16="http://schemas.microsoft.com/office/drawing/2014/main" id="{39946812-DEBD-489D-8543-218DA66039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C2A6A5-0CB3-4861-8F10-34D2108DF11F}"/>
              </a:ext>
            </a:extLst>
          </p:cNvPr>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129749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77FD5E-DBAB-4914-AC71-E5922E03FA28}" type="datetimeFigureOut">
              <a:rPr lang="en-GB" smtClean="0"/>
              <a:t>14/06/2024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2709963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77FD5E-DBAB-4914-AC71-E5922E03FA28}"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4154457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77FD5E-DBAB-4914-AC71-E5922E03FA28}"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3234506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D25AD0-BAEA-417A-A82C-B92B0C603FC2}"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40B24F-CFFD-4591-8B9A-2F344A5F695B}" type="slidenum">
              <a:rPr lang="en-GB" smtClean="0"/>
              <a:t>‹#›</a:t>
            </a:fld>
            <a:endParaRPr lang="en-GB"/>
          </a:p>
        </p:txBody>
      </p:sp>
    </p:spTree>
    <p:extLst>
      <p:ext uri="{BB962C8B-B14F-4D97-AF65-F5344CB8AC3E}">
        <p14:creationId xmlns:p14="http://schemas.microsoft.com/office/powerpoint/2010/main" val="1621006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C2D25AD0-BAEA-417A-A82C-B92B0C603FC2}"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40B24F-CFFD-4591-8B9A-2F344A5F695B}" type="slidenum">
              <a:rPr lang="en-GB" smtClean="0"/>
              <a:t>‹#›</a:t>
            </a:fld>
            <a:endParaRPr lang="en-GB"/>
          </a:p>
        </p:txBody>
      </p:sp>
    </p:spTree>
    <p:extLst>
      <p:ext uri="{BB962C8B-B14F-4D97-AF65-F5344CB8AC3E}">
        <p14:creationId xmlns:p14="http://schemas.microsoft.com/office/powerpoint/2010/main" val="2020157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D25AD0-BAEA-417A-A82C-B92B0C603FC2}"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40B24F-CFFD-4591-8B9A-2F344A5F695B}" type="slidenum">
              <a:rPr lang="en-GB" smtClean="0"/>
              <a:t>‹#›</a:t>
            </a:fld>
            <a:endParaRPr lang="en-GB"/>
          </a:p>
        </p:txBody>
      </p:sp>
    </p:spTree>
    <p:extLst>
      <p:ext uri="{BB962C8B-B14F-4D97-AF65-F5344CB8AC3E}">
        <p14:creationId xmlns:p14="http://schemas.microsoft.com/office/powerpoint/2010/main" val="2771320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D25AD0-BAEA-417A-A82C-B92B0C603FC2}" type="datetimeFigureOut">
              <a:rPr lang="en-GB" smtClean="0"/>
              <a:t>14/06/2024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40B24F-CFFD-4591-8B9A-2F344A5F695B}" type="slidenum">
              <a:rPr lang="en-GB" smtClean="0"/>
              <a:t>‹#›</a:t>
            </a:fld>
            <a:endParaRPr lang="en-GB"/>
          </a:p>
        </p:txBody>
      </p:sp>
    </p:spTree>
    <p:extLst>
      <p:ext uri="{BB962C8B-B14F-4D97-AF65-F5344CB8AC3E}">
        <p14:creationId xmlns:p14="http://schemas.microsoft.com/office/powerpoint/2010/main" val="1088251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D25AD0-BAEA-417A-A82C-B92B0C603FC2}" type="datetimeFigureOut">
              <a:rPr lang="en-GB" smtClean="0"/>
              <a:t>14/06/2024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40B24F-CFFD-4591-8B9A-2F344A5F695B}" type="slidenum">
              <a:rPr lang="en-GB" smtClean="0"/>
              <a:t>‹#›</a:t>
            </a:fld>
            <a:endParaRPr lang="en-GB"/>
          </a:p>
        </p:txBody>
      </p:sp>
    </p:spTree>
    <p:extLst>
      <p:ext uri="{BB962C8B-B14F-4D97-AF65-F5344CB8AC3E}">
        <p14:creationId xmlns:p14="http://schemas.microsoft.com/office/powerpoint/2010/main" val="3652519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2D25AD0-BAEA-417A-A82C-B92B0C603FC2}" type="datetimeFigureOut">
              <a:rPr lang="en-GB" smtClean="0"/>
              <a:t>14/06/2024</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4940B24F-CFFD-4591-8B9A-2F344A5F695B}" type="slidenum">
              <a:rPr lang="en-GB" smtClean="0"/>
              <a:t>‹#›</a:t>
            </a:fld>
            <a:endParaRPr lang="en-GB"/>
          </a:p>
        </p:txBody>
      </p:sp>
    </p:spTree>
    <p:extLst>
      <p:ext uri="{BB962C8B-B14F-4D97-AF65-F5344CB8AC3E}">
        <p14:creationId xmlns:p14="http://schemas.microsoft.com/office/powerpoint/2010/main" val="2975466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2D25AD0-BAEA-417A-A82C-B92B0C603FC2}" type="datetimeFigureOut">
              <a:rPr lang="en-GB" smtClean="0"/>
              <a:t>14/06/2024</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4940B24F-CFFD-4591-8B9A-2F344A5F695B}" type="slidenum">
              <a:rPr lang="en-GB" smtClean="0"/>
              <a:t>‹#›</a:t>
            </a:fld>
            <a:endParaRPr lang="en-GB"/>
          </a:p>
        </p:txBody>
      </p:sp>
    </p:spTree>
    <p:extLst>
      <p:ext uri="{BB962C8B-B14F-4D97-AF65-F5344CB8AC3E}">
        <p14:creationId xmlns:p14="http://schemas.microsoft.com/office/powerpoint/2010/main" val="180019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1DC72-74DE-4A3E-96D8-A8F3498B84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DC80134-E609-4556-A2A0-6C799F4544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7E83AD-1701-4B2C-9C64-D26854A53D8D}"/>
              </a:ext>
            </a:extLst>
          </p:cNvPr>
          <p:cNvSpPr>
            <a:spLocks noGrp="1"/>
          </p:cNvSpPr>
          <p:nvPr>
            <p:ph type="dt" sz="half" idx="10"/>
          </p:nvPr>
        </p:nvSpPr>
        <p:spPr/>
        <p:txBody>
          <a:bodyPr/>
          <a:lstStyle/>
          <a:p>
            <a:fld id="{BB77FD5E-DBAB-4914-AC71-E5922E03FA28}" type="datetimeFigureOut">
              <a:rPr lang="en-GB" smtClean="0"/>
              <a:t>14/06/2024</a:t>
            </a:fld>
            <a:endParaRPr lang="en-GB"/>
          </a:p>
        </p:txBody>
      </p:sp>
      <p:sp>
        <p:nvSpPr>
          <p:cNvPr id="5" name="Footer Placeholder 4">
            <a:extLst>
              <a:ext uri="{FF2B5EF4-FFF2-40B4-BE49-F238E27FC236}">
                <a16:creationId xmlns:a16="http://schemas.microsoft.com/office/drawing/2014/main" id="{222989A7-DEA3-4500-8C51-C7ADF8D11A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3D02FC-852F-4E37-A457-A42D820FCE20}"/>
              </a:ext>
            </a:extLst>
          </p:cNvPr>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28385607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C2D25AD0-BAEA-417A-A82C-B92B0C603FC2}" type="datetimeFigureOut">
              <a:rPr lang="en-GB" smtClean="0"/>
              <a:t>14/06/2024</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4940B24F-CFFD-4591-8B9A-2F344A5F695B}" type="slidenum">
              <a:rPr lang="en-GB" smtClean="0"/>
              <a:t>‹#›</a:t>
            </a:fld>
            <a:endParaRPr lang="en-GB"/>
          </a:p>
        </p:txBody>
      </p:sp>
    </p:spTree>
    <p:extLst>
      <p:ext uri="{BB962C8B-B14F-4D97-AF65-F5344CB8AC3E}">
        <p14:creationId xmlns:p14="http://schemas.microsoft.com/office/powerpoint/2010/main" val="538593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D25AD0-BAEA-417A-A82C-B92B0C603FC2}" type="datetimeFigureOut">
              <a:rPr lang="en-GB" smtClean="0"/>
              <a:t>14/06/2024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40B24F-CFFD-4591-8B9A-2F344A5F695B}" type="slidenum">
              <a:rPr lang="en-GB" smtClean="0"/>
              <a:t>‹#›</a:t>
            </a:fld>
            <a:endParaRPr lang="en-GB"/>
          </a:p>
        </p:txBody>
      </p:sp>
    </p:spTree>
    <p:extLst>
      <p:ext uri="{BB962C8B-B14F-4D97-AF65-F5344CB8AC3E}">
        <p14:creationId xmlns:p14="http://schemas.microsoft.com/office/powerpoint/2010/main" val="800870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D25AD0-BAEA-417A-A82C-B92B0C603FC2}" type="datetimeFigureOut">
              <a:rPr lang="en-GB" smtClean="0"/>
              <a:t>14/06/2024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40B24F-CFFD-4591-8B9A-2F344A5F695B}" type="slidenum">
              <a:rPr lang="en-GB" smtClean="0"/>
              <a:t>‹#›</a:t>
            </a:fld>
            <a:endParaRPr lang="en-GB"/>
          </a:p>
        </p:txBody>
      </p:sp>
    </p:spTree>
    <p:extLst>
      <p:ext uri="{BB962C8B-B14F-4D97-AF65-F5344CB8AC3E}">
        <p14:creationId xmlns:p14="http://schemas.microsoft.com/office/powerpoint/2010/main" val="2525270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2D25AD0-BAEA-417A-A82C-B92B0C603FC2}"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40B24F-CFFD-4591-8B9A-2F344A5F695B}" type="slidenum">
              <a:rPr lang="en-GB" smtClean="0"/>
              <a:t>‹#›</a:t>
            </a:fld>
            <a:endParaRPr lang="en-GB"/>
          </a:p>
        </p:txBody>
      </p:sp>
    </p:spTree>
    <p:extLst>
      <p:ext uri="{BB962C8B-B14F-4D97-AF65-F5344CB8AC3E}">
        <p14:creationId xmlns:p14="http://schemas.microsoft.com/office/powerpoint/2010/main" val="2264785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2D25AD0-BAEA-417A-A82C-B92B0C603FC2}"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40B24F-CFFD-4591-8B9A-2F344A5F695B}"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411478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D25AD0-BAEA-417A-A82C-B92B0C603FC2}"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40B24F-CFFD-4591-8B9A-2F344A5F695B}" type="slidenum">
              <a:rPr lang="en-GB" smtClean="0"/>
              <a:t>‹#›</a:t>
            </a:fld>
            <a:endParaRPr lang="en-GB"/>
          </a:p>
        </p:txBody>
      </p:sp>
    </p:spTree>
    <p:extLst>
      <p:ext uri="{BB962C8B-B14F-4D97-AF65-F5344CB8AC3E}">
        <p14:creationId xmlns:p14="http://schemas.microsoft.com/office/powerpoint/2010/main" val="4074740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2D25AD0-BAEA-417A-A82C-B92B0C603FC2}" type="datetimeFigureOut">
              <a:rPr lang="en-GB" smtClean="0"/>
              <a:t>14/06/2024</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40B24F-CFFD-4591-8B9A-2F344A5F695B}" type="slidenum">
              <a:rPr lang="en-GB" smtClean="0"/>
              <a:t>‹#›</a:t>
            </a:fld>
            <a:endParaRPr lang="en-GB"/>
          </a:p>
        </p:txBody>
      </p:sp>
    </p:spTree>
    <p:extLst>
      <p:ext uri="{BB962C8B-B14F-4D97-AF65-F5344CB8AC3E}">
        <p14:creationId xmlns:p14="http://schemas.microsoft.com/office/powerpoint/2010/main" val="2790611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2D25AD0-BAEA-417A-A82C-B92B0C603FC2}" type="datetimeFigureOut">
              <a:rPr lang="en-GB" smtClean="0"/>
              <a:t>14/06/2024</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40B24F-CFFD-4591-8B9A-2F344A5F695B}" type="slidenum">
              <a:rPr lang="en-GB" smtClean="0"/>
              <a:t>‹#›</a:t>
            </a:fld>
            <a:endParaRPr lang="en-GB"/>
          </a:p>
        </p:txBody>
      </p:sp>
    </p:spTree>
    <p:extLst>
      <p:ext uri="{BB962C8B-B14F-4D97-AF65-F5344CB8AC3E}">
        <p14:creationId xmlns:p14="http://schemas.microsoft.com/office/powerpoint/2010/main" val="3239864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D25AD0-BAEA-417A-A82C-B92B0C603FC2}"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40B24F-CFFD-4591-8B9A-2F344A5F695B}" type="slidenum">
              <a:rPr lang="en-GB" smtClean="0"/>
              <a:t>‹#›</a:t>
            </a:fld>
            <a:endParaRPr lang="en-GB"/>
          </a:p>
        </p:txBody>
      </p:sp>
    </p:spTree>
    <p:extLst>
      <p:ext uri="{BB962C8B-B14F-4D97-AF65-F5344CB8AC3E}">
        <p14:creationId xmlns:p14="http://schemas.microsoft.com/office/powerpoint/2010/main" val="536374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D25AD0-BAEA-417A-A82C-B92B0C603FC2}"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40B24F-CFFD-4591-8B9A-2F344A5F695B}" type="slidenum">
              <a:rPr lang="en-GB" smtClean="0"/>
              <a:t>‹#›</a:t>
            </a:fld>
            <a:endParaRPr lang="en-GB"/>
          </a:p>
        </p:txBody>
      </p:sp>
    </p:spTree>
    <p:extLst>
      <p:ext uri="{BB962C8B-B14F-4D97-AF65-F5344CB8AC3E}">
        <p14:creationId xmlns:p14="http://schemas.microsoft.com/office/powerpoint/2010/main" val="3996039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A126B-5B84-44D8-A76D-560F2A6A2FD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026C4E-8EA4-476B-B187-9526606BF8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9392F90-AFD5-40C1-8207-55A6C0AE22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2049A82-08B4-47CE-92F1-04B5D42B28CC}"/>
              </a:ext>
            </a:extLst>
          </p:cNvPr>
          <p:cNvSpPr>
            <a:spLocks noGrp="1"/>
          </p:cNvSpPr>
          <p:nvPr>
            <p:ph type="dt" sz="half" idx="10"/>
          </p:nvPr>
        </p:nvSpPr>
        <p:spPr/>
        <p:txBody>
          <a:bodyPr/>
          <a:lstStyle/>
          <a:p>
            <a:fld id="{BB77FD5E-DBAB-4914-AC71-E5922E03FA28}" type="datetimeFigureOut">
              <a:rPr lang="en-GB" smtClean="0"/>
              <a:t>14/06/2024</a:t>
            </a:fld>
            <a:endParaRPr lang="en-GB"/>
          </a:p>
        </p:txBody>
      </p:sp>
      <p:sp>
        <p:nvSpPr>
          <p:cNvPr id="6" name="Footer Placeholder 5">
            <a:extLst>
              <a:ext uri="{FF2B5EF4-FFF2-40B4-BE49-F238E27FC236}">
                <a16:creationId xmlns:a16="http://schemas.microsoft.com/office/drawing/2014/main" id="{76C61077-A2CD-440E-A52F-8E7B6F9CD1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56A111-F524-49FA-AC25-DBE66C1A87AE}"/>
              </a:ext>
            </a:extLst>
          </p:cNvPr>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223268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B5268-3CE0-4E17-AADD-D1F4FDC0FEC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E70D4B-EA58-4076-A64D-A201ADFF16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B617C8-4F83-4AB1-AF6C-F0FCD01E84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09C85C-A704-4250-8218-CD17FD880C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276C0C-BA79-443B-8695-36824629B6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8662B6-8DA8-427E-AAC2-48DB14F678EB}"/>
              </a:ext>
            </a:extLst>
          </p:cNvPr>
          <p:cNvSpPr>
            <a:spLocks noGrp="1"/>
          </p:cNvSpPr>
          <p:nvPr>
            <p:ph type="dt" sz="half" idx="10"/>
          </p:nvPr>
        </p:nvSpPr>
        <p:spPr/>
        <p:txBody>
          <a:bodyPr/>
          <a:lstStyle/>
          <a:p>
            <a:fld id="{BB77FD5E-DBAB-4914-AC71-E5922E03FA28}" type="datetimeFigureOut">
              <a:rPr lang="en-GB" smtClean="0"/>
              <a:t>14/06/2024</a:t>
            </a:fld>
            <a:endParaRPr lang="en-GB"/>
          </a:p>
        </p:txBody>
      </p:sp>
      <p:sp>
        <p:nvSpPr>
          <p:cNvPr id="8" name="Footer Placeholder 7">
            <a:extLst>
              <a:ext uri="{FF2B5EF4-FFF2-40B4-BE49-F238E27FC236}">
                <a16:creationId xmlns:a16="http://schemas.microsoft.com/office/drawing/2014/main" id="{B72C8593-B72D-428B-B6A5-F165D4F90F0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8CD2CF-B6E1-4B11-84AD-AA7147A5D9BD}"/>
              </a:ext>
            </a:extLst>
          </p:cNvPr>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2087085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59CD0-E402-46B6-944D-6E161998F6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09778C-9587-4A70-B6FF-6B501CDD2D16}"/>
              </a:ext>
            </a:extLst>
          </p:cNvPr>
          <p:cNvSpPr>
            <a:spLocks noGrp="1"/>
          </p:cNvSpPr>
          <p:nvPr>
            <p:ph type="dt" sz="half" idx="10"/>
          </p:nvPr>
        </p:nvSpPr>
        <p:spPr/>
        <p:txBody>
          <a:bodyPr/>
          <a:lstStyle/>
          <a:p>
            <a:fld id="{BB77FD5E-DBAB-4914-AC71-E5922E03FA28}" type="datetimeFigureOut">
              <a:rPr lang="en-GB" smtClean="0"/>
              <a:t>14/06/2024</a:t>
            </a:fld>
            <a:endParaRPr lang="en-GB"/>
          </a:p>
        </p:txBody>
      </p:sp>
      <p:sp>
        <p:nvSpPr>
          <p:cNvPr id="4" name="Footer Placeholder 3">
            <a:extLst>
              <a:ext uri="{FF2B5EF4-FFF2-40B4-BE49-F238E27FC236}">
                <a16:creationId xmlns:a16="http://schemas.microsoft.com/office/drawing/2014/main" id="{E8F4F307-7F0A-47FC-87CB-C2D9600B8D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BF69D69-4677-4A34-BB89-D5CE00D562D7}"/>
              </a:ext>
            </a:extLst>
          </p:cNvPr>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839628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3A508-0582-4528-93AD-A703483A83EB}"/>
              </a:ext>
            </a:extLst>
          </p:cNvPr>
          <p:cNvSpPr>
            <a:spLocks noGrp="1"/>
          </p:cNvSpPr>
          <p:nvPr>
            <p:ph type="dt" sz="half" idx="10"/>
          </p:nvPr>
        </p:nvSpPr>
        <p:spPr/>
        <p:txBody>
          <a:bodyPr/>
          <a:lstStyle/>
          <a:p>
            <a:fld id="{BB77FD5E-DBAB-4914-AC71-E5922E03FA28}" type="datetimeFigureOut">
              <a:rPr lang="en-GB" smtClean="0"/>
              <a:t>14/06/2024</a:t>
            </a:fld>
            <a:endParaRPr lang="en-GB"/>
          </a:p>
        </p:txBody>
      </p:sp>
      <p:sp>
        <p:nvSpPr>
          <p:cNvPr id="3" name="Footer Placeholder 2">
            <a:extLst>
              <a:ext uri="{FF2B5EF4-FFF2-40B4-BE49-F238E27FC236}">
                <a16:creationId xmlns:a16="http://schemas.microsoft.com/office/drawing/2014/main" id="{171652B0-9590-456C-8438-0BF88074D09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A8CF034-74EB-4093-ABC4-5DEEC5FD1466}"/>
              </a:ext>
            </a:extLst>
          </p:cNvPr>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3299721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1C5B-37B9-4268-B2E0-A7DC56688B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5977B9-BCC0-47ED-A243-4645E8F6F8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D97F1A4-C575-431B-8E93-C9A4C82750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7F6A88-252D-4F2B-B04F-633F984BD7BB}"/>
              </a:ext>
            </a:extLst>
          </p:cNvPr>
          <p:cNvSpPr>
            <a:spLocks noGrp="1"/>
          </p:cNvSpPr>
          <p:nvPr>
            <p:ph type="dt" sz="half" idx="10"/>
          </p:nvPr>
        </p:nvSpPr>
        <p:spPr/>
        <p:txBody>
          <a:bodyPr/>
          <a:lstStyle/>
          <a:p>
            <a:fld id="{BB77FD5E-DBAB-4914-AC71-E5922E03FA28}" type="datetimeFigureOut">
              <a:rPr lang="en-GB" smtClean="0"/>
              <a:t>14/06/2024</a:t>
            </a:fld>
            <a:endParaRPr lang="en-GB"/>
          </a:p>
        </p:txBody>
      </p:sp>
      <p:sp>
        <p:nvSpPr>
          <p:cNvPr id="6" name="Footer Placeholder 5">
            <a:extLst>
              <a:ext uri="{FF2B5EF4-FFF2-40B4-BE49-F238E27FC236}">
                <a16:creationId xmlns:a16="http://schemas.microsoft.com/office/drawing/2014/main" id="{58878E85-E7C9-424B-90A8-50A6BDCD8B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707C22-DFF7-4D9E-91E5-D0F65F475C54}"/>
              </a:ext>
            </a:extLst>
          </p:cNvPr>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235920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D420-B98C-419F-9A21-1D9D6DBB4F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0AB705-0ABA-46E8-8115-F92E284D87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7838FA8-436A-41E1-941C-58C2C4A80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1D069F-8CAE-4DB5-96D4-051F7F728E26}"/>
              </a:ext>
            </a:extLst>
          </p:cNvPr>
          <p:cNvSpPr>
            <a:spLocks noGrp="1"/>
          </p:cNvSpPr>
          <p:nvPr>
            <p:ph type="dt" sz="half" idx="10"/>
          </p:nvPr>
        </p:nvSpPr>
        <p:spPr/>
        <p:txBody>
          <a:bodyPr/>
          <a:lstStyle/>
          <a:p>
            <a:fld id="{BB77FD5E-DBAB-4914-AC71-E5922E03FA28}" type="datetimeFigureOut">
              <a:rPr lang="en-GB" smtClean="0"/>
              <a:t>14/06/2024</a:t>
            </a:fld>
            <a:endParaRPr lang="en-GB"/>
          </a:p>
        </p:txBody>
      </p:sp>
      <p:sp>
        <p:nvSpPr>
          <p:cNvPr id="6" name="Footer Placeholder 5">
            <a:extLst>
              <a:ext uri="{FF2B5EF4-FFF2-40B4-BE49-F238E27FC236}">
                <a16:creationId xmlns:a16="http://schemas.microsoft.com/office/drawing/2014/main" id="{CCA0537F-A1D5-44BC-B091-3E26E19784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F93F12-A579-415F-965D-8BFBDA210A9B}"/>
              </a:ext>
            </a:extLst>
          </p:cNvPr>
          <p:cNvSpPr>
            <a:spLocks noGrp="1"/>
          </p:cNvSpPr>
          <p:nvPr>
            <p:ph type="sldNum" sz="quarter" idx="12"/>
          </p:nvPr>
        </p:nvSpPr>
        <p:spPr/>
        <p:txBody>
          <a:bodyPr/>
          <a:lstStyle/>
          <a:p>
            <a:fld id="{951DD2F3-DAE7-4669-8185-24019D412B1B}" type="slidenum">
              <a:rPr lang="en-GB" smtClean="0"/>
              <a:t>‹#›</a:t>
            </a:fld>
            <a:endParaRPr lang="en-GB"/>
          </a:p>
        </p:txBody>
      </p:sp>
    </p:spTree>
    <p:extLst>
      <p:ext uri="{BB962C8B-B14F-4D97-AF65-F5344CB8AC3E}">
        <p14:creationId xmlns:p14="http://schemas.microsoft.com/office/powerpoint/2010/main" val="900865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21" Type="http://schemas.openxmlformats.org/officeDocument/2006/relationships/image" Target="../media/image4.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2.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CECDB3-8C53-42B7-8D16-94729E96BA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AAB313-E0B2-4DFF-8A08-0C93714913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2EB107-98DE-498B-9676-CBA2C6ABA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7FD5E-DBAB-4914-AC71-E5922E03FA28}" type="datetimeFigureOut">
              <a:rPr lang="en-GB" smtClean="0"/>
              <a:t>14/06/2024</a:t>
            </a:fld>
            <a:endParaRPr lang="en-GB"/>
          </a:p>
        </p:txBody>
      </p:sp>
      <p:sp>
        <p:nvSpPr>
          <p:cNvPr id="5" name="Footer Placeholder 4">
            <a:extLst>
              <a:ext uri="{FF2B5EF4-FFF2-40B4-BE49-F238E27FC236}">
                <a16:creationId xmlns:a16="http://schemas.microsoft.com/office/drawing/2014/main" id="{F76DD154-B9FA-4269-98BA-6358290D5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84692A4-2573-4C2D-9CCA-EAF1118D8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DD2F3-DAE7-4669-8185-24019D412B1B}" type="slidenum">
              <a:rPr lang="en-GB" smtClean="0"/>
              <a:t>‹#›</a:t>
            </a:fld>
            <a:endParaRPr lang="en-GB"/>
          </a:p>
        </p:txBody>
      </p:sp>
    </p:spTree>
    <p:extLst>
      <p:ext uri="{BB962C8B-B14F-4D97-AF65-F5344CB8AC3E}">
        <p14:creationId xmlns:p14="http://schemas.microsoft.com/office/powerpoint/2010/main" val="1079767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7FD5E-DBAB-4914-AC71-E5922E03FA28}" type="datetimeFigureOut">
              <a:rPr lang="en-GB" smtClean="0"/>
              <a:t>14/06/2024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DD2F3-DAE7-4669-8185-24019D412B1B}" type="slidenum">
              <a:rPr lang="en-GB" smtClean="0"/>
              <a:t>‹#›</a:t>
            </a:fld>
            <a:endParaRPr lang="en-GB"/>
          </a:p>
        </p:txBody>
      </p:sp>
    </p:spTree>
    <p:extLst>
      <p:ext uri="{BB962C8B-B14F-4D97-AF65-F5344CB8AC3E}">
        <p14:creationId xmlns:p14="http://schemas.microsoft.com/office/powerpoint/2010/main" val="28324027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2D25AD0-BAEA-417A-A82C-B92B0C603FC2}" type="datetimeFigureOut">
              <a:rPr lang="en-GB" smtClean="0"/>
              <a:t>14/06/2024</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940B24F-CFFD-4591-8B9A-2F344A5F695B}" type="slidenum">
              <a:rPr lang="en-GB" smtClean="0"/>
              <a:t>‹#›</a:t>
            </a:fld>
            <a:endParaRPr lang="en-GB"/>
          </a:p>
        </p:txBody>
      </p:sp>
    </p:spTree>
    <p:extLst>
      <p:ext uri="{BB962C8B-B14F-4D97-AF65-F5344CB8AC3E}">
        <p14:creationId xmlns:p14="http://schemas.microsoft.com/office/powerpoint/2010/main" val="14354181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855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C37FF-F328-40C3-B574-B0AF30653F0C}"/>
              </a:ext>
            </a:extLst>
          </p:cNvPr>
          <p:cNvSpPr txBox="1"/>
          <p:nvPr/>
        </p:nvSpPr>
        <p:spPr>
          <a:xfrm>
            <a:off x="585927" y="904875"/>
            <a:ext cx="10748824" cy="5632311"/>
          </a:xfrm>
          <a:prstGeom prst="rect">
            <a:avLst/>
          </a:prstGeom>
          <a:noFill/>
        </p:spPr>
        <p:txBody>
          <a:bodyPr wrap="square" rtlCol="0">
            <a:spAutoFit/>
          </a:bodyPr>
          <a:lstStyle/>
          <a:p>
            <a:r>
              <a:rPr lang="en-GB"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2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a:t>
            </a:r>
            <a:r>
              <a:rPr lang="en-GB" sz="20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clear desire </a:t>
            </a:r>
            <a:r>
              <a:rPr lang="en-GB" sz="2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 find ways of working together effectively within parishes, between 	parishes and across the whole deanery</a:t>
            </a:r>
            <a:endParaRPr lang="en-GB" sz="2000" dirty="0">
              <a:effectLst/>
              <a:latin typeface="Times New Roman" panose="02020603050405020304" pitchFamily="18" charset="0"/>
              <a:ea typeface="Times New Roman" panose="02020603050405020304" pitchFamily="18" charset="0"/>
            </a:endParaRPr>
          </a:p>
          <a:p>
            <a:r>
              <a:rPr lang="en-GB" sz="2000" dirty="0">
                <a:effectLst/>
                <a:latin typeface="Times New Roman" panose="02020603050405020304" pitchFamily="18" charset="0"/>
                <a:ea typeface="Times New Roman" panose="02020603050405020304" pitchFamily="18" charset="0"/>
              </a:rPr>
              <a:t> </a:t>
            </a:r>
          </a:p>
          <a:p>
            <a:r>
              <a:rPr lang="en-GB" sz="20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Huge anxiety about and some resistance </a:t>
            </a:r>
            <a:r>
              <a:rPr lang="en-GB" sz="2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 being forced to restructure into relationships 	that are new or not emerging naturally.</a:t>
            </a:r>
            <a:endParaRPr lang="en-GB" sz="2000" dirty="0">
              <a:effectLst/>
              <a:latin typeface="Times New Roman" panose="02020603050405020304" pitchFamily="18" charset="0"/>
              <a:ea typeface="Times New Roman" panose="02020603050405020304" pitchFamily="18" charset="0"/>
            </a:endParaRPr>
          </a:p>
          <a:p>
            <a:r>
              <a:rPr lang="en-GB" sz="2000" dirty="0">
                <a:effectLst/>
                <a:latin typeface="Times New Roman" panose="02020603050405020304" pitchFamily="18" charset="0"/>
                <a:ea typeface="Times New Roman" panose="02020603050405020304" pitchFamily="18" charset="0"/>
              </a:rPr>
              <a:t> </a:t>
            </a:r>
          </a:p>
          <a:p>
            <a:r>
              <a:rPr lang="en-GB" sz="2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recognition that </a:t>
            </a:r>
            <a:r>
              <a:rPr lang="en-GB" sz="20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going on doing or being exactly the same will not work.</a:t>
            </a:r>
            <a:endParaRPr lang="en-GB" sz="2000" dirty="0">
              <a:effectLst/>
              <a:latin typeface="Times New Roman" panose="02020603050405020304" pitchFamily="18" charset="0"/>
              <a:ea typeface="Times New Roman" panose="02020603050405020304" pitchFamily="18" charset="0"/>
            </a:endParaRPr>
          </a:p>
          <a:p>
            <a:r>
              <a:rPr lang="en-GB" sz="2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a:p>
            <a:r>
              <a:rPr lang="en-GB" sz="2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An awareness from local experience that </a:t>
            </a:r>
            <a:r>
              <a:rPr lang="en-GB" sz="20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‘growth’ </a:t>
            </a:r>
            <a:r>
              <a:rPr lang="en-GB" sz="2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 depth, impact and number) is both 	gradual and slowly revealed, through community outreach, and can also be helped by 	specific work with congregations.</a:t>
            </a:r>
            <a:endParaRPr lang="en-GB" sz="2000" dirty="0">
              <a:effectLst/>
              <a:latin typeface="Times New Roman" panose="02020603050405020304" pitchFamily="18" charset="0"/>
              <a:ea typeface="Times New Roman" panose="02020603050405020304" pitchFamily="18" charset="0"/>
            </a:endParaRPr>
          </a:p>
          <a:p>
            <a:r>
              <a:rPr lang="en-GB" sz="2000" dirty="0">
                <a:effectLst/>
                <a:latin typeface="Times New Roman" panose="02020603050405020304" pitchFamily="18" charset="0"/>
                <a:ea typeface="Times New Roman" panose="02020603050405020304" pitchFamily="18" charset="0"/>
              </a:rPr>
              <a:t> </a:t>
            </a:r>
          </a:p>
          <a:p>
            <a:r>
              <a:rPr lang="en-GB" sz="20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Base future development on the current parish/benefice structure</a:t>
            </a:r>
            <a:r>
              <a:rPr lang="en-GB" sz="2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with a clear, 	formal commitment to work together.</a:t>
            </a:r>
            <a:endParaRPr lang="en-GB" sz="2000" dirty="0">
              <a:effectLst/>
              <a:latin typeface="Times New Roman" panose="02020603050405020304" pitchFamily="18" charset="0"/>
              <a:ea typeface="Times New Roman" panose="02020603050405020304" pitchFamily="18" charset="0"/>
            </a:endParaRPr>
          </a:p>
          <a:p>
            <a:r>
              <a:rPr lang="en-GB" sz="2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a:p>
            <a:r>
              <a:rPr lang="en-GB" sz="20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Detailed work would be needed </a:t>
            </a:r>
            <a:r>
              <a:rPr lang="en-GB" sz="2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 clarify processes for collaboration, sharing of 	personnel and resources, joint funding of staff and projects and framework for 	accountability</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48111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D3A0DB0-F3A6-A00F-FE92-FFDCEEAE9458}"/>
              </a:ext>
            </a:extLst>
          </p:cNvPr>
          <p:cNvSpPr txBox="1"/>
          <p:nvPr/>
        </p:nvSpPr>
        <p:spPr>
          <a:xfrm>
            <a:off x="3048000" y="1043709"/>
            <a:ext cx="6188364" cy="4763924"/>
          </a:xfrm>
          <a:prstGeom prst="rect">
            <a:avLst/>
          </a:prstGeom>
          <a:noFill/>
        </p:spPr>
        <p:txBody>
          <a:bodyPr wrap="square">
            <a:spAutoFit/>
          </a:bodyPr>
          <a:lstStyle/>
          <a:p>
            <a:pPr>
              <a:lnSpc>
                <a:spcPct val="107000"/>
              </a:lnSpc>
              <a:spcAft>
                <a:spcPts val="800"/>
              </a:spcAft>
            </a:pPr>
            <a:r>
              <a:rPr lang="en-GB" b="1" dirty="0">
                <a:effectLst/>
                <a:latin typeface="Calibri" panose="020F0502020204030204" pitchFamily="34" charset="0"/>
                <a:ea typeface="Calibri" panose="020F0502020204030204" pitchFamily="34" charset="0"/>
                <a:cs typeface="Times New Roman" panose="02020603050405020304" pitchFamily="18" charset="0"/>
              </a:rPr>
              <a:t>Essential need for </a:t>
            </a:r>
            <a:r>
              <a:rPr lang="en-GB"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local focus </a:t>
            </a:r>
            <a:r>
              <a:rPr lang="en-GB" b="1" dirty="0">
                <a:effectLst/>
                <a:latin typeface="Calibri" panose="020F0502020204030204" pitchFamily="34" charset="0"/>
                <a:ea typeface="Calibri" panose="020F0502020204030204" pitchFamily="34" charset="0"/>
                <a:cs typeface="Times New Roman" panose="02020603050405020304" pitchFamily="18" charset="0"/>
              </a:rPr>
              <a:t>for community engagement and impact.  Need local priests/ministers – probably unpaid</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effectLst/>
                <a:latin typeface="Calibri" panose="020F0502020204030204" pitchFamily="34" charset="0"/>
                <a:ea typeface="Calibri" panose="020F0502020204030204" pitchFamily="34" charset="0"/>
                <a:cs typeface="Times New Roman" panose="02020603050405020304" pitchFamily="18" charset="0"/>
              </a:rPr>
              <a:t>Need to enable clergy to be able focus on </a:t>
            </a:r>
            <a:r>
              <a:rPr lang="en-GB"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spiritual leadership</a:t>
            </a:r>
            <a:r>
              <a:rPr lang="en-GB" b="1" dirty="0">
                <a:effectLst/>
                <a:latin typeface="Calibri" panose="020F0502020204030204" pitchFamily="34" charset="0"/>
                <a:ea typeface="Calibri" panose="020F0502020204030204" pitchFamily="34" charset="0"/>
                <a:cs typeface="Times New Roman" panose="02020603050405020304" pitchFamily="18" charset="0"/>
              </a:rPr>
              <a:t>, and providing teaching and support for key leaders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Slimmed down governance </a:t>
            </a:r>
            <a:r>
              <a:rPr lang="en-GB" b="1" dirty="0">
                <a:effectLst/>
                <a:latin typeface="Calibri" panose="020F0502020204030204" pitchFamily="34" charset="0"/>
                <a:ea typeface="Calibri" panose="020F0502020204030204" pitchFamily="34" charset="0"/>
                <a:cs typeface="Times New Roman" panose="02020603050405020304" pitchFamily="18" charset="0"/>
              </a:rPr>
              <a:t>structures – especially PCCs – with shared admin support and finance management for parishes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effectLst/>
                <a:latin typeface="Calibri" panose="020F0502020204030204" pitchFamily="34" charset="0"/>
                <a:ea typeface="Calibri" panose="020F0502020204030204" pitchFamily="34" charset="0"/>
                <a:cs typeface="Times New Roman" panose="02020603050405020304" pitchFamily="18" charset="0"/>
              </a:rPr>
              <a:t>Access to diocesan </a:t>
            </a:r>
            <a:r>
              <a:rPr lang="en-GB"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specialist skills </a:t>
            </a:r>
            <a:r>
              <a:rPr lang="en-GB" b="1" dirty="0">
                <a:effectLst/>
                <a:latin typeface="Calibri" panose="020F0502020204030204" pitchFamily="34" charset="0"/>
                <a:ea typeface="Calibri" panose="020F0502020204030204" pitchFamily="34" charset="0"/>
                <a:cs typeface="Times New Roman" panose="02020603050405020304" pitchFamily="18" charset="0"/>
              </a:rPr>
              <a:t>– buildings, safeguarding</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effectLst/>
                <a:latin typeface="Calibri" panose="020F0502020204030204" pitchFamily="34" charset="0"/>
                <a:ea typeface="Calibri" panose="020F0502020204030204" pitchFamily="34" charset="0"/>
                <a:cs typeface="Times New Roman" panose="02020603050405020304" pitchFamily="18" charset="0"/>
              </a:rPr>
              <a:t>Increase in overall capacity for </a:t>
            </a:r>
            <a:r>
              <a:rPr lang="en-GB"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lay leadership </a:t>
            </a:r>
            <a:r>
              <a:rPr lang="en-GB" b="1" dirty="0">
                <a:effectLst/>
                <a:latin typeface="Calibri" panose="020F0502020204030204" pitchFamily="34" charset="0"/>
                <a:ea typeface="Calibri" panose="020F0502020204030204" pitchFamily="34" charset="0"/>
                <a:cs typeface="Times New Roman" panose="02020603050405020304" pitchFamily="18" charset="0"/>
              </a:rPr>
              <a:t>– worship, teaching, administration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3956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46EBED-63C4-F881-3FDC-DCEBA4CC4ECF}"/>
              </a:ext>
            </a:extLst>
          </p:cNvPr>
          <p:cNvSpPr txBox="1"/>
          <p:nvPr/>
        </p:nvSpPr>
        <p:spPr>
          <a:xfrm>
            <a:off x="3048000" y="1050850"/>
            <a:ext cx="6096000" cy="2963055"/>
          </a:xfrm>
          <a:prstGeom prst="rect">
            <a:avLst/>
          </a:prstGeom>
          <a:noFill/>
        </p:spPr>
        <p:txBody>
          <a:bodyPr wrap="square">
            <a:spAutoFit/>
          </a:bodyPr>
          <a:lstStyle/>
          <a:p>
            <a:pPr>
              <a:lnSpc>
                <a:spcPct val="107000"/>
              </a:lnSpc>
              <a:spcAft>
                <a:spcPts val="800"/>
              </a:spcAft>
            </a:pPr>
            <a:r>
              <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Sustainable approach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to the level of core activities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eg</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Sundays)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Re-structure for hub churches, to maximise chance of support for all.  Clergy to work in </a:t>
            </a:r>
            <a:r>
              <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collaborative framework</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Boundaries</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of all kinds, need to be </a:t>
            </a:r>
            <a:r>
              <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permeable</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or changed.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710854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A42583-D94B-7D69-85D7-ACB3CE4111CE}"/>
              </a:ext>
            </a:extLst>
          </p:cNvPr>
          <p:cNvSpPr txBox="1"/>
          <p:nvPr/>
        </p:nvSpPr>
        <p:spPr>
          <a:xfrm>
            <a:off x="2946400" y="-41308"/>
            <a:ext cx="6197600" cy="5147178"/>
          </a:xfrm>
          <a:prstGeom prst="rect">
            <a:avLst/>
          </a:prstGeom>
          <a:noFill/>
        </p:spPr>
        <p:txBody>
          <a:bodyPr wrap="square">
            <a:spAutoFit/>
          </a:bodyPr>
          <a:lstStyle/>
          <a:p>
            <a:pPr algn="ct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Implementation Plan  Oct 2022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dirty="0">
                <a:effectLst/>
                <a:latin typeface="Calibri" panose="020F0502020204030204" pitchFamily="34" charset="0"/>
                <a:ea typeface="Calibri" panose="020F0502020204030204" pitchFamily="34" charset="0"/>
                <a:cs typeface="Times New Roman" panose="02020603050405020304" pitchFamily="18" charset="0"/>
              </a:rPr>
              <a:t>We believe in Jesus Christ as the source of our salvation and our hope.  Having received the gift of his Spirit, we are called by him to live and to pray in ways that help us to grow in our faith and deepen our commitment, so that we can serve the world by helping people see and believe in Christ, live good and fulfilled lives and  work together in community. </a:t>
            </a:r>
          </a:p>
          <a:p>
            <a:pPr>
              <a:lnSpc>
                <a:spcPct val="107000"/>
              </a:lnSpc>
              <a:spcAft>
                <a:spcPts val="8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61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4149A1-B237-E321-420C-ED27B25B69B2}"/>
              </a:ext>
            </a:extLst>
          </p:cNvPr>
          <p:cNvSpPr txBox="1"/>
          <p:nvPr/>
        </p:nvSpPr>
        <p:spPr>
          <a:xfrm>
            <a:off x="3048000" y="1810327"/>
            <a:ext cx="6188364" cy="4228273"/>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en-GB"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Deeper personal ownership of our life in Christ </a:t>
            </a:r>
            <a:r>
              <a:rPr lang="en-GB" dirty="0">
                <a:effectLst/>
                <a:latin typeface="Calibri" panose="020F0502020204030204" pitchFamily="34" charset="0"/>
                <a:ea typeface="Calibri" panose="020F0502020204030204" pitchFamily="34" charset="0"/>
                <a:cs typeface="Times New Roman" panose="02020603050405020304" pitchFamily="18" charset="0"/>
              </a:rPr>
              <a:t>and confidence in sharing it with others, at every stage of life</a:t>
            </a:r>
          </a:p>
          <a:p>
            <a:pPr marL="342900" lvl="0" indent="-342900">
              <a:lnSpc>
                <a:spcPct val="107000"/>
              </a:lnSpc>
              <a:buFont typeface="Symbol" panose="05050102010706020507" pitchFamily="18" charset="2"/>
              <a:buChar char=""/>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Transformational patterns for community worship </a:t>
            </a:r>
            <a:r>
              <a:rPr lang="en-GB" dirty="0">
                <a:effectLst/>
                <a:latin typeface="Calibri" panose="020F0502020204030204" pitchFamily="34" charset="0"/>
                <a:ea typeface="Calibri" panose="020F0502020204030204" pitchFamily="34" charset="0"/>
                <a:cs typeface="Times New Roman" panose="02020603050405020304" pitchFamily="18" charset="0"/>
              </a:rPr>
              <a:t>and personal spirituality </a:t>
            </a:r>
          </a:p>
          <a:p>
            <a:pPr marL="342900" lvl="0" indent="-342900">
              <a:lnSpc>
                <a:spcPct val="107000"/>
              </a:lnSpc>
              <a:buFont typeface="Symbol" panose="05050102010706020507" pitchFamily="18" charset="2"/>
              <a:buChar char=""/>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An increased focus on </a:t>
            </a:r>
            <a:r>
              <a:rPr lang="en-GB"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enabling young people </a:t>
            </a:r>
            <a:r>
              <a:rPr lang="en-GB" dirty="0">
                <a:effectLst/>
                <a:latin typeface="Calibri" panose="020F0502020204030204" pitchFamily="34" charset="0"/>
                <a:ea typeface="Calibri" panose="020F0502020204030204" pitchFamily="34" charset="0"/>
                <a:cs typeface="Times New Roman" panose="02020603050405020304" pitchFamily="18" charset="0"/>
              </a:rPr>
              <a:t>to encounter Jesus</a:t>
            </a:r>
          </a:p>
          <a:p>
            <a:pPr marL="342900" lvl="0" indent="-342900">
              <a:lnSpc>
                <a:spcPct val="107000"/>
              </a:lnSpc>
              <a:buFont typeface="Symbol" panose="05050102010706020507" pitchFamily="18" charset="2"/>
              <a:buChar char=""/>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Our </a:t>
            </a:r>
            <a:r>
              <a:rPr lang="en-GB"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church buildings re-purposed </a:t>
            </a:r>
            <a:r>
              <a:rPr lang="en-GB" dirty="0">
                <a:effectLst/>
                <a:latin typeface="Calibri" panose="020F0502020204030204" pitchFamily="34" charset="0"/>
                <a:ea typeface="Calibri" panose="020F0502020204030204" pitchFamily="34" charset="0"/>
                <a:cs typeface="Times New Roman" panose="02020603050405020304" pitchFamily="18" charset="0"/>
              </a:rPr>
              <a:t>for wider community engagement, in sustainable and environmental sound ways</a:t>
            </a:r>
          </a:p>
          <a:p>
            <a:pPr lvl="0">
              <a:lnSpc>
                <a:spcPct val="107000"/>
              </a:lnSpc>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Increased contact </a:t>
            </a:r>
            <a:r>
              <a:rPr lang="en-GB" dirty="0">
                <a:effectLst/>
                <a:latin typeface="Calibri" panose="020F0502020204030204" pitchFamily="34" charset="0"/>
                <a:ea typeface="Calibri" panose="020F0502020204030204" pitchFamily="34" charset="0"/>
                <a:cs typeface="Times New Roman" panose="02020603050405020304" pitchFamily="18" charset="0"/>
              </a:rPr>
              <a:t>between church congregations and their local communities</a:t>
            </a:r>
          </a:p>
        </p:txBody>
      </p:sp>
      <p:sp>
        <p:nvSpPr>
          <p:cNvPr id="6" name="TextBox 5">
            <a:extLst>
              <a:ext uri="{FF2B5EF4-FFF2-40B4-BE49-F238E27FC236}">
                <a16:creationId xmlns:a16="http://schemas.microsoft.com/office/drawing/2014/main" id="{A0ADEAD0-55B8-FD95-6168-6E8987598372}"/>
              </a:ext>
            </a:extLst>
          </p:cNvPr>
          <p:cNvSpPr txBox="1"/>
          <p:nvPr/>
        </p:nvSpPr>
        <p:spPr>
          <a:xfrm>
            <a:off x="3528291" y="1043709"/>
            <a:ext cx="5172364" cy="738664"/>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Our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aspirations and goals</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over five years are… </a:t>
            </a:r>
          </a:p>
          <a:p>
            <a:endParaRPr lang="en-GB" dirty="0"/>
          </a:p>
        </p:txBody>
      </p:sp>
    </p:spTree>
    <p:extLst>
      <p:ext uri="{BB962C8B-B14F-4D97-AF65-F5344CB8AC3E}">
        <p14:creationId xmlns:p14="http://schemas.microsoft.com/office/powerpoint/2010/main" val="4065643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69E8BD-6660-9F56-66E8-3325E4E09F83}"/>
              </a:ext>
            </a:extLst>
          </p:cNvPr>
          <p:cNvSpPr txBox="1"/>
          <p:nvPr/>
        </p:nvSpPr>
        <p:spPr>
          <a:xfrm>
            <a:off x="2752437" y="1339273"/>
            <a:ext cx="6391564" cy="4524315"/>
          </a:xfrm>
          <a:prstGeom prst="rect">
            <a:avLst/>
          </a:prstGeom>
          <a:noFill/>
        </p:spPr>
        <p:txBody>
          <a:bodyPr wrap="square">
            <a:spAutoFit/>
          </a:bodyPr>
          <a:lstStyle/>
          <a:p>
            <a:r>
              <a:rPr lang="en-GB" sz="2400" dirty="0">
                <a:effectLst/>
                <a:latin typeface="Calibri" panose="020F0502020204030204" pitchFamily="34" charset="0"/>
                <a:ea typeface="Calibri" panose="020F0502020204030204" pitchFamily="34" charset="0"/>
                <a:cs typeface="Times New Roman" panose="02020603050405020304" pitchFamily="18" charset="0"/>
              </a:rPr>
              <a:t>Appropriate </a:t>
            </a:r>
            <a:r>
              <a:rPr lang="en-GB"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resourcing for implementation </a:t>
            </a:r>
            <a:r>
              <a:rPr lang="en-GB" sz="2400" dirty="0">
                <a:effectLst/>
                <a:latin typeface="Calibri" panose="020F0502020204030204" pitchFamily="34" charset="0"/>
                <a:ea typeface="Calibri" panose="020F0502020204030204" pitchFamily="34" charset="0"/>
                <a:cs typeface="Times New Roman" panose="02020603050405020304" pitchFamily="18" charset="0"/>
              </a:rPr>
              <a:t>of these goals, </a:t>
            </a:r>
          </a:p>
          <a:p>
            <a:r>
              <a:rPr lang="en-GB" sz="2400" dirty="0">
                <a:effectLst/>
                <a:latin typeface="Calibri" panose="020F0502020204030204" pitchFamily="34" charset="0"/>
                <a:ea typeface="Calibri" panose="020F0502020204030204" pitchFamily="34" charset="0"/>
                <a:cs typeface="Times New Roman" panose="02020603050405020304" pitchFamily="18" charset="0"/>
              </a:rPr>
              <a:t>including </a:t>
            </a:r>
            <a:r>
              <a:rPr lang="en-GB" sz="2400" u="sng" dirty="0">
                <a:effectLst/>
                <a:latin typeface="Calibri" panose="020F0502020204030204" pitchFamily="34" charset="0"/>
                <a:ea typeface="Calibri" panose="020F0502020204030204" pitchFamily="34" charset="0"/>
                <a:cs typeface="Times New Roman" panose="02020603050405020304" pitchFamily="18" charset="0"/>
              </a:rPr>
              <a:t>authorised ministry</a:t>
            </a:r>
            <a:r>
              <a:rPr lang="en-GB" sz="2400" dirty="0">
                <a:effectLst/>
                <a:latin typeface="Calibri" panose="020F0502020204030204" pitchFamily="34" charset="0"/>
                <a:ea typeface="Calibri" panose="020F0502020204030204" pitchFamily="34" charset="0"/>
                <a:cs typeface="Times New Roman" panose="02020603050405020304" pitchFamily="18" charset="0"/>
              </a:rPr>
              <a:t> in every parish and benefice, </a:t>
            </a:r>
          </a:p>
          <a:p>
            <a:r>
              <a:rPr lang="en-GB" sz="2400" dirty="0">
                <a:effectLst/>
                <a:latin typeface="Calibri" panose="020F0502020204030204" pitchFamily="34" charset="0"/>
                <a:ea typeface="Calibri" panose="020F0502020204030204" pitchFamily="34" charset="0"/>
                <a:cs typeface="Times New Roman" panose="02020603050405020304" pitchFamily="18" charset="0"/>
              </a:rPr>
              <a:t>with </a:t>
            </a:r>
            <a:r>
              <a:rPr lang="en-GB" sz="2400" u="sng" dirty="0">
                <a:effectLst/>
                <a:latin typeface="Calibri" panose="020F0502020204030204" pitchFamily="34" charset="0"/>
                <a:ea typeface="Calibri" panose="020F0502020204030204" pitchFamily="34" charset="0"/>
                <a:cs typeface="Times New Roman" panose="02020603050405020304" pitchFamily="18" charset="0"/>
              </a:rPr>
              <a:t>parishes also reinforcing  each other</a:t>
            </a:r>
            <a:r>
              <a:rPr lang="en-GB" sz="2400" dirty="0">
                <a:effectLst/>
                <a:latin typeface="Calibri" panose="020F0502020204030204" pitchFamily="34" charset="0"/>
                <a:ea typeface="Calibri" panose="020F0502020204030204" pitchFamily="34" charset="0"/>
                <a:cs typeface="Times New Roman" panose="02020603050405020304" pitchFamily="18" charset="0"/>
              </a:rPr>
              <a:t> in development </a:t>
            </a:r>
          </a:p>
          <a:p>
            <a:r>
              <a:rPr lang="en-GB" sz="2400" dirty="0">
                <a:effectLst/>
                <a:latin typeface="Calibri" panose="020F0502020204030204" pitchFamily="34" charset="0"/>
                <a:ea typeface="Calibri" panose="020F0502020204030204" pitchFamily="34" charset="0"/>
                <a:cs typeface="Times New Roman" panose="02020603050405020304" pitchFamily="18" charset="0"/>
              </a:rPr>
              <a:t>by working with</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a:effectLst/>
                <a:latin typeface="Calibri" panose="020F0502020204030204" pitchFamily="34" charset="0"/>
                <a:ea typeface="Calibri" panose="020F0502020204030204" pitchFamily="34" charset="0"/>
                <a:cs typeface="Times New Roman" panose="02020603050405020304" pitchFamily="18" charset="0"/>
              </a:rPr>
              <a:t>common purpose and commitment</a:t>
            </a:r>
          </a:p>
          <a:p>
            <a:endParaRPr lang="en-GB" sz="2400"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In 4 local collaborative frameworks:</a:t>
            </a:r>
          </a:p>
          <a:p>
            <a:r>
              <a:rPr lang="en-GB" sz="2400" b="1" dirty="0">
                <a:latin typeface="Calibri" panose="020F0502020204030204" pitchFamily="34" charset="0"/>
                <a:cs typeface="Times New Roman" panose="02020603050405020304" pitchFamily="18" charset="0"/>
              </a:rPr>
              <a:t>Western, Central, Meon Valley, Southern</a:t>
            </a:r>
          </a:p>
          <a:p>
            <a:endParaRPr lang="en-GB" sz="2400" dirty="0"/>
          </a:p>
        </p:txBody>
      </p:sp>
    </p:spTree>
    <p:extLst>
      <p:ext uri="{BB962C8B-B14F-4D97-AF65-F5344CB8AC3E}">
        <p14:creationId xmlns:p14="http://schemas.microsoft.com/office/powerpoint/2010/main" val="4066445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26BCCA3-93FF-0BDC-ABE0-9434441CCF72}"/>
              </a:ext>
            </a:extLst>
          </p:cNvPr>
          <p:cNvGraphicFramePr>
            <a:graphicFrameLocks noGrp="1" noDrilldown="1" noMove="1" noResize="1"/>
          </p:cNvGraphicFramePr>
          <p:nvPr>
            <p:extLst>
              <p:ext uri="{D42A27DB-BD31-4B8C-83A1-F6EECF244321}">
                <p14:modId xmlns:p14="http://schemas.microsoft.com/office/powerpoint/2010/main" val="4119989299"/>
              </p:ext>
            </p:extLst>
          </p:nvPr>
        </p:nvGraphicFramePr>
        <p:xfrm>
          <a:off x="1607127" y="332509"/>
          <a:ext cx="8580581" cy="6595058"/>
        </p:xfrm>
        <a:graphic>
          <a:graphicData uri="http://schemas.openxmlformats.org/drawingml/2006/table">
            <a:tbl>
              <a:tblPr firstRow="1" firstCol="1" bandRow="1"/>
              <a:tblGrid>
                <a:gridCol w="2594828">
                  <a:extLst>
                    <a:ext uri="{9D8B030D-6E8A-4147-A177-3AD203B41FA5}">
                      <a16:colId xmlns:a16="http://schemas.microsoft.com/office/drawing/2014/main" val="3329616665"/>
                    </a:ext>
                  </a:extLst>
                </a:gridCol>
                <a:gridCol w="2745443">
                  <a:extLst>
                    <a:ext uri="{9D8B030D-6E8A-4147-A177-3AD203B41FA5}">
                      <a16:colId xmlns:a16="http://schemas.microsoft.com/office/drawing/2014/main" val="132118833"/>
                    </a:ext>
                  </a:extLst>
                </a:gridCol>
                <a:gridCol w="3240310">
                  <a:extLst>
                    <a:ext uri="{9D8B030D-6E8A-4147-A177-3AD203B41FA5}">
                      <a16:colId xmlns:a16="http://schemas.microsoft.com/office/drawing/2014/main" val="3463636525"/>
                    </a:ext>
                  </a:extLst>
                </a:gridCol>
              </a:tblGrid>
              <a:tr h="219450">
                <a:tc>
                  <a:txBody>
                    <a:bodyPr/>
                    <a:lstStyle/>
                    <a:p>
                      <a:pPr marL="127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Ministry area </a:t>
                      </a:r>
                      <a:endParaRPr lang="en-GB" sz="2000" kern="100">
                        <a:solidFill>
                          <a:srgbClr val="000000"/>
                        </a:solidFill>
                        <a:effectLst/>
                        <a:latin typeface="Calibri" panose="020F0502020204030204" pitchFamily="34" charset="0"/>
                        <a:ea typeface="Calibri" panose="020F0502020204030204" pitchFamily="34" charset="0"/>
                      </a:endParaRPr>
                    </a:p>
                  </a:txBody>
                  <a:tcPr marL="41365" marR="18341" marT="238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27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Parishes </a:t>
                      </a:r>
                      <a:endParaRPr lang="en-GB" sz="2000" kern="100">
                        <a:solidFill>
                          <a:srgbClr val="000000"/>
                        </a:solidFill>
                        <a:effectLst/>
                        <a:latin typeface="Calibri" panose="020F0502020204030204" pitchFamily="34" charset="0"/>
                        <a:ea typeface="Calibri" panose="020F0502020204030204" pitchFamily="34" charset="0"/>
                      </a:endParaRPr>
                    </a:p>
                  </a:txBody>
                  <a:tcPr marL="41365" marR="18341" marT="238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785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Resourcing </a:t>
                      </a:r>
                      <a:endParaRPr lang="en-GB" sz="2000" kern="100">
                        <a:solidFill>
                          <a:srgbClr val="000000"/>
                        </a:solidFill>
                        <a:effectLst/>
                        <a:latin typeface="Calibri" panose="020F0502020204030204" pitchFamily="34" charset="0"/>
                        <a:ea typeface="Calibri" panose="020F0502020204030204" pitchFamily="34" charset="0"/>
                      </a:endParaRPr>
                    </a:p>
                  </a:txBody>
                  <a:tcPr marL="41365" marR="18341" marT="238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6143623"/>
                  </a:ext>
                </a:extLst>
              </a:tr>
              <a:tr h="1545511">
                <a:tc>
                  <a:txBody>
                    <a:bodyPr/>
                    <a:lstStyle/>
                    <a:p>
                      <a:pPr marL="127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Western </a:t>
                      </a:r>
                      <a:endParaRPr lang="en-GB" sz="2000" kern="100">
                        <a:solidFill>
                          <a:srgbClr val="000000"/>
                        </a:solidFill>
                        <a:effectLst/>
                        <a:latin typeface="Calibri" panose="020F0502020204030204" pitchFamily="34" charset="0"/>
                        <a:ea typeface="Calibri" panose="020F0502020204030204" pitchFamily="34" charset="0"/>
                      </a:endParaRPr>
                    </a:p>
                  </a:txBody>
                  <a:tcPr marL="41365" marR="18341" marT="238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27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Botley, </a:t>
                      </a:r>
                      <a:endParaRPr lang="en-GB" sz="2000" kern="100">
                        <a:solidFill>
                          <a:srgbClr val="000000"/>
                        </a:solidFill>
                        <a:effectLst/>
                        <a:latin typeface="Calibri" panose="020F0502020204030204" pitchFamily="34" charset="0"/>
                        <a:ea typeface="Calibri" panose="020F0502020204030204" pitchFamily="34" charset="0"/>
                      </a:endParaRPr>
                    </a:p>
                    <a:p>
                      <a:pPr marL="127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Curdridge, </a:t>
                      </a:r>
                      <a:endParaRPr lang="en-GB" sz="2000" kern="100">
                        <a:solidFill>
                          <a:srgbClr val="000000"/>
                        </a:solidFill>
                        <a:effectLst/>
                        <a:latin typeface="Calibri" panose="020F0502020204030204" pitchFamily="34" charset="0"/>
                        <a:ea typeface="Calibri" panose="020F0502020204030204" pitchFamily="34" charset="0"/>
                      </a:endParaRPr>
                    </a:p>
                    <a:p>
                      <a:pPr marL="127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Durley </a:t>
                      </a:r>
                      <a:endParaRPr lang="en-GB" sz="2000" kern="100">
                        <a:solidFill>
                          <a:srgbClr val="000000"/>
                        </a:solidFill>
                        <a:effectLst/>
                        <a:latin typeface="Calibri" panose="020F0502020204030204" pitchFamily="34" charset="0"/>
                        <a:ea typeface="Calibri" panose="020F0502020204030204" pitchFamily="34" charset="0"/>
                      </a:endParaRPr>
                    </a:p>
                  </a:txBody>
                  <a:tcPr marL="41365" marR="18341" marT="238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7850" marR="173990" indent="-6350">
                        <a:lnSpc>
                          <a:spcPct val="107000"/>
                        </a:lnSpc>
                        <a:spcAft>
                          <a:spcPts val="55"/>
                        </a:spcAft>
                      </a:pPr>
                      <a:r>
                        <a:rPr lang="en-GB" sz="2000" b="1" kern="100" dirty="0">
                          <a:solidFill>
                            <a:srgbClr val="000000"/>
                          </a:solidFill>
                          <a:effectLst/>
                          <a:latin typeface="Calibri" panose="020F0502020204030204" pitchFamily="34" charset="0"/>
                          <a:ea typeface="Calibri" panose="020F0502020204030204" pitchFamily="34" charset="0"/>
                        </a:rPr>
                        <a:t>1 stipendiary priest </a:t>
                      </a:r>
                      <a:endParaRPr lang="en-GB" sz="2000" kern="100" dirty="0">
                        <a:solidFill>
                          <a:srgbClr val="000000"/>
                        </a:solidFill>
                        <a:effectLst/>
                        <a:latin typeface="Calibri" panose="020F0502020204030204" pitchFamily="34" charset="0"/>
                        <a:ea typeface="Calibri" panose="020F0502020204030204" pitchFamily="34" charset="0"/>
                      </a:endParaRPr>
                    </a:p>
                    <a:p>
                      <a:pPr marL="577850" marR="173990" indent="-6350">
                        <a:lnSpc>
                          <a:spcPct val="107000"/>
                        </a:lnSpc>
                        <a:spcAft>
                          <a:spcPts val="55"/>
                        </a:spcAft>
                      </a:pPr>
                      <a:r>
                        <a:rPr lang="en-GB" sz="2000" b="1" kern="100" dirty="0">
                          <a:solidFill>
                            <a:srgbClr val="000000"/>
                          </a:solidFill>
                          <a:effectLst/>
                          <a:latin typeface="Calibri" panose="020F0502020204030204" pitchFamily="34" charset="0"/>
                          <a:ea typeface="Calibri" panose="020F0502020204030204" pitchFamily="34" charset="0"/>
                        </a:rPr>
                        <a:t>1 pioneer minister, (+ general parish role) </a:t>
                      </a:r>
                      <a:endParaRPr lang="en-GB" sz="2000" kern="100" dirty="0">
                        <a:solidFill>
                          <a:srgbClr val="000000"/>
                        </a:solidFill>
                        <a:effectLst/>
                        <a:latin typeface="Calibri" panose="020F0502020204030204" pitchFamily="34" charset="0"/>
                        <a:ea typeface="Calibri" panose="020F0502020204030204" pitchFamily="34" charset="0"/>
                      </a:endParaRPr>
                    </a:p>
                    <a:p>
                      <a:pPr marL="577850" marR="173990" indent="-6350">
                        <a:lnSpc>
                          <a:spcPct val="107000"/>
                        </a:lnSpc>
                        <a:spcAft>
                          <a:spcPts val="55"/>
                        </a:spcAft>
                      </a:pPr>
                      <a:r>
                        <a:rPr lang="en-GB" sz="2000" b="1" kern="100" dirty="0">
                          <a:solidFill>
                            <a:srgbClr val="000000"/>
                          </a:solidFill>
                          <a:effectLst/>
                          <a:latin typeface="Calibri" panose="020F0502020204030204" pitchFamily="34" charset="0"/>
                          <a:ea typeface="Calibri" panose="020F0502020204030204" pitchFamily="34" charset="0"/>
                        </a:rPr>
                        <a:t>1 licensed lay minister </a:t>
                      </a:r>
                      <a:endParaRPr lang="en-GB" sz="2000" kern="100" dirty="0">
                        <a:solidFill>
                          <a:srgbClr val="000000"/>
                        </a:solidFill>
                        <a:effectLst/>
                        <a:latin typeface="Calibri" panose="020F0502020204030204" pitchFamily="34" charset="0"/>
                        <a:ea typeface="Calibri" panose="020F0502020204030204" pitchFamily="34" charset="0"/>
                      </a:endParaRPr>
                    </a:p>
                  </a:txBody>
                  <a:tcPr marL="41365" marR="18341" marT="238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7813185"/>
                  </a:ext>
                </a:extLst>
              </a:tr>
              <a:tr h="1545511">
                <a:tc>
                  <a:txBody>
                    <a:bodyPr/>
                    <a:lstStyle/>
                    <a:p>
                      <a:pPr marL="1270" indent="-6350">
                        <a:lnSpc>
                          <a:spcPct val="107000"/>
                        </a:lnSpc>
                        <a:spcAft>
                          <a:spcPts val="55"/>
                        </a:spcAft>
                      </a:pPr>
                      <a:r>
                        <a:rPr lang="en-GB" sz="2000" b="1" kern="100" dirty="0">
                          <a:solidFill>
                            <a:srgbClr val="000000"/>
                          </a:solidFill>
                          <a:effectLst/>
                          <a:latin typeface="Calibri" panose="020F0502020204030204" pitchFamily="34" charset="0"/>
                          <a:ea typeface="Calibri" panose="020F0502020204030204" pitchFamily="34" charset="0"/>
                        </a:rPr>
                        <a:t>Meon Valley  </a:t>
                      </a:r>
                      <a:endParaRPr lang="en-GB" sz="2000" kern="100" dirty="0">
                        <a:solidFill>
                          <a:srgbClr val="000000"/>
                        </a:solidFill>
                        <a:effectLst/>
                        <a:latin typeface="Calibri" panose="020F0502020204030204" pitchFamily="34" charset="0"/>
                        <a:ea typeface="Calibri" panose="020F0502020204030204" pitchFamily="34" charset="0"/>
                      </a:endParaRPr>
                    </a:p>
                  </a:txBody>
                  <a:tcPr marL="41365" marR="18341" marT="238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270" indent="-6350" algn="just">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Exton, Corhampton, </a:t>
                      </a:r>
                      <a:endParaRPr lang="en-GB" sz="2000" kern="100">
                        <a:solidFill>
                          <a:srgbClr val="000000"/>
                        </a:solidFill>
                        <a:effectLst/>
                        <a:latin typeface="Calibri" panose="020F0502020204030204" pitchFamily="34" charset="0"/>
                        <a:ea typeface="Calibri" panose="020F0502020204030204" pitchFamily="34" charset="0"/>
                      </a:endParaRPr>
                    </a:p>
                    <a:p>
                      <a:pPr marL="127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Meonstoke, </a:t>
                      </a:r>
                      <a:endParaRPr lang="en-GB" sz="2000" kern="100">
                        <a:solidFill>
                          <a:srgbClr val="000000"/>
                        </a:solidFill>
                        <a:effectLst/>
                        <a:latin typeface="Calibri" panose="020F0502020204030204" pitchFamily="34" charset="0"/>
                        <a:ea typeface="Calibri" panose="020F0502020204030204" pitchFamily="34" charset="0"/>
                      </a:endParaRPr>
                    </a:p>
                    <a:p>
                      <a:pPr marL="1270" indent="-6350" algn="just">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Droxford, Soberton, </a:t>
                      </a:r>
                      <a:endParaRPr lang="en-GB" sz="2000" kern="100">
                        <a:solidFill>
                          <a:srgbClr val="000000"/>
                        </a:solidFill>
                        <a:effectLst/>
                        <a:latin typeface="Calibri" panose="020F0502020204030204" pitchFamily="34" charset="0"/>
                        <a:ea typeface="Calibri" panose="020F0502020204030204" pitchFamily="34" charset="0"/>
                      </a:endParaRPr>
                    </a:p>
                    <a:p>
                      <a:pPr marL="127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Newtown, </a:t>
                      </a:r>
                      <a:endParaRPr lang="en-GB" sz="2000" kern="100">
                        <a:solidFill>
                          <a:srgbClr val="000000"/>
                        </a:solidFill>
                        <a:effectLst/>
                        <a:latin typeface="Calibri" panose="020F0502020204030204" pitchFamily="34" charset="0"/>
                        <a:ea typeface="Calibri" panose="020F0502020204030204" pitchFamily="34" charset="0"/>
                      </a:endParaRPr>
                    </a:p>
                    <a:p>
                      <a:pPr marL="127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Hambledon, </a:t>
                      </a:r>
                      <a:endParaRPr lang="en-GB" sz="2000" kern="100">
                        <a:solidFill>
                          <a:srgbClr val="000000"/>
                        </a:solidFill>
                        <a:effectLst/>
                        <a:latin typeface="Calibri" panose="020F0502020204030204" pitchFamily="34" charset="0"/>
                        <a:ea typeface="Calibri" panose="020F0502020204030204" pitchFamily="34" charset="0"/>
                      </a:endParaRPr>
                    </a:p>
                    <a:p>
                      <a:pPr marL="127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Swanmore </a:t>
                      </a:r>
                      <a:endParaRPr lang="en-GB" sz="2000" kern="100">
                        <a:solidFill>
                          <a:srgbClr val="000000"/>
                        </a:solidFill>
                        <a:effectLst/>
                        <a:latin typeface="Calibri" panose="020F0502020204030204" pitchFamily="34" charset="0"/>
                        <a:ea typeface="Calibri" panose="020F0502020204030204" pitchFamily="34" charset="0"/>
                      </a:endParaRPr>
                    </a:p>
                  </a:txBody>
                  <a:tcPr marL="41365" marR="18341" marT="238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7850" marR="102870" indent="-6350">
                        <a:lnSpc>
                          <a:spcPct val="107000"/>
                        </a:lnSpc>
                        <a:spcAft>
                          <a:spcPts val="55"/>
                        </a:spcAft>
                      </a:pPr>
                      <a:r>
                        <a:rPr lang="en-GB" sz="2000" b="1" kern="100" dirty="0">
                          <a:solidFill>
                            <a:srgbClr val="000000"/>
                          </a:solidFill>
                          <a:effectLst/>
                          <a:latin typeface="Calibri" panose="020F0502020204030204" pitchFamily="34" charset="0"/>
                          <a:ea typeface="Calibri" panose="020F0502020204030204" pitchFamily="34" charset="0"/>
                        </a:rPr>
                        <a:t>1 stipendiary priest</a:t>
                      </a:r>
                      <a:endParaRPr lang="en-GB" sz="2000" kern="100" dirty="0">
                        <a:solidFill>
                          <a:srgbClr val="000000"/>
                        </a:solidFill>
                        <a:effectLst/>
                        <a:latin typeface="Calibri" panose="020F0502020204030204" pitchFamily="34" charset="0"/>
                        <a:ea typeface="Calibri" panose="020F0502020204030204" pitchFamily="34" charset="0"/>
                      </a:endParaRPr>
                    </a:p>
                    <a:p>
                      <a:pPr marL="577850" marR="102870" indent="-6350">
                        <a:lnSpc>
                          <a:spcPct val="107000"/>
                        </a:lnSpc>
                        <a:spcAft>
                          <a:spcPts val="55"/>
                        </a:spcAft>
                      </a:pPr>
                      <a:r>
                        <a:rPr lang="en-GB" sz="2000" b="1" kern="100" dirty="0">
                          <a:solidFill>
                            <a:srgbClr val="000000"/>
                          </a:solidFill>
                          <a:effectLst/>
                          <a:latin typeface="Calibri" panose="020F0502020204030204" pitchFamily="34" charset="0"/>
                          <a:ea typeface="Calibri" panose="020F0502020204030204" pitchFamily="34" charset="0"/>
                        </a:rPr>
                        <a:t>3 House for duty/Self-supporting priests </a:t>
                      </a:r>
                      <a:endParaRPr lang="en-GB" sz="2000" kern="100" dirty="0">
                        <a:solidFill>
                          <a:srgbClr val="000000"/>
                        </a:solidFill>
                        <a:effectLst/>
                        <a:latin typeface="Calibri" panose="020F0502020204030204" pitchFamily="34" charset="0"/>
                        <a:ea typeface="Calibri" panose="020F0502020204030204" pitchFamily="34" charset="0"/>
                      </a:endParaRPr>
                    </a:p>
                    <a:p>
                      <a:pPr marL="577850" marR="102870" indent="-6350">
                        <a:lnSpc>
                          <a:spcPct val="107000"/>
                        </a:lnSpc>
                        <a:spcAft>
                          <a:spcPts val="55"/>
                        </a:spcAft>
                      </a:pPr>
                      <a:r>
                        <a:rPr lang="en-GB" sz="2000" b="1" kern="100" dirty="0">
                          <a:solidFill>
                            <a:srgbClr val="000000"/>
                          </a:solidFill>
                          <a:effectLst/>
                          <a:latin typeface="Calibri" panose="020F0502020204030204" pitchFamily="34" charset="0"/>
                          <a:ea typeface="Calibri" panose="020F0502020204030204" pitchFamily="34" charset="0"/>
                        </a:rPr>
                        <a:t>2 licensed lay ministers </a:t>
                      </a:r>
                      <a:endParaRPr lang="en-GB" sz="2000" kern="100" dirty="0">
                        <a:solidFill>
                          <a:srgbClr val="000000"/>
                        </a:solidFill>
                        <a:effectLst/>
                        <a:latin typeface="Calibri" panose="020F0502020204030204" pitchFamily="34" charset="0"/>
                        <a:ea typeface="Calibri" panose="020F0502020204030204" pitchFamily="34" charset="0"/>
                      </a:endParaRPr>
                    </a:p>
                  </a:txBody>
                  <a:tcPr marL="41365" marR="18341" marT="238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4889679"/>
                  </a:ext>
                </a:extLst>
              </a:tr>
              <a:tr h="1357873">
                <a:tc>
                  <a:txBody>
                    <a:bodyPr/>
                    <a:lstStyle/>
                    <a:p>
                      <a:pPr marL="127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Central </a:t>
                      </a:r>
                      <a:endParaRPr lang="en-GB" sz="2000" kern="100">
                        <a:solidFill>
                          <a:srgbClr val="000000"/>
                        </a:solidFill>
                        <a:effectLst/>
                        <a:latin typeface="Calibri" panose="020F0502020204030204" pitchFamily="34" charset="0"/>
                        <a:ea typeface="Calibri" panose="020F0502020204030204" pitchFamily="34" charset="0"/>
                      </a:endParaRPr>
                    </a:p>
                  </a:txBody>
                  <a:tcPr marL="41365" marR="18341" marT="238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270" indent="-6350" algn="just">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Bishops </a:t>
                      </a:r>
                      <a:endParaRPr lang="en-GB" sz="2000" kern="100">
                        <a:solidFill>
                          <a:srgbClr val="000000"/>
                        </a:solidFill>
                        <a:effectLst/>
                        <a:latin typeface="Calibri" panose="020F0502020204030204" pitchFamily="34" charset="0"/>
                        <a:ea typeface="Calibri" panose="020F0502020204030204" pitchFamily="34" charset="0"/>
                      </a:endParaRPr>
                    </a:p>
                    <a:p>
                      <a:pPr marL="127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Waltham,</a:t>
                      </a:r>
                      <a:endParaRPr lang="en-GB" sz="2000" kern="100">
                        <a:solidFill>
                          <a:srgbClr val="000000"/>
                        </a:solidFill>
                        <a:effectLst/>
                        <a:latin typeface="Calibri" panose="020F0502020204030204" pitchFamily="34" charset="0"/>
                        <a:ea typeface="Calibri" panose="020F0502020204030204" pitchFamily="34" charset="0"/>
                      </a:endParaRPr>
                    </a:p>
                    <a:p>
                      <a:pPr marL="127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 Upham, </a:t>
                      </a:r>
                      <a:endParaRPr lang="en-GB" sz="2000" kern="100">
                        <a:solidFill>
                          <a:srgbClr val="000000"/>
                        </a:solidFill>
                        <a:effectLst/>
                        <a:latin typeface="Calibri" panose="020F0502020204030204" pitchFamily="34" charset="0"/>
                        <a:ea typeface="Calibri" panose="020F0502020204030204" pitchFamily="34" charset="0"/>
                      </a:endParaRPr>
                    </a:p>
                    <a:p>
                      <a:pPr marL="1270" indent="-6350">
                        <a:lnSpc>
                          <a:spcPct val="107000"/>
                        </a:lnSpc>
                        <a:spcAft>
                          <a:spcPts val="55"/>
                        </a:spcAft>
                      </a:pPr>
                      <a:r>
                        <a:rPr lang="en-GB" sz="2000" kern="100">
                          <a:solidFill>
                            <a:srgbClr val="000000"/>
                          </a:solidFill>
                          <a:effectLst/>
                          <a:latin typeface="Calibri" panose="020F0502020204030204" pitchFamily="34" charset="0"/>
                          <a:ea typeface="Calibri" panose="020F0502020204030204" pitchFamily="34" charset="0"/>
                        </a:rPr>
                        <a:t> </a:t>
                      </a:r>
                    </a:p>
                  </a:txBody>
                  <a:tcPr marL="41365" marR="18341" marT="238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785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1 stipendiary priest </a:t>
                      </a:r>
                      <a:endParaRPr lang="en-GB" sz="2000" kern="100">
                        <a:solidFill>
                          <a:srgbClr val="000000"/>
                        </a:solidFill>
                        <a:effectLst/>
                        <a:latin typeface="Calibri" panose="020F0502020204030204" pitchFamily="34" charset="0"/>
                        <a:ea typeface="Calibri" panose="020F0502020204030204" pitchFamily="34" charset="0"/>
                      </a:endParaRPr>
                    </a:p>
                    <a:p>
                      <a:pPr marL="57785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1 youth minister </a:t>
                      </a:r>
                      <a:endParaRPr lang="en-GB" sz="2000" kern="100">
                        <a:solidFill>
                          <a:srgbClr val="000000"/>
                        </a:solidFill>
                        <a:effectLst/>
                        <a:latin typeface="Calibri" panose="020F0502020204030204" pitchFamily="34" charset="0"/>
                        <a:ea typeface="Calibri" panose="020F0502020204030204" pitchFamily="34" charset="0"/>
                      </a:endParaRPr>
                    </a:p>
                    <a:p>
                      <a:pPr marL="577850" marR="10287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(+general parish role)   2 licensed lay ministers </a:t>
                      </a:r>
                      <a:endParaRPr lang="en-GB" sz="2000" kern="100">
                        <a:solidFill>
                          <a:srgbClr val="000000"/>
                        </a:solidFill>
                        <a:effectLst/>
                        <a:latin typeface="Calibri" panose="020F0502020204030204" pitchFamily="34" charset="0"/>
                        <a:ea typeface="Calibri" panose="020F0502020204030204" pitchFamily="34" charset="0"/>
                      </a:endParaRPr>
                    </a:p>
                  </a:txBody>
                  <a:tcPr marL="41365" marR="18341" marT="238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0463303"/>
                  </a:ext>
                </a:extLst>
              </a:tr>
              <a:tr h="1159799">
                <a:tc>
                  <a:txBody>
                    <a:bodyPr/>
                    <a:lstStyle/>
                    <a:p>
                      <a:pPr marL="1270" indent="-6350">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Southern</a:t>
                      </a:r>
                      <a:endParaRPr lang="en-GB" sz="2000" kern="100">
                        <a:solidFill>
                          <a:srgbClr val="000000"/>
                        </a:solidFill>
                        <a:effectLst/>
                        <a:latin typeface="Calibri" panose="020F0502020204030204" pitchFamily="34" charset="0"/>
                        <a:ea typeface="Calibri" panose="020F0502020204030204" pitchFamily="34" charset="0"/>
                      </a:endParaRPr>
                    </a:p>
                  </a:txBody>
                  <a:tcPr marL="41365" marR="18341" marT="238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270" indent="-6350" algn="just">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Shedfield, </a:t>
                      </a:r>
                      <a:endParaRPr lang="en-GB" sz="2000" kern="100">
                        <a:solidFill>
                          <a:srgbClr val="000000"/>
                        </a:solidFill>
                        <a:effectLst/>
                        <a:latin typeface="Calibri" panose="020F0502020204030204" pitchFamily="34" charset="0"/>
                        <a:ea typeface="Calibri" panose="020F0502020204030204" pitchFamily="34" charset="0"/>
                      </a:endParaRPr>
                    </a:p>
                    <a:p>
                      <a:pPr marL="1270" indent="-6350" algn="just">
                        <a:lnSpc>
                          <a:spcPct val="107000"/>
                        </a:lnSpc>
                        <a:spcAft>
                          <a:spcPts val="55"/>
                        </a:spcAft>
                      </a:pPr>
                      <a:r>
                        <a:rPr lang="en-GB" sz="2000" b="1" kern="100">
                          <a:solidFill>
                            <a:srgbClr val="000000"/>
                          </a:solidFill>
                          <a:effectLst/>
                          <a:latin typeface="Calibri" panose="020F0502020204030204" pitchFamily="34" charset="0"/>
                          <a:ea typeface="Calibri" panose="020F0502020204030204" pitchFamily="34" charset="0"/>
                        </a:rPr>
                        <a:t>Wickham</a:t>
                      </a:r>
                      <a:endParaRPr lang="en-GB" sz="2000" kern="100">
                        <a:solidFill>
                          <a:srgbClr val="000000"/>
                        </a:solidFill>
                        <a:effectLst/>
                        <a:latin typeface="Calibri" panose="020F0502020204030204" pitchFamily="34" charset="0"/>
                        <a:ea typeface="Calibri" panose="020F0502020204030204" pitchFamily="34" charset="0"/>
                      </a:endParaRPr>
                    </a:p>
                  </a:txBody>
                  <a:tcPr marL="41365" marR="18341" marT="238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7850" indent="-6350">
                        <a:lnSpc>
                          <a:spcPct val="107000"/>
                        </a:lnSpc>
                        <a:spcAft>
                          <a:spcPts val="55"/>
                        </a:spcAft>
                      </a:pPr>
                      <a:r>
                        <a:rPr lang="en-GB" sz="2000" b="1" kern="100" dirty="0">
                          <a:solidFill>
                            <a:srgbClr val="000000"/>
                          </a:solidFill>
                          <a:effectLst/>
                          <a:latin typeface="Calibri" panose="020F0502020204030204" pitchFamily="34" charset="0"/>
                          <a:ea typeface="Calibri" panose="020F0502020204030204" pitchFamily="34" charset="0"/>
                        </a:rPr>
                        <a:t>1 stipendiary priest, </a:t>
                      </a:r>
                      <a:endParaRPr lang="en-GB" sz="2000" kern="100" dirty="0">
                        <a:solidFill>
                          <a:srgbClr val="000000"/>
                        </a:solidFill>
                        <a:effectLst/>
                        <a:latin typeface="Calibri" panose="020F0502020204030204" pitchFamily="34" charset="0"/>
                        <a:ea typeface="Calibri" panose="020F0502020204030204" pitchFamily="34" charset="0"/>
                      </a:endParaRPr>
                    </a:p>
                    <a:p>
                      <a:pPr marL="577850" indent="-6350">
                        <a:lnSpc>
                          <a:spcPct val="107000"/>
                        </a:lnSpc>
                        <a:spcAft>
                          <a:spcPts val="55"/>
                        </a:spcAft>
                      </a:pPr>
                      <a:r>
                        <a:rPr lang="en-GB" sz="2000" b="1" kern="100" dirty="0">
                          <a:solidFill>
                            <a:srgbClr val="000000"/>
                          </a:solidFill>
                          <a:effectLst/>
                          <a:latin typeface="Calibri" panose="020F0502020204030204" pitchFamily="34" charset="0"/>
                          <a:ea typeface="Calibri" panose="020F0502020204030204" pitchFamily="34" charset="0"/>
                        </a:rPr>
                        <a:t>1 deanery Anna Chaplain (+ general parish role)</a:t>
                      </a:r>
                      <a:endParaRPr lang="en-GB" sz="2000" kern="100" dirty="0">
                        <a:solidFill>
                          <a:srgbClr val="000000"/>
                        </a:solidFill>
                        <a:effectLst/>
                        <a:latin typeface="Calibri" panose="020F0502020204030204" pitchFamily="34" charset="0"/>
                        <a:ea typeface="Calibri" panose="020F0502020204030204" pitchFamily="34" charset="0"/>
                      </a:endParaRPr>
                    </a:p>
                  </a:txBody>
                  <a:tcPr marL="41365" marR="18341" marT="238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9263304"/>
                  </a:ext>
                </a:extLst>
              </a:tr>
            </a:tbl>
          </a:graphicData>
        </a:graphic>
      </p:graphicFrame>
    </p:spTree>
    <p:extLst>
      <p:ext uri="{BB962C8B-B14F-4D97-AF65-F5344CB8AC3E}">
        <p14:creationId xmlns:p14="http://schemas.microsoft.com/office/powerpoint/2010/main" val="1956032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CCF8B-09B6-26C3-0044-339213E9D863}"/>
              </a:ext>
            </a:extLst>
          </p:cNvPr>
          <p:cNvSpPr txBox="1"/>
          <p:nvPr/>
        </p:nvSpPr>
        <p:spPr>
          <a:xfrm>
            <a:off x="2872509" y="2068945"/>
            <a:ext cx="5828146" cy="461665"/>
          </a:xfrm>
          <a:prstGeom prst="rect">
            <a:avLst/>
          </a:prstGeom>
          <a:noFill/>
        </p:spPr>
        <p:txBody>
          <a:bodyPr wrap="square" rtlCol="0">
            <a:spAutoFit/>
          </a:bodyPr>
          <a:lstStyle/>
          <a:p>
            <a:r>
              <a:rPr lang="en-GB" sz="2400" b="1" dirty="0"/>
              <a:t>                           Audit &amp; Evaluation</a:t>
            </a:r>
          </a:p>
        </p:txBody>
      </p:sp>
    </p:spTree>
    <p:extLst>
      <p:ext uri="{BB962C8B-B14F-4D97-AF65-F5344CB8AC3E}">
        <p14:creationId xmlns:p14="http://schemas.microsoft.com/office/powerpoint/2010/main" val="685507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SmallBWpos">
            <a:extLst>
              <a:ext uri="{FF2B5EF4-FFF2-40B4-BE49-F238E27FC236}">
                <a16:creationId xmlns:a16="http://schemas.microsoft.com/office/drawing/2014/main" id="{0D7B61F2-5616-6C1F-ADF0-F3B5E3EA0F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3974" y="2545095"/>
            <a:ext cx="1829075" cy="1540224"/>
          </a:xfrm>
          <a:prstGeom prst="rect">
            <a:avLst/>
          </a:prstGeom>
          <a:noFill/>
          <a:ln w="28575">
            <a:solidFill>
              <a:schemeClr val="tx1"/>
            </a:solidFill>
          </a:ln>
        </p:spPr>
      </p:pic>
      <p:pic>
        <p:nvPicPr>
          <p:cNvPr id="6" name="Picture 5" descr="hambledon church 2 col (3)">
            <a:extLst>
              <a:ext uri="{FF2B5EF4-FFF2-40B4-BE49-F238E27FC236}">
                <a16:creationId xmlns:a16="http://schemas.microsoft.com/office/drawing/2014/main" id="{7B10000D-FB99-11AF-6C2E-4CFE76AC872B}"/>
              </a:ext>
            </a:extLst>
          </p:cNvPr>
          <p:cNvPicPr>
            <a:picLocks noChangeAspect="1"/>
          </p:cNvPicPr>
          <p:nvPr/>
        </p:nvPicPr>
        <p:blipFill>
          <a:blip r:embed="rId4" cstate="print"/>
          <a:srcRect/>
          <a:stretch>
            <a:fillRect/>
          </a:stretch>
        </p:blipFill>
        <p:spPr bwMode="auto">
          <a:xfrm>
            <a:off x="3955971" y="768308"/>
            <a:ext cx="1893666" cy="1538074"/>
          </a:xfrm>
          <a:prstGeom prst="rect">
            <a:avLst/>
          </a:prstGeom>
          <a:noFill/>
          <a:ln w="28575">
            <a:solidFill>
              <a:schemeClr val="accent1">
                <a:lumMod val="50000"/>
              </a:schemeClr>
            </a:solidFill>
            <a:miter lim="800000"/>
            <a:headEnd/>
            <a:tailEnd/>
          </a:ln>
        </p:spPr>
      </p:pic>
      <p:pic>
        <p:nvPicPr>
          <p:cNvPr id="7" name="Picture 6" descr="A black and white drawing of a church&#10;&#10;Description automatically generated with medium confidence">
            <a:extLst>
              <a:ext uri="{FF2B5EF4-FFF2-40B4-BE49-F238E27FC236}">
                <a16:creationId xmlns:a16="http://schemas.microsoft.com/office/drawing/2014/main" id="{0A08990A-9011-2D4F-8633-B581AB2FD1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66800" y="487215"/>
            <a:ext cx="2147737" cy="1824182"/>
          </a:xfrm>
          <a:prstGeom prst="rect">
            <a:avLst/>
          </a:prstGeom>
          <a:noFill/>
          <a:ln w="28575">
            <a:solidFill>
              <a:schemeClr val="tx1"/>
            </a:solidFill>
          </a:ln>
        </p:spPr>
      </p:pic>
      <p:pic>
        <p:nvPicPr>
          <p:cNvPr id="9" name="Picture 8">
            <a:extLst>
              <a:ext uri="{FF2B5EF4-FFF2-40B4-BE49-F238E27FC236}">
                <a16:creationId xmlns:a16="http://schemas.microsoft.com/office/drawing/2014/main" id="{905E004D-3949-44D2-C097-6E9BA41A9A62}"/>
              </a:ext>
            </a:extLst>
          </p:cNvPr>
          <p:cNvPicPr>
            <a:picLocks noChangeAspect="1"/>
          </p:cNvPicPr>
          <p:nvPr/>
        </p:nvPicPr>
        <p:blipFill>
          <a:blip r:embed="rId6"/>
          <a:stretch>
            <a:fillRect/>
          </a:stretch>
        </p:blipFill>
        <p:spPr>
          <a:xfrm>
            <a:off x="8354287" y="2617802"/>
            <a:ext cx="2871081" cy="1901721"/>
          </a:xfrm>
          <a:prstGeom prst="rect">
            <a:avLst/>
          </a:prstGeom>
          <a:ln w="28575">
            <a:solidFill>
              <a:schemeClr val="tx1"/>
            </a:solidFill>
          </a:ln>
        </p:spPr>
      </p:pic>
      <p:pic>
        <p:nvPicPr>
          <p:cNvPr id="13" name="Picture 12">
            <a:extLst>
              <a:ext uri="{FF2B5EF4-FFF2-40B4-BE49-F238E27FC236}">
                <a16:creationId xmlns:a16="http://schemas.microsoft.com/office/drawing/2014/main" id="{62EECFEF-9E5F-3C18-F752-7A0A44DFFE06}"/>
              </a:ext>
            </a:extLst>
          </p:cNvPr>
          <p:cNvPicPr>
            <a:picLocks noChangeAspect="1"/>
          </p:cNvPicPr>
          <p:nvPr/>
        </p:nvPicPr>
        <p:blipFill>
          <a:blip r:embed="rId7"/>
          <a:stretch>
            <a:fillRect/>
          </a:stretch>
        </p:blipFill>
        <p:spPr>
          <a:xfrm>
            <a:off x="1621911" y="4753221"/>
            <a:ext cx="8226839" cy="1647579"/>
          </a:xfrm>
          <a:prstGeom prst="rect">
            <a:avLst/>
          </a:prstGeom>
          <a:ln w="28575">
            <a:solidFill>
              <a:schemeClr val="tx1"/>
            </a:solidFill>
          </a:ln>
        </p:spPr>
      </p:pic>
      <p:pic>
        <p:nvPicPr>
          <p:cNvPr id="20" name="Picture 19">
            <a:extLst>
              <a:ext uri="{FF2B5EF4-FFF2-40B4-BE49-F238E27FC236}">
                <a16:creationId xmlns:a16="http://schemas.microsoft.com/office/drawing/2014/main" id="{6AA55CDA-8845-3A7D-CD0C-972E612476B6}"/>
              </a:ext>
            </a:extLst>
          </p:cNvPr>
          <p:cNvPicPr>
            <a:picLocks noChangeAspect="1"/>
          </p:cNvPicPr>
          <p:nvPr/>
        </p:nvPicPr>
        <p:blipFill>
          <a:blip r:embed="rId8"/>
          <a:stretch>
            <a:fillRect/>
          </a:stretch>
        </p:blipFill>
        <p:spPr>
          <a:xfrm>
            <a:off x="6460708" y="602775"/>
            <a:ext cx="2596061" cy="1864286"/>
          </a:xfrm>
          <a:prstGeom prst="rect">
            <a:avLst/>
          </a:prstGeom>
          <a:ln w="28575">
            <a:solidFill>
              <a:schemeClr val="accent1">
                <a:lumMod val="50000"/>
              </a:schemeClr>
            </a:solidFill>
          </a:ln>
        </p:spPr>
      </p:pic>
      <p:sp>
        <p:nvSpPr>
          <p:cNvPr id="21" name="TextBox 20">
            <a:extLst>
              <a:ext uri="{FF2B5EF4-FFF2-40B4-BE49-F238E27FC236}">
                <a16:creationId xmlns:a16="http://schemas.microsoft.com/office/drawing/2014/main" id="{04BDDB49-E9F2-8D4A-2FA7-1578F5AD04D4}"/>
              </a:ext>
            </a:extLst>
          </p:cNvPr>
          <p:cNvSpPr txBox="1"/>
          <p:nvPr/>
        </p:nvSpPr>
        <p:spPr>
          <a:xfrm>
            <a:off x="5012332" y="4250397"/>
            <a:ext cx="1445995" cy="344390"/>
          </a:xfrm>
          <a:prstGeom prst="rect">
            <a:avLst/>
          </a:prstGeom>
          <a:solidFill>
            <a:schemeClr val="accent1">
              <a:lumMod val="40000"/>
              <a:lumOff val="60000"/>
            </a:schemeClr>
          </a:solidFill>
          <a:ln w="38100">
            <a:solidFill>
              <a:srgbClr val="0070C0"/>
            </a:solidFill>
          </a:ln>
        </p:spPr>
        <p:txBody>
          <a:bodyPr wrap="square" rtlCol="0">
            <a:spAutoFit/>
          </a:bodyPr>
          <a:lstStyle/>
          <a:p>
            <a:pPr algn="ctr" defTabSz="832104">
              <a:spcAft>
                <a:spcPts val="600"/>
              </a:spcAft>
              <a:defRPr/>
            </a:pPr>
            <a:r>
              <a:rPr lang="en-GB" sz="1638" kern="1200">
                <a:solidFill>
                  <a:prstClr val="black"/>
                </a:solidFill>
                <a:latin typeface="Calibri" panose="020F0502020204030204"/>
                <a:ea typeface="+mn-ea"/>
                <a:cs typeface="+mn-cs"/>
              </a:rPr>
              <a:t>Mission</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16B7A78-21DD-DE7D-C3E5-BFE54ADC67F0}"/>
              </a:ext>
            </a:extLst>
          </p:cNvPr>
          <p:cNvSpPr txBox="1"/>
          <p:nvPr/>
        </p:nvSpPr>
        <p:spPr>
          <a:xfrm>
            <a:off x="777463" y="2693761"/>
            <a:ext cx="996855" cy="344390"/>
          </a:xfrm>
          <a:prstGeom prst="rect">
            <a:avLst/>
          </a:prstGeom>
          <a:solidFill>
            <a:schemeClr val="accent1">
              <a:lumMod val="40000"/>
              <a:lumOff val="60000"/>
            </a:schemeClr>
          </a:solidFill>
          <a:ln w="38100">
            <a:solidFill>
              <a:srgbClr val="0070C0"/>
            </a:solidFill>
          </a:ln>
        </p:spPr>
        <p:txBody>
          <a:bodyPr wrap="square" rtlCol="0">
            <a:spAutoFit/>
          </a:bodyPr>
          <a:lstStyle/>
          <a:p>
            <a:pPr algn="ctr" defTabSz="832104">
              <a:spcAft>
                <a:spcPts val="600"/>
              </a:spcAft>
              <a:defRPr/>
            </a:pPr>
            <a:r>
              <a:rPr lang="en-GB" sz="1638" kern="1200">
                <a:solidFill>
                  <a:prstClr val="black"/>
                </a:solidFill>
                <a:latin typeface="Calibri" panose="020F0502020204030204"/>
                <a:ea typeface="+mn-ea"/>
                <a:cs typeface="+mn-cs"/>
              </a:rPr>
              <a:t>People</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FE08FF2-45C3-392B-F547-F07995D122C7}"/>
              </a:ext>
            </a:extLst>
          </p:cNvPr>
          <p:cNvSpPr txBox="1"/>
          <p:nvPr/>
        </p:nvSpPr>
        <p:spPr>
          <a:xfrm>
            <a:off x="8636518" y="2246164"/>
            <a:ext cx="840501" cy="344390"/>
          </a:xfrm>
          <a:prstGeom prst="rect">
            <a:avLst/>
          </a:prstGeom>
          <a:solidFill>
            <a:schemeClr val="accent1">
              <a:lumMod val="40000"/>
              <a:lumOff val="60000"/>
            </a:schemeClr>
          </a:solidFill>
          <a:ln w="38100">
            <a:solidFill>
              <a:srgbClr val="0070C0"/>
            </a:solidFill>
          </a:ln>
        </p:spPr>
        <p:txBody>
          <a:bodyPr wrap="square" rtlCol="0">
            <a:spAutoFit/>
          </a:bodyPr>
          <a:lstStyle/>
          <a:p>
            <a:pPr algn="ctr" defTabSz="832104">
              <a:spcAft>
                <a:spcPts val="600"/>
              </a:spcAft>
              <a:defRPr/>
            </a:pPr>
            <a:r>
              <a:rPr lang="en-GB" sz="1638" kern="1200">
                <a:solidFill>
                  <a:prstClr val="black"/>
                </a:solidFill>
                <a:latin typeface="Calibri" panose="020F0502020204030204"/>
                <a:ea typeface="+mn-ea"/>
                <a:cs typeface="+mn-cs"/>
              </a:rPr>
              <a:t>Place</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FC884E93-D08B-EF63-9ABB-CAF727F7069D}"/>
              </a:ext>
            </a:extLst>
          </p:cNvPr>
          <p:cNvSpPr txBox="1"/>
          <p:nvPr/>
        </p:nvSpPr>
        <p:spPr>
          <a:xfrm>
            <a:off x="3535720" y="634403"/>
            <a:ext cx="840501" cy="344390"/>
          </a:xfrm>
          <a:prstGeom prst="rect">
            <a:avLst/>
          </a:prstGeom>
          <a:solidFill>
            <a:schemeClr val="accent1">
              <a:lumMod val="40000"/>
              <a:lumOff val="60000"/>
            </a:schemeClr>
          </a:solidFill>
          <a:ln w="38100">
            <a:solidFill>
              <a:srgbClr val="0070C0"/>
            </a:solidFill>
          </a:ln>
        </p:spPr>
        <p:txBody>
          <a:bodyPr wrap="square" rtlCol="0">
            <a:spAutoFit/>
          </a:bodyPr>
          <a:lstStyle/>
          <a:p>
            <a:pPr algn="ctr" defTabSz="832104">
              <a:spcAft>
                <a:spcPts val="600"/>
              </a:spcAft>
              <a:defRPr/>
            </a:pPr>
            <a:r>
              <a:rPr lang="en-GB" sz="1638" kern="1200">
                <a:solidFill>
                  <a:prstClr val="black"/>
                </a:solidFill>
                <a:latin typeface="Calibri" panose="020F0502020204030204"/>
                <a:ea typeface="+mn-ea"/>
                <a:cs typeface="+mn-cs"/>
              </a:rPr>
              <a:t>Faith</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2B315D1-40FC-68F0-BBC0-885F556D4788}"/>
              </a:ext>
            </a:extLst>
          </p:cNvPr>
          <p:cNvSpPr txBox="1"/>
          <p:nvPr/>
        </p:nvSpPr>
        <p:spPr>
          <a:xfrm>
            <a:off x="4448563" y="2961400"/>
            <a:ext cx="2802146" cy="647346"/>
          </a:xfrm>
          <a:prstGeom prst="rect">
            <a:avLst/>
          </a:prstGeom>
          <a:solidFill>
            <a:schemeClr val="accent1">
              <a:lumMod val="40000"/>
              <a:lumOff val="60000"/>
            </a:schemeClr>
          </a:solidFill>
          <a:ln w="38100">
            <a:solidFill>
              <a:srgbClr val="0070C0"/>
            </a:solidFill>
          </a:ln>
        </p:spPr>
        <p:txBody>
          <a:bodyPr wrap="square" rtlCol="0">
            <a:spAutoFit/>
          </a:bodyPr>
          <a:lstStyle/>
          <a:p>
            <a:pPr algn="ctr" defTabSz="832104">
              <a:spcAft>
                <a:spcPts val="600"/>
              </a:spcAft>
              <a:defRPr/>
            </a:pPr>
            <a:r>
              <a:rPr lang="en-GB" sz="3640" kern="1200">
                <a:solidFill>
                  <a:prstClr val="black"/>
                </a:solidFill>
                <a:latin typeface="Calibri" panose="020F0502020204030204"/>
                <a:ea typeface="+mn-ea"/>
                <a:cs typeface="+mn-cs"/>
              </a:rPr>
              <a:t>Our Image</a:t>
            </a:r>
            <a:endParaRPr kumimoji="0" lang="en-GB"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1F133D7-0B1A-72B8-D36A-73B83C7E95F8}"/>
              </a:ext>
            </a:extLst>
          </p:cNvPr>
          <p:cNvPicPr>
            <a:picLocks noChangeAspect="1"/>
          </p:cNvPicPr>
          <p:nvPr/>
        </p:nvPicPr>
        <p:blipFill>
          <a:blip r:embed="rId9"/>
          <a:stretch>
            <a:fillRect/>
          </a:stretch>
        </p:blipFill>
        <p:spPr>
          <a:xfrm>
            <a:off x="782898" y="457200"/>
            <a:ext cx="1693768" cy="1568660"/>
          </a:xfrm>
          <a:prstGeom prst="rect">
            <a:avLst/>
          </a:prstGeom>
          <a:ln w="28575">
            <a:solidFill>
              <a:schemeClr val="tx1"/>
            </a:solidFill>
          </a:ln>
        </p:spPr>
      </p:pic>
    </p:spTree>
    <p:extLst>
      <p:ext uri="{BB962C8B-B14F-4D97-AF65-F5344CB8AC3E}">
        <p14:creationId xmlns:p14="http://schemas.microsoft.com/office/powerpoint/2010/main" val="1888288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DE149-2840-579D-45DE-486D3F42BE42}"/>
              </a:ext>
            </a:extLst>
          </p:cNvPr>
          <p:cNvSpPr>
            <a:spLocks noGrp="1"/>
          </p:cNvSpPr>
          <p:nvPr>
            <p:ph type="title"/>
          </p:nvPr>
        </p:nvSpPr>
        <p:spPr>
          <a:xfrm>
            <a:off x="3597362" y="74351"/>
            <a:ext cx="8002104" cy="1325563"/>
          </a:xfrm>
        </p:spPr>
        <p:txBody>
          <a:bodyPr>
            <a:normAutofit/>
          </a:bodyPr>
          <a:lstStyle/>
          <a:p>
            <a:r>
              <a:rPr lang="en-GB" dirty="0"/>
              <a:t>Who uses our Church Buildings? For what?     </a:t>
            </a:r>
            <a:endParaRPr lang="en-GB" sz="3100" dirty="0"/>
          </a:p>
        </p:txBody>
      </p:sp>
      <p:pic>
        <p:nvPicPr>
          <p:cNvPr id="8" name="Picture 7">
            <a:extLst>
              <a:ext uri="{FF2B5EF4-FFF2-40B4-BE49-F238E27FC236}">
                <a16:creationId xmlns:a16="http://schemas.microsoft.com/office/drawing/2014/main" id="{51A9A1FA-2FF9-19DD-54C4-649680614330}"/>
              </a:ext>
            </a:extLst>
          </p:cNvPr>
          <p:cNvPicPr>
            <a:picLocks noChangeAspect="1"/>
          </p:cNvPicPr>
          <p:nvPr/>
        </p:nvPicPr>
        <p:blipFill>
          <a:blip r:embed="rId3"/>
          <a:stretch>
            <a:fillRect/>
          </a:stretch>
        </p:blipFill>
        <p:spPr>
          <a:xfrm>
            <a:off x="122896" y="2206802"/>
            <a:ext cx="2956816" cy="2109399"/>
          </a:xfrm>
          <a:prstGeom prst="rect">
            <a:avLst/>
          </a:prstGeom>
        </p:spPr>
      </p:pic>
      <p:pic>
        <p:nvPicPr>
          <p:cNvPr id="12" name="Picture 11">
            <a:extLst>
              <a:ext uri="{FF2B5EF4-FFF2-40B4-BE49-F238E27FC236}">
                <a16:creationId xmlns:a16="http://schemas.microsoft.com/office/drawing/2014/main" id="{0DE69E7B-6A8C-D540-313D-AF68C613320F}"/>
              </a:ext>
            </a:extLst>
          </p:cNvPr>
          <p:cNvPicPr>
            <a:picLocks noChangeAspect="1"/>
          </p:cNvPicPr>
          <p:nvPr/>
        </p:nvPicPr>
        <p:blipFill>
          <a:blip r:embed="rId4"/>
          <a:stretch>
            <a:fillRect/>
          </a:stretch>
        </p:blipFill>
        <p:spPr>
          <a:xfrm>
            <a:off x="9112288" y="4411816"/>
            <a:ext cx="2956816" cy="2103302"/>
          </a:xfrm>
          <a:prstGeom prst="rect">
            <a:avLst/>
          </a:prstGeom>
        </p:spPr>
      </p:pic>
      <p:pic>
        <p:nvPicPr>
          <p:cNvPr id="14" name="Picture 13">
            <a:extLst>
              <a:ext uri="{FF2B5EF4-FFF2-40B4-BE49-F238E27FC236}">
                <a16:creationId xmlns:a16="http://schemas.microsoft.com/office/drawing/2014/main" id="{4CF69C0C-F45A-A57F-0DBA-096AA7F9802C}"/>
              </a:ext>
            </a:extLst>
          </p:cNvPr>
          <p:cNvPicPr>
            <a:picLocks noChangeAspect="1"/>
          </p:cNvPicPr>
          <p:nvPr/>
        </p:nvPicPr>
        <p:blipFill>
          <a:blip r:embed="rId5"/>
          <a:stretch>
            <a:fillRect/>
          </a:stretch>
        </p:blipFill>
        <p:spPr>
          <a:xfrm>
            <a:off x="122896" y="4389572"/>
            <a:ext cx="2956816" cy="2103302"/>
          </a:xfrm>
          <a:prstGeom prst="rect">
            <a:avLst/>
          </a:prstGeom>
        </p:spPr>
      </p:pic>
      <p:pic>
        <p:nvPicPr>
          <p:cNvPr id="16" name="Picture 15">
            <a:extLst>
              <a:ext uri="{FF2B5EF4-FFF2-40B4-BE49-F238E27FC236}">
                <a16:creationId xmlns:a16="http://schemas.microsoft.com/office/drawing/2014/main" id="{685BC9A4-57BA-8247-5907-E54E3DE3F41D}"/>
              </a:ext>
            </a:extLst>
          </p:cNvPr>
          <p:cNvPicPr>
            <a:picLocks noChangeAspect="1"/>
          </p:cNvPicPr>
          <p:nvPr/>
        </p:nvPicPr>
        <p:blipFill>
          <a:blip r:embed="rId6"/>
          <a:stretch>
            <a:fillRect/>
          </a:stretch>
        </p:blipFill>
        <p:spPr>
          <a:xfrm>
            <a:off x="9112288" y="2022879"/>
            <a:ext cx="2956816" cy="2103302"/>
          </a:xfrm>
          <a:prstGeom prst="rect">
            <a:avLst/>
          </a:prstGeom>
        </p:spPr>
      </p:pic>
      <p:sp>
        <p:nvSpPr>
          <p:cNvPr id="17" name="TextBox 16">
            <a:extLst>
              <a:ext uri="{FF2B5EF4-FFF2-40B4-BE49-F238E27FC236}">
                <a16:creationId xmlns:a16="http://schemas.microsoft.com/office/drawing/2014/main" id="{54F37EBB-AD42-44E9-D55C-F99347353094}"/>
              </a:ext>
            </a:extLst>
          </p:cNvPr>
          <p:cNvSpPr txBox="1"/>
          <p:nvPr/>
        </p:nvSpPr>
        <p:spPr>
          <a:xfrm>
            <a:off x="3525597" y="1686914"/>
            <a:ext cx="5200274" cy="1200329"/>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Data Health Warning</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we found this question difficult to interpret and only some parishes answered it. If it is useful, we should clarify and ask it again.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NB non-Church buildings excluded</a:t>
            </a:r>
          </a:p>
        </p:txBody>
      </p:sp>
      <p:sp>
        <p:nvSpPr>
          <p:cNvPr id="18" name="TextBox 17">
            <a:extLst>
              <a:ext uri="{FF2B5EF4-FFF2-40B4-BE49-F238E27FC236}">
                <a16:creationId xmlns:a16="http://schemas.microsoft.com/office/drawing/2014/main" id="{B9C17D06-0F39-427C-0B6F-6ED42869A9FE}"/>
              </a:ext>
            </a:extLst>
          </p:cNvPr>
          <p:cNvSpPr txBox="1"/>
          <p:nvPr/>
        </p:nvSpPr>
        <p:spPr>
          <a:xfrm>
            <a:off x="3597362" y="3020257"/>
            <a:ext cx="4942447" cy="1200329"/>
          </a:xfrm>
          <a:prstGeom prst="rect">
            <a:avLst/>
          </a:prstGeom>
          <a:noFill/>
          <a:ln w="3810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Life events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(baptisms, weddings and funerals) and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community usage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seem</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more significant in some parishes than others, suggesting different mission opportunities</a:t>
            </a:r>
          </a:p>
        </p:txBody>
      </p:sp>
      <p:pic>
        <p:nvPicPr>
          <p:cNvPr id="20" name="Picture 19">
            <a:extLst>
              <a:ext uri="{FF2B5EF4-FFF2-40B4-BE49-F238E27FC236}">
                <a16:creationId xmlns:a16="http://schemas.microsoft.com/office/drawing/2014/main" id="{DEFADA15-8109-D74C-5FC6-216B3FC6BCB4}"/>
              </a:ext>
            </a:extLst>
          </p:cNvPr>
          <p:cNvPicPr>
            <a:picLocks noChangeAspect="1"/>
          </p:cNvPicPr>
          <p:nvPr/>
        </p:nvPicPr>
        <p:blipFill>
          <a:blip r:embed="rId7"/>
          <a:stretch>
            <a:fillRect/>
          </a:stretch>
        </p:blipFill>
        <p:spPr>
          <a:xfrm>
            <a:off x="122896" y="50402"/>
            <a:ext cx="2956816" cy="2103302"/>
          </a:xfrm>
          <a:prstGeom prst="rect">
            <a:avLst/>
          </a:prstGeom>
        </p:spPr>
      </p:pic>
      <p:pic>
        <p:nvPicPr>
          <p:cNvPr id="22" name="Picture 21">
            <a:extLst>
              <a:ext uri="{FF2B5EF4-FFF2-40B4-BE49-F238E27FC236}">
                <a16:creationId xmlns:a16="http://schemas.microsoft.com/office/drawing/2014/main" id="{92DA8FA9-1E67-B7F9-D2CF-86EEB79E7747}"/>
              </a:ext>
            </a:extLst>
          </p:cNvPr>
          <p:cNvPicPr>
            <a:picLocks noChangeAspect="1"/>
          </p:cNvPicPr>
          <p:nvPr/>
        </p:nvPicPr>
        <p:blipFill>
          <a:blip r:embed="rId8"/>
          <a:stretch>
            <a:fillRect/>
          </a:stretch>
        </p:blipFill>
        <p:spPr>
          <a:xfrm>
            <a:off x="6125734" y="4397785"/>
            <a:ext cx="2956816" cy="2103302"/>
          </a:xfrm>
          <a:prstGeom prst="rect">
            <a:avLst/>
          </a:prstGeom>
        </p:spPr>
      </p:pic>
      <p:pic>
        <p:nvPicPr>
          <p:cNvPr id="7" name="Picture 6">
            <a:extLst>
              <a:ext uri="{FF2B5EF4-FFF2-40B4-BE49-F238E27FC236}">
                <a16:creationId xmlns:a16="http://schemas.microsoft.com/office/drawing/2014/main" id="{51220FC0-4FCC-5DCD-E266-02E1956796EB}"/>
              </a:ext>
            </a:extLst>
          </p:cNvPr>
          <p:cNvPicPr>
            <a:picLocks noChangeAspect="1"/>
          </p:cNvPicPr>
          <p:nvPr/>
        </p:nvPicPr>
        <p:blipFill>
          <a:blip r:embed="rId9"/>
          <a:stretch>
            <a:fillRect/>
          </a:stretch>
        </p:blipFill>
        <p:spPr>
          <a:xfrm>
            <a:off x="3168918" y="4411816"/>
            <a:ext cx="2956816" cy="2109399"/>
          </a:xfrm>
          <a:prstGeom prst="rect">
            <a:avLst/>
          </a:prstGeom>
        </p:spPr>
      </p:pic>
      <p:pic>
        <p:nvPicPr>
          <p:cNvPr id="3" name="Picture 2">
            <a:extLst>
              <a:ext uri="{FF2B5EF4-FFF2-40B4-BE49-F238E27FC236}">
                <a16:creationId xmlns:a16="http://schemas.microsoft.com/office/drawing/2014/main" id="{DC040AAD-814F-0725-93CB-42D6B17C7A05}"/>
              </a:ext>
            </a:extLst>
          </p:cNvPr>
          <p:cNvPicPr>
            <a:picLocks noChangeAspect="1"/>
          </p:cNvPicPr>
          <p:nvPr/>
        </p:nvPicPr>
        <p:blipFill>
          <a:blip r:embed="rId10"/>
          <a:stretch>
            <a:fillRect/>
          </a:stretch>
        </p:blipFill>
        <p:spPr>
          <a:xfrm>
            <a:off x="6256222" y="927748"/>
            <a:ext cx="5652655" cy="509408"/>
          </a:xfrm>
          <a:prstGeom prst="rect">
            <a:avLst/>
          </a:prstGeom>
        </p:spPr>
      </p:pic>
    </p:spTree>
    <p:extLst>
      <p:ext uri="{BB962C8B-B14F-4D97-AF65-F5344CB8AC3E}">
        <p14:creationId xmlns:p14="http://schemas.microsoft.com/office/powerpoint/2010/main" val="1558465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6">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D91307C-F8B1-4C49-95EF-4C79445A2CCB}"/>
              </a:ext>
            </a:extLst>
          </p:cNvPr>
          <p:cNvSpPr>
            <a:spLocks noGrp="1"/>
          </p:cNvSpPr>
          <p:nvPr>
            <p:ph type="ctrTitle"/>
          </p:nvPr>
        </p:nvSpPr>
        <p:spPr>
          <a:xfrm>
            <a:off x="3045368" y="2043663"/>
            <a:ext cx="6105194" cy="2031055"/>
          </a:xfrm>
        </p:spPr>
        <p:txBody>
          <a:bodyPr>
            <a:normAutofit/>
          </a:bodyPr>
          <a:lstStyle/>
          <a:p>
            <a:r>
              <a:rPr lang="en-GB" dirty="0">
                <a:solidFill>
                  <a:srgbClr val="FFFFFF"/>
                </a:solidFill>
              </a:rPr>
              <a:t>Bishops Waltham Deanery</a:t>
            </a:r>
          </a:p>
        </p:txBody>
      </p:sp>
      <p:sp>
        <p:nvSpPr>
          <p:cNvPr id="3" name="Subtitle 2">
            <a:extLst>
              <a:ext uri="{FF2B5EF4-FFF2-40B4-BE49-F238E27FC236}">
                <a16:creationId xmlns:a16="http://schemas.microsoft.com/office/drawing/2014/main" id="{2D65D6DF-EA40-4CDC-9728-54218F04D80E}"/>
              </a:ext>
            </a:extLst>
          </p:cNvPr>
          <p:cNvSpPr>
            <a:spLocks noGrp="1"/>
          </p:cNvSpPr>
          <p:nvPr>
            <p:ph type="subTitle" idx="1"/>
          </p:nvPr>
        </p:nvSpPr>
        <p:spPr>
          <a:xfrm>
            <a:off x="3045368" y="4074718"/>
            <a:ext cx="6105194" cy="682079"/>
          </a:xfrm>
        </p:spPr>
        <p:txBody>
          <a:bodyPr>
            <a:normAutofit/>
          </a:bodyPr>
          <a:lstStyle/>
          <a:p>
            <a:endParaRPr lang="en-GB" dirty="0">
              <a:solidFill>
                <a:srgbClr val="FFFFFF"/>
              </a:solidFill>
            </a:endParaRPr>
          </a:p>
        </p:txBody>
      </p:sp>
    </p:spTree>
    <p:extLst>
      <p:ext uri="{BB962C8B-B14F-4D97-AF65-F5344CB8AC3E}">
        <p14:creationId xmlns:p14="http://schemas.microsoft.com/office/powerpoint/2010/main" val="2839141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09182-4902-FE79-E636-9D3DBBD57AE7}"/>
              </a:ext>
            </a:extLst>
          </p:cNvPr>
          <p:cNvSpPr>
            <a:spLocks noGrp="1"/>
          </p:cNvSpPr>
          <p:nvPr>
            <p:ph type="title"/>
          </p:nvPr>
        </p:nvSpPr>
        <p:spPr>
          <a:xfrm>
            <a:off x="3498432" y="1831200"/>
            <a:ext cx="4878560" cy="1841481"/>
          </a:xfrm>
          <a:ln w="57150">
            <a:solidFill>
              <a:srgbClr val="00B0F0"/>
            </a:solidFill>
          </a:ln>
        </p:spPr>
        <p:txBody>
          <a:bodyPr>
            <a:normAutofit fontScale="90000"/>
          </a:bodyPr>
          <a:lstStyle/>
          <a:p>
            <a:r>
              <a:rPr lang="en-GB" b="1" dirty="0"/>
              <a:t>Census 2021 </a:t>
            </a:r>
            <a:r>
              <a:rPr lang="en-GB" sz="3600" dirty="0"/>
              <a:t>gives us some useful data – slides are available for each parish</a:t>
            </a:r>
          </a:p>
        </p:txBody>
      </p:sp>
      <p:pic>
        <p:nvPicPr>
          <p:cNvPr id="3" name="Picture 2">
            <a:extLst>
              <a:ext uri="{FF2B5EF4-FFF2-40B4-BE49-F238E27FC236}">
                <a16:creationId xmlns:a16="http://schemas.microsoft.com/office/drawing/2014/main" id="{E8CA1F8F-A5E9-DC5E-2746-45B166E0D420}"/>
              </a:ext>
            </a:extLst>
          </p:cNvPr>
          <p:cNvPicPr>
            <a:picLocks noChangeAspect="1"/>
          </p:cNvPicPr>
          <p:nvPr/>
        </p:nvPicPr>
        <p:blipFill>
          <a:blip r:embed="rId3"/>
          <a:stretch>
            <a:fillRect/>
          </a:stretch>
        </p:blipFill>
        <p:spPr>
          <a:xfrm>
            <a:off x="7999897" y="4566971"/>
            <a:ext cx="2098497" cy="2166851"/>
          </a:xfrm>
          <a:prstGeom prst="rect">
            <a:avLst/>
          </a:prstGeom>
        </p:spPr>
      </p:pic>
      <p:sp>
        <p:nvSpPr>
          <p:cNvPr id="7" name="TextBox 6">
            <a:extLst>
              <a:ext uri="{FF2B5EF4-FFF2-40B4-BE49-F238E27FC236}">
                <a16:creationId xmlns:a16="http://schemas.microsoft.com/office/drawing/2014/main" id="{EF25D579-0CB2-F315-6AC5-BEF0C017DD97}"/>
              </a:ext>
            </a:extLst>
          </p:cNvPr>
          <p:cNvSpPr txBox="1"/>
          <p:nvPr/>
        </p:nvSpPr>
        <p:spPr>
          <a:xfrm>
            <a:off x="10206525" y="5229961"/>
            <a:ext cx="1975875" cy="646331"/>
          </a:xfrm>
          <a:prstGeom prst="rect">
            <a:avLst/>
          </a:prstGeom>
          <a:solidFill>
            <a:schemeClr val="accent1">
              <a:lumMod val="40000"/>
              <a:lumOff val="60000"/>
            </a:schemeClr>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Very White, British and Christian</a:t>
            </a:r>
          </a:p>
        </p:txBody>
      </p:sp>
      <p:pic>
        <p:nvPicPr>
          <p:cNvPr id="8" name="Picture 7">
            <a:extLst>
              <a:ext uri="{FF2B5EF4-FFF2-40B4-BE49-F238E27FC236}">
                <a16:creationId xmlns:a16="http://schemas.microsoft.com/office/drawing/2014/main" id="{ACB9A8F4-8188-7A3D-362E-8AB3E0DAB012}"/>
              </a:ext>
            </a:extLst>
          </p:cNvPr>
          <p:cNvPicPr>
            <a:picLocks noChangeAspect="1"/>
          </p:cNvPicPr>
          <p:nvPr/>
        </p:nvPicPr>
        <p:blipFill>
          <a:blip r:embed="rId4"/>
          <a:stretch>
            <a:fillRect/>
          </a:stretch>
        </p:blipFill>
        <p:spPr>
          <a:xfrm>
            <a:off x="0" y="3247379"/>
            <a:ext cx="2609304" cy="3599041"/>
          </a:xfrm>
          <a:prstGeom prst="rect">
            <a:avLst/>
          </a:prstGeom>
        </p:spPr>
      </p:pic>
      <p:pic>
        <p:nvPicPr>
          <p:cNvPr id="12" name="Picture 11">
            <a:extLst>
              <a:ext uri="{FF2B5EF4-FFF2-40B4-BE49-F238E27FC236}">
                <a16:creationId xmlns:a16="http://schemas.microsoft.com/office/drawing/2014/main" id="{56638218-3B85-BD21-8618-2C7666F17B48}"/>
              </a:ext>
            </a:extLst>
          </p:cNvPr>
          <p:cNvPicPr>
            <a:picLocks noChangeAspect="1"/>
          </p:cNvPicPr>
          <p:nvPr/>
        </p:nvPicPr>
        <p:blipFill>
          <a:blip r:embed="rId5"/>
          <a:stretch>
            <a:fillRect/>
          </a:stretch>
        </p:blipFill>
        <p:spPr>
          <a:xfrm>
            <a:off x="2816924" y="3781711"/>
            <a:ext cx="3087589" cy="2896500"/>
          </a:xfrm>
          <a:prstGeom prst="rect">
            <a:avLst/>
          </a:prstGeom>
        </p:spPr>
      </p:pic>
      <p:sp>
        <p:nvSpPr>
          <p:cNvPr id="17" name="TextBox 16">
            <a:extLst>
              <a:ext uri="{FF2B5EF4-FFF2-40B4-BE49-F238E27FC236}">
                <a16:creationId xmlns:a16="http://schemas.microsoft.com/office/drawing/2014/main" id="{5C552FE2-9B3E-014C-F99F-9A4FF339AFC4}"/>
              </a:ext>
            </a:extLst>
          </p:cNvPr>
          <p:cNvSpPr txBox="1"/>
          <p:nvPr/>
        </p:nvSpPr>
        <p:spPr>
          <a:xfrm>
            <a:off x="51523" y="2794388"/>
            <a:ext cx="3140012" cy="369332"/>
          </a:xfrm>
          <a:prstGeom prst="rect">
            <a:avLst/>
          </a:prstGeom>
          <a:solidFill>
            <a:schemeClr val="accent1">
              <a:lumMod val="40000"/>
              <a:lumOff val="60000"/>
            </a:schemeClr>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Relatively Healthy and Wealthy</a:t>
            </a:r>
          </a:p>
        </p:txBody>
      </p:sp>
      <p:pic>
        <p:nvPicPr>
          <p:cNvPr id="18" name="Picture 17">
            <a:extLst>
              <a:ext uri="{FF2B5EF4-FFF2-40B4-BE49-F238E27FC236}">
                <a16:creationId xmlns:a16="http://schemas.microsoft.com/office/drawing/2014/main" id="{59C30482-DBD7-F691-0C6D-93365367A732}"/>
              </a:ext>
            </a:extLst>
          </p:cNvPr>
          <p:cNvPicPr>
            <a:picLocks noChangeAspect="1"/>
          </p:cNvPicPr>
          <p:nvPr/>
        </p:nvPicPr>
        <p:blipFill>
          <a:blip r:embed="rId6"/>
          <a:stretch>
            <a:fillRect/>
          </a:stretch>
        </p:blipFill>
        <p:spPr>
          <a:xfrm>
            <a:off x="9295118" y="1054546"/>
            <a:ext cx="2658675" cy="3394790"/>
          </a:xfrm>
          <a:prstGeom prst="rect">
            <a:avLst/>
          </a:prstGeom>
        </p:spPr>
      </p:pic>
      <p:sp>
        <p:nvSpPr>
          <p:cNvPr id="21" name="TextBox 20">
            <a:extLst>
              <a:ext uri="{FF2B5EF4-FFF2-40B4-BE49-F238E27FC236}">
                <a16:creationId xmlns:a16="http://schemas.microsoft.com/office/drawing/2014/main" id="{3957046C-B103-D462-D774-4E743B433060}"/>
              </a:ext>
            </a:extLst>
          </p:cNvPr>
          <p:cNvSpPr txBox="1"/>
          <p:nvPr/>
        </p:nvSpPr>
        <p:spPr>
          <a:xfrm>
            <a:off x="9208609" y="300652"/>
            <a:ext cx="2549236" cy="646331"/>
          </a:xfrm>
          <a:prstGeom prst="rect">
            <a:avLst/>
          </a:prstGeom>
          <a:solidFill>
            <a:schemeClr val="accent1">
              <a:lumMod val="40000"/>
              <a:lumOff val="60000"/>
            </a:schemeClr>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Relatively Disconnected from Local Work</a:t>
            </a:r>
          </a:p>
        </p:txBody>
      </p:sp>
      <p:sp>
        <p:nvSpPr>
          <p:cNvPr id="22" name="TextBox 21">
            <a:extLst>
              <a:ext uri="{FF2B5EF4-FFF2-40B4-BE49-F238E27FC236}">
                <a16:creationId xmlns:a16="http://schemas.microsoft.com/office/drawing/2014/main" id="{E8F31F63-A9A7-C57A-A5AE-7DDD3D6A0110}"/>
              </a:ext>
            </a:extLst>
          </p:cNvPr>
          <p:cNvSpPr txBox="1"/>
          <p:nvPr/>
        </p:nvSpPr>
        <p:spPr>
          <a:xfrm>
            <a:off x="2831581" y="133668"/>
            <a:ext cx="2975510" cy="923330"/>
          </a:xfrm>
          <a:prstGeom prst="rect">
            <a:avLst/>
          </a:prstGeom>
          <a:solidFill>
            <a:schemeClr val="accent1">
              <a:lumMod val="40000"/>
              <a:lumOff val="60000"/>
            </a:schemeClr>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Quite High Proportions of Single Households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but only BW above national average </a:t>
            </a:r>
          </a:p>
        </p:txBody>
      </p:sp>
      <p:pic>
        <p:nvPicPr>
          <p:cNvPr id="23" name="Picture 22">
            <a:extLst>
              <a:ext uri="{FF2B5EF4-FFF2-40B4-BE49-F238E27FC236}">
                <a16:creationId xmlns:a16="http://schemas.microsoft.com/office/drawing/2014/main" id="{C133FE0E-B02E-48BE-676A-DFA07A312DAE}"/>
              </a:ext>
            </a:extLst>
          </p:cNvPr>
          <p:cNvPicPr>
            <a:picLocks noChangeAspect="1"/>
          </p:cNvPicPr>
          <p:nvPr/>
        </p:nvPicPr>
        <p:blipFill>
          <a:blip r:embed="rId7"/>
          <a:stretch>
            <a:fillRect/>
          </a:stretch>
        </p:blipFill>
        <p:spPr>
          <a:xfrm>
            <a:off x="144550" y="93606"/>
            <a:ext cx="2279791" cy="2526457"/>
          </a:xfrm>
          <a:prstGeom prst="rect">
            <a:avLst/>
          </a:prstGeom>
        </p:spPr>
      </p:pic>
      <p:pic>
        <p:nvPicPr>
          <p:cNvPr id="5" name="Picture 4">
            <a:extLst>
              <a:ext uri="{FF2B5EF4-FFF2-40B4-BE49-F238E27FC236}">
                <a16:creationId xmlns:a16="http://schemas.microsoft.com/office/drawing/2014/main" id="{1397ED88-8863-0C9E-8F94-0E06843F10A2}"/>
              </a:ext>
            </a:extLst>
          </p:cNvPr>
          <p:cNvPicPr>
            <a:picLocks noChangeAspect="1"/>
          </p:cNvPicPr>
          <p:nvPr/>
        </p:nvPicPr>
        <p:blipFill>
          <a:blip r:embed="rId8"/>
          <a:stretch>
            <a:fillRect/>
          </a:stretch>
        </p:blipFill>
        <p:spPr>
          <a:xfrm>
            <a:off x="6029643" y="102241"/>
            <a:ext cx="3029373" cy="1648055"/>
          </a:xfrm>
          <a:prstGeom prst="rect">
            <a:avLst/>
          </a:prstGeom>
        </p:spPr>
      </p:pic>
      <p:sp>
        <p:nvSpPr>
          <p:cNvPr id="10" name="TextBox 9">
            <a:extLst>
              <a:ext uri="{FF2B5EF4-FFF2-40B4-BE49-F238E27FC236}">
                <a16:creationId xmlns:a16="http://schemas.microsoft.com/office/drawing/2014/main" id="{6DD67BDF-ADA4-9769-5D06-80B2643A75C5}"/>
              </a:ext>
            </a:extLst>
          </p:cNvPr>
          <p:cNvSpPr txBox="1"/>
          <p:nvPr/>
        </p:nvSpPr>
        <p:spPr>
          <a:xfrm>
            <a:off x="5551772" y="5435296"/>
            <a:ext cx="1694155" cy="646331"/>
          </a:xfrm>
          <a:prstGeom prst="rect">
            <a:avLst/>
          </a:prstGeom>
          <a:solidFill>
            <a:schemeClr val="accent1">
              <a:lumMod val="40000"/>
              <a:lumOff val="60000"/>
            </a:schemeClr>
          </a:solidFill>
          <a:ln w="28575">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Unemployment Low</a:t>
            </a:r>
          </a:p>
        </p:txBody>
      </p:sp>
    </p:spTree>
    <p:extLst>
      <p:ext uri="{BB962C8B-B14F-4D97-AF65-F5344CB8AC3E}">
        <p14:creationId xmlns:p14="http://schemas.microsoft.com/office/powerpoint/2010/main" val="2400563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546A54-5622-8A6F-B4AB-4FDDE9EBAE14}"/>
              </a:ext>
            </a:extLst>
          </p:cNvPr>
          <p:cNvSpPr>
            <a:spLocks noGrp="1"/>
          </p:cNvSpPr>
          <p:nvPr>
            <p:ph type="title"/>
          </p:nvPr>
        </p:nvSpPr>
        <p:spPr>
          <a:xfrm>
            <a:off x="130681" y="84528"/>
            <a:ext cx="7258410" cy="1325563"/>
          </a:xfrm>
        </p:spPr>
        <p:txBody>
          <a:bodyPr>
            <a:normAutofit/>
          </a:bodyPr>
          <a:lstStyle/>
          <a:p>
            <a:r>
              <a:rPr lang="en-GB" dirty="0"/>
              <a:t>Are We Reaching People?</a:t>
            </a:r>
          </a:p>
        </p:txBody>
      </p:sp>
      <p:pic>
        <p:nvPicPr>
          <p:cNvPr id="5" name="Picture 4">
            <a:extLst>
              <a:ext uri="{FF2B5EF4-FFF2-40B4-BE49-F238E27FC236}">
                <a16:creationId xmlns:a16="http://schemas.microsoft.com/office/drawing/2014/main" id="{2B5641E8-393B-79B1-BC58-C51669FB4F85}"/>
              </a:ext>
            </a:extLst>
          </p:cNvPr>
          <p:cNvPicPr>
            <a:picLocks noChangeAspect="1"/>
          </p:cNvPicPr>
          <p:nvPr/>
        </p:nvPicPr>
        <p:blipFill>
          <a:blip r:embed="rId3"/>
          <a:stretch>
            <a:fillRect/>
          </a:stretch>
        </p:blipFill>
        <p:spPr>
          <a:xfrm>
            <a:off x="5116362" y="1199579"/>
            <a:ext cx="6805343" cy="4407150"/>
          </a:xfrm>
          <a:prstGeom prst="rect">
            <a:avLst/>
          </a:prstGeom>
          <a:ln w="28575">
            <a:solidFill>
              <a:srgbClr val="00B0F0"/>
            </a:solidFill>
          </a:ln>
        </p:spPr>
      </p:pic>
      <p:sp>
        <p:nvSpPr>
          <p:cNvPr id="7" name="TextBox 6">
            <a:extLst>
              <a:ext uri="{FF2B5EF4-FFF2-40B4-BE49-F238E27FC236}">
                <a16:creationId xmlns:a16="http://schemas.microsoft.com/office/drawing/2014/main" id="{93B8166E-281D-D1ED-EFED-D8A272AC1E00}"/>
              </a:ext>
            </a:extLst>
          </p:cNvPr>
          <p:cNvSpPr txBox="1"/>
          <p:nvPr/>
        </p:nvSpPr>
        <p:spPr>
          <a:xfrm>
            <a:off x="3047281" y="3244334"/>
            <a:ext cx="60945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90D2D3E-4941-B499-A1B8-FDB97F97DDD6}"/>
              </a:ext>
            </a:extLst>
          </p:cNvPr>
          <p:cNvSpPr txBox="1"/>
          <p:nvPr/>
        </p:nvSpPr>
        <p:spPr>
          <a:xfrm>
            <a:off x="3759886" y="5821932"/>
            <a:ext cx="7945574" cy="923330"/>
          </a:xfrm>
          <a:prstGeom prst="rect">
            <a:avLst/>
          </a:prstGeom>
          <a:solidFill>
            <a:schemeClr val="accent1">
              <a:lumMod val="40000"/>
              <a:lumOff val="60000"/>
            </a:schemeClr>
          </a:solidFill>
          <a:ln w="38100">
            <a:solidFill>
              <a:srgbClr val="00B0F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Significant proportions of Christians worship at Christmas in this Deanery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 only 3 parishes are a smaller proportion of Christians part of the worshipping community than the national average</a:t>
            </a:r>
          </a:p>
        </p:txBody>
      </p:sp>
      <p:pic>
        <p:nvPicPr>
          <p:cNvPr id="9" name="Picture 8">
            <a:extLst>
              <a:ext uri="{FF2B5EF4-FFF2-40B4-BE49-F238E27FC236}">
                <a16:creationId xmlns:a16="http://schemas.microsoft.com/office/drawing/2014/main" id="{8B797218-9714-3739-325F-09F50C582E1C}"/>
              </a:ext>
            </a:extLst>
          </p:cNvPr>
          <p:cNvPicPr>
            <a:picLocks noChangeAspect="1"/>
          </p:cNvPicPr>
          <p:nvPr/>
        </p:nvPicPr>
        <p:blipFill>
          <a:blip r:embed="rId4"/>
          <a:stretch>
            <a:fillRect/>
          </a:stretch>
        </p:blipFill>
        <p:spPr>
          <a:xfrm>
            <a:off x="189845" y="3326750"/>
            <a:ext cx="3131079" cy="1731425"/>
          </a:xfrm>
          <a:prstGeom prst="rect">
            <a:avLst/>
          </a:prstGeom>
        </p:spPr>
      </p:pic>
      <p:pic>
        <p:nvPicPr>
          <p:cNvPr id="10" name="Picture 9">
            <a:extLst>
              <a:ext uri="{FF2B5EF4-FFF2-40B4-BE49-F238E27FC236}">
                <a16:creationId xmlns:a16="http://schemas.microsoft.com/office/drawing/2014/main" id="{9F1535E9-542B-3225-9D8D-B5F0FB2B02D9}"/>
              </a:ext>
            </a:extLst>
          </p:cNvPr>
          <p:cNvPicPr>
            <a:picLocks noChangeAspect="1"/>
          </p:cNvPicPr>
          <p:nvPr/>
        </p:nvPicPr>
        <p:blipFill>
          <a:blip r:embed="rId5"/>
          <a:stretch>
            <a:fillRect/>
          </a:stretch>
        </p:blipFill>
        <p:spPr>
          <a:xfrm>
            <a:off x="138380" y="1199579"/>
            <a:ext cx="3208857" cy="1733402"/>
          </a:xfrm>
          <a:prstGeom prst="rect">
            <a:avLst/>
          </a:prstGeom>
        </p:spPr>
      </p:pic>
      <p:sp>
        <p:nvSpPr>
          <p:cNvPr id="11" name="TextBox 10">
            <a:extLst>
              <a:ext uri="{FF2B5EF4-FFF2-40B4-BE49-F238E27FC236}">
                <a16:creationId xmlns:a16="http://schemas.microsoft.com/office/drawing/2014/main" id="{02B93DD2-A057-1523-863D-365FFD13E9E8}"/>
              </a:ext>
            </a:extLst>
          </p:cNvPr>
          <p:cNvSpPr txBox="1"/>
          <p:nvPr/>
        </p:nvSpPr>
        <p:spPr>
          <a:xfrm>
            <a:off x="2067599" y="1202039"/>
            <a:ext cx="2725906" cy="369332"/>
          </a:xfrm>
          <a:prstGeom prst="rect">
            <a:avLst/>
          </a:prstGeom>
          <a:solidFill>
            <a:schemeClr val="accent1">
              <a:lumMod val="40000"/>
              <a:lumOff val="60000"/>
            </a:schemeClr>
          </a:solidFill>
          <a:ln w="38100">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EA07BAA-D3E8-0031-325C-28F8D166CA68}"/>
              </a:ext>
            </a:extLst>
          </p:cNvPr>
          <p:cNvSpPr txBox="1"/>
          <p:nvPr/>
        </p:nvSpPr>
        <p:spPr>
          <a:xfrm>
            <a:off x="2067600" y="3267204"/>
            <a:ext cx="2725905" cy="369332"/>
          </a:xfrm>
          <a:prstGeom prst="rect">
            <a:avLst/>
          </a:prstGeom>
          <a:solidFill>
            <a:schemeClr val="accent1">
              <a:lumMod val="40000"/>
              <a:lumOff val="60000"/>
            </a:schemeClr>
          </a:solidFill>
          <a:ln w="38100">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0589E564-56C9-FFAC-B165-1726481969F7}"/>
              </a:ext>
            </a:extLst>
          </p:cNvPr>
          <p:cNvPicPr>
            <a:picLocks noChangeAspect="1"/>
          </p:cNvPicPr>
          <p:nvPr/>
        </p:nvPicPr>
        <p:blipFill>
          <a:blip r:embed="rId6"/>
          <a:stretch>
            <a:fillRect/>
          </a:stretch>
        </p:blipFill>
        <p:spPr>
          <a:xfrm>
            <a:off x="1949133" y="5989174"/>
            <a:ext cx="1371791" cy="466790"/>
          </a:xfrm>
          <a:prstGeom prst="rect">
            <a:avLst/>
          </a:prstGeom>
        </p:spPr>
      </p:pic>
      <p:sp>
        <p:nvSpPr>
          <p:cNvPr id="14" name="TextBox 13">
            <a:extLst>
              <a:ext uri="{FF2B5EF4-FFF2-40B4-BE49-F238E27FC236}">
                <a16:creationId xmlns:a16="http://schemas.microsoft.com/office/drawing/2014/main" id="{C0BA6163-A4E0-AE49-F7DD-7322E2935C5A}"/>
              </a:ext>
            </a:extLst>
          </p:cNvPr>
          <p:cNvSpPr txBox="1"/>
          <p:nvPr/>
        </p:nvSpPr>
        <p:spPr>
          <a:xfrm>
            <a:off x="175688" y="5871046"/>
            <a:ext cx="1642701" cy="646331"/>
          </a:xfrm>
          <a:prstGeom prst="rect">
            <a:avLst/>
          </a:prstGeom>
          <a:solidFill>
            <a:schemeClr val="accent1">
              <a:lumMod val="40000"/>
              <a:lumOff val="60000"/>
            </a:schemeClr>
          </a:solidFill>
          <a:ln w="38100">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Minimal Presence of other faith: only Exton registers</a:t>
            </a:r>
          </a:p>
        </p:txBody>
      </p:sp>
      <p:sp>
        <p:nvSpPr>
          <p:cNvPr id="2" name="Flowchart: Sequential Access Storage 1">
            <a:extLst>
              <a:ext uri="{FF2B5EF4-FFF2-40B4-BE49-F238E27FC236}">
                <a16:creationId xmlns:a16="http://schemas.microsoft.com/office/drawing/2014/main" id="{CF508CB4-8717-EA70-C0B4-665AF11C2B84}"/>
              </a:ext>
            </a:extLst>
          </p:cNvPr>
          <p:cNvSpPr/>
          <p:nvPr/>
        </p:nvSpPr>
        <p:spPr>
          <a:xfrm>
            <a:off x="3546715" y="4417283"/>
            <a:ext cx="1543334" cy="646331"/>
          </a:xfrm>
          <a:prstGeom prst="flowChartMagneticTa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NB Civil Parish</a:t>
            </a:r>
          </a:p>
        </p:txBody>
      </p:sp>
    </p:spTree>
    <p:extLst>
      <p:ext uri="{BB962C8B-B14F-4D97-AF65-F5344CB8AC3E}">
        <p14:creationId xmlns:p14="http://schemas.microsoft.com/office/powerpoint/2010/main" val="275539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1774163-F3DE-744D-C5B0-7AF4BFEEEF7E}"/>
              </a:ext>
            </a:extLst>
          </p:cNvPr>
          <p:cNvGraphicFramePr>
            <a:graphicFrameLocks/>
          </p:cNvGraphicFramePr>
          <p:nvPr/>
        </p:nvGraphicFramePr>
        <p:xfrm>
          <a:off x="6895418" y="269295"/>
          <a:ext cx="5095874" cy="30003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61AB125F-A514-437E-9048-A74C0AB8864A}"/>
              </a:ext>
            </a:extLst>
          </p:cNvPr>
          <p:cNvGraphicFramePr>
            <a:graphicFrameLocks/>
          </p:cNvGraphicFramePr>
          <p:nvPr/>
        </p:nvGraphicFramePr>
        <p:xfrm>
          <a:off x="6895418" y="3373579"/>
          <a:ext cx="5095874" cy="3000375"/>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a:extLst>
              <a:ext uri="{FF2B5EF4-FFF2-40B4-BE49-F238E27FC236}">
                <a16:creationId xmlns:a16="http://schemas.microsoft.com/office/drawing/2014/main" id="{0FC5B832-8B26-6C7A-8610-0167B16BAACD}"/>
              </a:ext>
            </a:extLst>
          </p:cNvPr>
          <p:cNvPicPr>
            <a:picLocks noChangeAspect="1"/>
          </p:cNvPicPr>
          <p:nvPr/>
        </p:nvPicPr>
        <p:blipFill>
          <a:blip r:embed="rId5"/>
          <a:stretch>
            <a:fillRect/>
          </a:stretch>
        </p:blipFill>
        <p:spPr>
          <a:xfrm>
            <a:off x="476508" y="3470978"/>
            <a:ext cx="4991774" cy="3000375"/>
          </a:xfrm>
          <a:prstGeom prst="rect">
            <a:avLst/>
          </a:prstGeom>
          <a:ln>
            <a:solidFill>
              <a:srgbClr val="00B0F0"/>
            </a:solidFill>
          </a:ln>
        </p:spPr>
      </p:pic>
      <p:sp>
        <p:nvSpPr>
          <p:cNvPr id="7" name="TextBox 6">
            <a:extLst>
              <a:ext uri="{FF2B5EF4-FFF2-40B4-BE49-F238E27FC236}">
                <a16:creationId xmlns:a16="http://schemas.microsoft.com/office/drawing/2014/main" id="{B6A03908-E224-FD2A-7C7D-3DCCD50F678E}"/>
              </a:ext>
            </a:extLst>
          </p:cNvPr>
          <p:cNvSpPr txBox="1"/>
          <p:nvPr/>
        </p:nvSpPr>
        <p:spPr>
          <a:xfrm>
            <a:off x="23564" y="493041"/>
            <a:ext cx="6691745" cy="2554545"/>
          </a:xfrm>
          <a:prstGeom prst="rect">
            <a:avLst/>
          </a:prstGeom>
          <a:solidFill>
            <a:schemeClr val="accent1">
              <a:lumMod val="40000"/>
              <a:lumOff val="60000"/>
            </a:schemeClr>
          </a:solidFill>
          <a:ln w="28575">
            <a:solidFill>
              <a:srgbClr val="00B0F0"/>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We report being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rich</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only one parish declared a deficit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But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we are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not particularly generous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only two parishes have average weekly giving amounts above the national average of £15.50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Numbers of planned givers have dropped in larger congregations but not always in smaller ones</a:t>
            </a:r>
          </a:p>
        </p:txBody>
      </p:sp>
    </p:spTree>
    <p:extLst>
      <p:ext uri="{BB962C8B-B14F-4D97-AF65-F5344CB8AC3E}">
        <p14:creationId xmlns:p14="http://schemas.microsoft.com/office/powerpoint/2010/main" val="138294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75090D-5863-6E58-792F-9A329609AC3C}"/>
              </a:ext>
            </a:extLst>
          </p:cNvPr>
          <p:cNvPicPr>
            <a:picLocks noChangeAspect="1"/>
          </p:cNvPicPr>
          <p:nvPr/>
        </p:nvPicPr>
        <p:blipFill>
          <a:blip r:embed="rId3"/>
          <a:stretch>
            <a:fillRect/>
          </a:stretch>
        </p:blipFill>
        <p:spPr>
          <a:xfrm>
            <a:off x="641445" y="239681"/>
            <a:ext cx="10290412" cy="6193430"/>
          </a:xfrm>
          <a:prstGeom prst="rect">
            <a:avLst/>
          </a:prstGeom>
        </p:spPr>
      </p:pic>
      <p:sp>
        <p:nvSpPr>
          <p:cNvPr id="13" name="TextBox 12">
            <a:extLst>
              <a:ext uri="{FF2B5EF4-FFF2-40B4-BE49-F238E27FC236}">
                <a16:creationId xmlns:a16="http://schemas.microsoft.com/office/drawing/2014/main" id="{10649657-EFD8-2167-29A1-52C43D5D5311}"/>
              </a:ext>
            </a:extLst>
          </p:cNvPr>
          <p:cNvSpPr txBox="1"/>
          <p:nvPr/>
        </p:nvSpPr>
        <p:spPr>
          <a:xfrm>
            <a:off x="6143765" y="503572"/>
            <a:ext cx="1514901" cy="369332"/>
          </a:xfrm>
          <a:prstGeom prst="rect">
            <a:avLst/>
          </a:prstGeom>
          <a:solidFill>
            <a:schemeClr val="accent2">
              <a:lumMod val="75000"/>
            </a:schemeClr>
          </a:solidFill>
          <a:ln w="28575">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Declining</a:t>
            </a:r>
          </a:p>
        </p:txBody>
      </p:sp>
      <p:sp>
        <p:nvSpPr>
          <p:cNvPr id="14" name="TextBox 13">
            <a:extLst>
              <a:ext uri="{FF2B5EF4-FFF2-40B4-BE49-F238E27FC236}">
                <a16:creationId xmlns:a16="http://schemas.microsoft.com/office/drawing/2014/main" id="{FF37AC50-0669-378D-51D2-D5B9C95A8326}"/>
              </a:ext>
            </a:extLst>
          </p:cNvPr>
          <p:cNvSpPr txBox="1"/>
          <p:nvPr/>
        </p:nvSpPr>
        <p:spPr>
          <a:xfrm>
            <a:off x="1339546" y="72356"/>
            <a:ext cx="2192740" cy="646331"/>
          </a:xfrm>
          <a:prstGeom prst="rect">
            <a:avLst/>
          </a:prstGeom>
          <a:solidFill>
            <a:srgbClr val="00B0F0"/>
          </a:solid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More  on electoral roll, fewer givers</a:t>
            </a:r>
          </a:p>
        </p:txBody>
      </p:sp>
      <p:sp>
        <p:nvSpPr>
          <p:cNvPr id="15" name="TextBox 14">
            <a:extLst>
              <a:ext uri="{FF2B5EF4-FFF2-40B4-BE49-F238E27FC236}">
                <a16:creationId xmlns:a16="http://schemas.microsoft.com/office/drawing/2014/main" id="{61571FB6-AB77-0054-7138-3F3155DFB166}"/>
              </a:ext>
            </a:extLst>
          </p:cNvPr>
          <p:cNvSpPr txBox="1"/>
          <p:nvPr/>
        </p:nvSpPr>
        <p:spPr>
          <a:xfrm>
            <a:off x="3701954" y="365073"/>
            <a:ext cx="2192740" cy="646331"/>
          </a:xfrm>
          <a:prstGeom prst="rect">
            <a:avLst/>
          </a:prstGeom>
          <a:solidFill>
            <a:srgbClr val="7030A0"/>
          </a:solidFill>
          <a:ln w="28575">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More givers than worshippers</a:t>
            </a:r>
          </a:p>
        </p:txBody>
      </p:sp>
      <p:sp>
        <p:nvSpPr>
          <p:cNvPr id="17" name="TextBox 16">
            <a:extLst>
              <a:ext uri="{FF2B5EF4-FFF2-40B4-BE49-F238E27FC236}">
                <a16:creationId xmlns:a16="http://schemas.microsoft.com/office/drawing/2014/main" id="{D94FAB12-B6A3-C244-CCC8-4839BEB726AF}"/>
              </a:ext>
            </a:extLst>
          </p:cNvPr>
          <p:cNvSpPr txBox="1"/>
          <p:nvPr/>
        </p:nvSpPr>
        <p:spPr>
          <a:xfrm>
            <a:off x="8501419" y="595957"/>
            <a:ext cx="2192740" cy="646331"/>
          </a:xfrm>
          <a:prstGeom prst="rect">
            <a:avLst/>
          </a:prstGeom>
          <a:solidFill>
            <a:srgbClr val="002060"/>
          </a:solidFill>
          <a:ln w="2857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More on electoral roll than worship</a:t>
            </a:r>
          </a:p>
        </p:txBody>
      </p:sp>
      <p:cxnSp>
        <p:nvCxnSpPr>
          <p:cNvPr id="19" name="Straight Arrow Connector 18">
            <a:extLst>
              <a:ext uri="{FF2B5EF4-FFF2-40B4-BE49-F238E27FC236}">
                <a16:creationId xmlns:a16="http://schemas.microsoft.com/office/drawing/2014/main" id="{8F89EFAD-2400-FB8F-7CBA-CB4E74CEED2B}"/>
              </a:ext>
            </a:extLst>
          </p:cNvPr>
          <p:cNvCxnSpPr>
            <a:cxnSpLocks/>
          </p:cNvCxnSpPr>
          <p:nvPr/>
        </p:nvCxnSpPr>
        <p:spPr>
          <a:xfrm flipH="1">
            <a:off x="3320105" y="894678"/>
            <a:ext cx="2834179" cy="1788115"/>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593F0343-0624-54F2-0F4B-998A4A6BDFA5}"/>
              </a:ext>
            </a:extLst>
          </p:cNvPr>
          <p:cNvCxnSpPr>
            <a:cxnSpLocks/>
          </p:cNvCxnSpPr>
          <p:nvPr/>
        </p:nvCxnSpPr>
        <p:spPr>
          <a:xfrm flipH="1">
            <a:off x="6518152" y="940450"/>
            <a:ext cx="111598" cy="1979149"/>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3DFC8E25-CF05-563E-3668-ED7C855D35CD}"/>
              </a:ext>
            </a:extLst>
          </p:cNvPr>
          <p:cNvCxnSpPr>
            <a:cxnSpLocks/>
          </p:cNvCxnSpPr>
          <p:nvPr/>
        </p:nvCxnSpPr>
        <p:spPr>
          <a:xfrm>
            <a:off x="7070816" y="919122"/>
            <a:ext cx="464452" cy="2219863"/>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CD80674C-E69D-0172-1DC5-92D26D0FB39B}"/>
              </a:ext>
            </a:extLst>
          </p:cNvPr>
          <p:cNvCxnSpPr>
            <a:cxnSpLocks/>
          </p:cNvCxnSpPr>
          <p:nvPr/>
        </p:nvCxnSpPr>
        <p:spPr>
          <a:xfrm>
            <a:off x="7432486" y="894678"/>
            <a:ext cx="2768078" cy="2447670"/>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cxnSp>
        <p:nvCxnSpPr>
          <p:cNvPr id="30" name="Straight Arrow Connector 29">
            <a:extLst>
              <a:ext uri="{FF2B5EF4-FFF2-40B4-BE49-F238E27FC236}">
                <a16:creationId xmlns:a16="http://schemas.microsoft.com/office/drawing/2014/main" id="{68789916-E3BE-8E89-9745-B41D616C8D5E}"/>
              </a:ext>
            </a:extLst>
          </p:cNvPr>
          <p:cNvCxnSpPr>
            <a:cxnSpLocks/>
          </p:cNvCxnSpPr>
          <p:nvPr/>
        </p:nvCxnSpPr>
        <p:spPr>
          <a:xfrm flipH="1">
            <a:off x="1879979" y="770213"/>
            <a:ext cx="583441" cy="1378161"/>
          </a:xfrm>
          <a:prstGeom prst="straightConnector1">
            <a:avLst/>
          </a:prstGeom>
          <a:ln w="28575">
            <a:solidFill>
              <a:srgbClr val="00B0F0"/>
            </a:solidFill>
            <a:tailEnd type="triangle"/>
          </a:ln>
        </p:spPr>
        <p:style>
          <a:lnRef idx="3">
            <a:schemeClr val="accent2"/>
          </a:lnRef>
          <a:fillRef idx="0">
            <a:schemeClr val="accent2"/>
          </a:fillRef>
          <a:effectRef idx="2">
            <a:schemeClr val="accent2"/>
          </a:effectRef>
          <a:fontRef idx="minor">
            <a:schemeClr val="tx1"/>
          </a:fontRef>
        </p:style>
      </p:cxnSp>
      <p:cxnSp>
        <p:nvCxnSpPr>
          <p:cNvPr id="31" name="Straight Arrow Connector 30">
            <a:extLst>
              <a:ext uri="{FF2B5EF4-FFF2-40B4-BE49-F238E27FC236}">
                <a16:creationId xmlns:a16="http://schemas.microsoft.com/office/drawing/2014/main" id="{A1C29C30-E095-51A1-752B-35C3EAAFB9DF}"/>
              </a:ext>
            </a:extLst>
          </p:cNvPr>
          <p:cNvCxnSpPr>
            <a:cxnSpLocks/>
          </p:cNvCxnSpPr>
          <p:nvPr/>
        </p:nvCxnSpPr>
        <p:spPr>
          <a:xfrm>
            <a:off x="2469107" y="761431"/>
            <a:ext cx="0" cy="1871522"/>
          </a:xfrm>
          <a:prstGeom prst="straightConnector1">
            <a:avLst/>
          </a:prstGeom>
          <a:ln w="28575">
            <a:solidFill>
              <a:srgbClr val="00B0F0"/>
            </a:solidFill>
            <a:tailEnd type="triangle"/>
          </a:ln>
        </p:spPr>
        <p:style>
          <a:lnRef idx="3">
            <a:schemeClr val="accent2"/>
          </a:lnRef>
          <a:fillRef idx="0">
            <a:schemeClr val="accent2"/>
          </a:fillRef>
          <a:effectRef idx="2">
            <a:schemeClr val="accent2"/>
          </a:effectRef>
          <a:fontRef idx="minor">
            <a:schemeClr val="tx1"/>
          </a:fontRef>
        </p:style>
      </p:cxnSp>
      <p:cxnSp>
        <p:nvCxnSpPr>
          <p:cNvPr id="35" name="Straight Arrow Connector 34">
            <a:extLst>
              <a:ext uri="{FF2B5EF4-FFF2-40B4-BE49-F238E27FC236}">
                <a16:creationId xmlns:a16="http://schemas.microsoft.com/office/drawing/2014/main" id="{4504B60B-A918-3CA3-8ACF-C42F85518D39}"/>
              </a:ext>
            </a:extLst>
          </p:cNvPr>
          <p:cNvCxnSpPr>
            <a:cxnSpLocks/>
          </p:cNvCxnSpPr>
          <p:nvPr/>
        </p:nvCxnSpPr>
        <p:spPr>
          <a:xfrm flipH="1">
            <a:off x="6482828" y="1242288"/>
            <a:ext cx="1963147" cy="942843"/>
          </a:xfrm>
          <a:prstGeom prst="straightConnector1">
            <a:avLst/>
          </a:prstGeom>
          <a:ln w="28575">
            <a:solidFill>
              <a:srgbClr val="002060"/>
            </a:solidFill>
            <a:tailEnd type="triangle"/>
          </a:ln>
        </p:spPr>
        <p:style>
          <a:lnRef idx="3">
            <a:schemeClr val="accent2"/>
          </a:lnRef>
          <a:fillRef idx="0">
            <a:schemeClr val="accent2"/>
          </a:fillRef>
          <a:effectRef idx="2">
            <a:schemeClr val="accent2"/>
          </a:effectRef>
          <a:fontRef idx="minor">
            <a:schemeClr val="tx1"/>
          </a:fontRef>
        </p:style>
      </p:cxnSp>
      <p:cxnSp>
        <p:nvCxnSpPr>
          <p:cNvPr id="37" name="Straight Arrow Connector 36">
            <a:extLst>
              <a:ext uri="{FF2B5EF4-FFF2-40B4-BE49-F238E27FC236}">
                <a16:creationId xmlns:a16="http://schemas.microsoft.com/office/drawing/2014/main" id="{7EAB9E2A-263D-232F-911D-A432205AAD0E}"/>
              </a:ext>
            </a:extLst>
          </p:cNvPr>
          <p:cNvCxnSpPr>
            <a:cxnSpLocks/>
          </p:cNvCxnSpPr>
          <p:nvPr/>
        </p:nvCxnSpPr>
        <p:spPr>
          <a:xfrm flipH="1">
            <a:off x="8389958" y="1296100"/>
            <a:ext cx="841047" cy="1466910"/>
          </a:xfrm>
          <a:prstGeom prst="straightConnector1">
            <a:avLst/>
          </a:prstGeom>
          <a:ln w="28575">
            <a:solidFill>
              <a:srgbClr val="002060"/>
            </a:solidFill>
            <a:tailEnd type="triangle"/>
          </a:ln>
        </p:spPr>
        <p:style>
          <a:lnRef idx="3">
            <a:schemeClr val="accent2"/>
          </a:lnRef>
          <a:fillRef idx="0">
            <a:schemeClr val="accent2"/>
          </a:fillRef>
          <a:effectRef idx="2">
            <a:schemeClr val="accent2"/>
          </a:effectRef>
          <a:fontRef idx="minor">
            <a:schemeClr val="tx1"/>
          </a:fontRef>
        </p:style>
      </p:cxnSp>
      <p:cxnSp>
        <p:nvCxnSpPr>
          <p:cNvPr id="38" name="Straight Arrow Connector 37">
            <a:extLst>
              <a:ext uri="{FF2B5EF4-FFF2-40B4-BE49-F238E27FC236}">
                <a16:creationId xmlns:a16="http://schemas.microsoft.com/office/drawing/2014/main" id="{DC8388D6-ED6F-F96D-2F27-5902542BE1A6}"/>
              </a:ext>
            </a:extLst>
          </p:cNvPr>
          <p:cNvCxnSpPr>
            <a:cxnSpLocks/>
          </p:cNvCxnSpPr>
          <p:nvPr/>
        </p:nvCxnSpPr>
        <p:spPr>
          <a:xfrm flipH="1">
            <a:off x="9654374" y="1242288"/>
            <a:ext cx="838767" cy="1173727"/>
          </a:xfrm>
          <a:prstGeom prst="straightConnector1">
            <a:avLst/>
          </a:prstGeom>
          <a:ln w="28575">
            <a:solidFill>
              <a:srgbClr val="002060"/>
            </a:solidFill>
            <a:tailEnd type="triangle"/>
          </a:ln>
        </p:spPr>
        <p:style>
          <a:lnRef idx="3">
            <a:schemeClr val="accent2"/>
          </a:lnRef>
          <a:fillRef idx="0">
            <a:schemeClr val="accent2"/>
          </a:fillRef>
          <a:effectRef idx="2">
            <a:schemeClr val="accent2"/>
          </a:effectRef>
          <a:fontRef idx="minor">
            <a:schemeClr val="tx1"/>
          </a:fontRef>
        </p:style>
      </p:cxnSp>
      <p:cxnSp>
        <p:nvCxnSpPr>
          <p:cNvPr id="39" name="Straight Arrow Connector 38">
            <a:extLst>
              <a:ext uri="{FF2B5EF4-FFF2-40B4-BE49-F238E27FC236}">
                <a16:creationId xmlns:a16="http://schemas.microsoft.com/office/drawing/2014/main" id="{2742FA94-B5E7-EE9C-4206-F9D9F59A6230}"/>
              </a:ext>
            </a:extLst>
          </p:cNvPr>
          <p:cNvCxnSpPr>
            <a:cxnSpLocks/>
          </p:cNvCxnSpPr>
          <p:nvPr/>
        </p:nvCxnSpPr>
        <p:spPr>
          <a:xfrm flipH="1">
            <a:off x="10333061" y="1296100"/>
            <a:ext cx="328115" cy="1548797"/>
          </a:xfrm>
          <a:prstGeom prst="straightConnector1">
            <a:avLst/>
          </a:prstGeom>
          <a:ln w="28575">
            <a:solidFill>
              <a:srgbClr val="002060"/>
            </a:solidFill>
            <a:tailEnd type="triangle"/>
          </a:ln>
        </p:spPr>
        <p:style>
          <a:lnRef idx="3">
            <a:schemeClr val="accent2"/>
          </a:lnRef>
          <a:fillRef idx="0">
            <a:schemeClr val="accent2"/>
          </a:fillRef>
          <a:effectRef idx="2">
            <a:schemeClr val="accent2"/>
          </a:effectRef>
          <a:fontRef idx="minor">
            <a:schemeClr val="tx1"/>
          </a:fontRef>
        </p:style>
      </p:cxnSp>
      <p:cxnSp>
        <p:nvCxnSpPr>
          <p:cNvPr id="57" name="Straight Arrow Connector 56">
            <a:extLst>
              <a:ext uri="{FF2B5EF4-FFF2-40B4-BE49-F238E27FC236}">
                <a16:creationId xmlns:a16="http://schemas.microsoft.com/office/drawing/2014/main" id="{5BAF1869-3013-D23C-0401-5E3FAE8E45B0}"/>
              </a:ext>
            </a:extLst>
          </p:cNvPr>
          <p:cNvCxnSpPr>
            <a:cxnSpLocks/>
          </p:cNvCxnSpPr>
          <p:nvPr/>
        </p:nvCxnSpPr>
        <p:spPr>
          <a:xfrm flipH="1">
            <a:off x="3874171" y="1033178"/>
            <a:ext cx="723048" cy="1866872"/>
          </a:xfrm>
          <a:prstGeom prst="straightConnector1">
            <a:avLst/>
          </a:prstGeom>
          <a:ln w="28575">
            <a:solidFill>
              <a:srgbClr val="7030A0"/>
            </a:solidFill>
            <a:tailEnd type="triangle"/>
          </a:ln>
        </p:spPr>
        <p:style>
          <a:lnRef idx="3">
            <a:schemeClr val="accent2"/>
          </a:lnRef>
          <a:fillRef idx="0">
            <a:schemeClr val="accent2"/>
          </a:fillRef>
          <a:effectRef idx="2">
            <a:schemeClr val="accent2"/>
          </a:effectRef>
          <a:fontRef idx="minor">
            <a:schemeClr val="tx1"/>
          </a:fontRef>
        </p:style>
      </p:cxnSp>
      <p:cxnSp>
        <p:nvCxnSpPr>
          <p:cNvPr id="59" name="Straight Arrow Connector 58">
            <a:extLst>
              <a:ext uri="{FF2B5EF4-FFF2-40B4-BE49-F238E27FC236}">
                <a16:creationId xmlns:a16="http://schemas.microsoft.com/office/drawing/2014/main" id="{D5F665BD-901E-F02D-2782-6752E2E8A132}"/>
              </a:ext>
            </a:extLst>
          </p:cNvPr>
          <p:cNvCxnSpPr>
            <a:cxnSpLocks/>
          </p:cNvCxnSpPr>
          <p:nvPr/>
        </p:nvCxnSpPr>
        <p:spPr>
          <a:xfrm>
            <a:off x="4597219" y="1033178"/>
            <a:ext cx="0" cy="1825606"/>
          </a:xfrm>
          <a:prstGeom prst="straightConnector1">
            <a:avLst/>
          </a:prstGeom>
          <a:ln w="28575">
            <a:solidFill>
              <a:srgbClr val="7030A0"/>
            </a:solidFill>
            <a:tailEnd type="triangle"/>
          </a:ln>
        </p:spPr>
        <p:style>
          <a:lnRef idx="3">
            <a:schemeClr val="accent2"/>
          </a:lnRef>
          <a:fillRef idx="0">
            <a:schemeClr val="accent2"/>
          </a:fillRef>
          <a:effectRef idx="2">
            <a:schemeClr val="accent2"/>
          </a:effectRef>
          <a:fontRef idx="minor">
            <a:schemeClr val="tx1"/>
          </a:fontRef>
        </p:style>
      </p:cxnSp>
      <p:sp>
        <p:nvSpPr>
          <p:cNvPr id="2" name="TextBox 1">
            <a:extLst>
              <a:ext uri="{FF2B5EF4-FFF2-40B4-BE49-F238E27FC236}">
                <a16:creationId xmlns:a16="http://schemas.microsoft.com/office/drawing/2014/main" id="{2D96420A-58A5-1DCF-C974-34F7ED7521F0}"/>
              </a:ext>
            </a:extLst>
          </p:cNvPr>
          <p:cNvSpPr txBox="1"/>
          <p:nvPr/>
        </p:nvSpPr>
        <p:spPr>
          <a:xfrm>
            <a:off x="10073757" y="4540727"/>
            <a:ext cx="2008910" cy="923330"/>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Significant growth in worshipping community</a:t>
            </a:r>
          </a:p>
        </p:txBody>
      </p:sp>
      <p:cxnSp>
        <p:nvCxnSpPr>
          <p:cNvPr id="4" name="Straight Arrow Connector 3">
            <a:extLst>
              <a:ext uri="{FF2B5EF4-FFF2-40B4-BE49-F238E27FC236}">
                <a16:creationId xmlns:a16="http://schemas.microsoft.com/office/drawing/2014/main" id="{C9EB2C4B-1E14-6A70-055E-54767D06B935}"/>
              </a:ext>
            </a:extLst>
          </p:cNvPr>
          <p:cNvCxnSpPr>
            <a:cxnSpLocks/>
            <a:stCxn id="2" idx="0"/>
          </p:cNvCxnSpPr>
          <p:nvPr/>
        </p:nvCxnSpPr>
        <p:spPr>
          <a:xfrm flipH="1" flipV="1">
            <a:off x="9158475" y="3478371"/>
            <a:ext cx="1919737" cy="1062356"/>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98E0A04-E093-11E4-B44E-75D9E6EA2ABD}"/>
              </a:ext>
            </a:extLst>
          </p:cNvPr>
          <p:cNvCxnSpPr>
            <a:cxnSpLocks/>
          </p:cNvCxnSpPr>
          <p:nvPr/>
        </p:nvCxnSpPr>
        <p:spPr>
          <a:xfrm flipH="1" flipV="1">
            <a:off x="2579243" y="2916950"/>
            <a:ext cx="7313679" cy="1698754"/>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60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80C22D-A3A9-C5C2-1CF6-9C865E92AA18}"/>
              </a:ext>
            </a:extLst>
          </p:cNvPr>
          <p:cNvPicPr>
            <a:picLocks noChangeAspect="1"/>
          </p:cNvPicPr>
          <p:nvPr/>
        </p:nvPicPr>
        <p:blipFill>
          <a:blip r:embed="rId3"/>
          <a:stretch>
            <a:fillRect/>
          </a:stretch>
        </p:blipFill>
        <p:spPr>
          <a:xfrm>
            <a:off x="6460747" y="1264511"/>
            <a:ext cx="5518332" cy="3733173"/>
          </a:xfrm>
          <a:prstGeom prst="rect">
            <a:avLst/>
          </a:prstGeom>
          <a:solidFill>
            <a:schemeClr val="accent1">
              <a:lumMod val="20000"/>
              <a:lumOff val="80000"/>
            </a:schemeClr>
          </a:solidFill>
        </p:spPr>
      </p:pic>
      <p:pic>
        <p:nvPicPr>
          <p:cNvPr id="11" name="Picture 10">
            <a:extLst>
              <a:ext uri="{FF2B5EF4-FFF2-40B4-BE49-F238E27FC236}">
                <a16:creationId xmlns:a16="http://schemas.microsoft.com/office/drawing/2014/main" id="{7D2BB37C-09DD-0B5D-8C4E-6C293D51678F}"/>
              </a:ext>
            </a:extLst>
          </p:cNvPr>
          <p:cNvPicPr>
            <a:picLocks noChangeAspect="1"/>
          </p:cNvPicPr>
          <p:nvPr/>
        </p:nvPicPr>
        <p:blipFill>
          <a:blip r:embed="rId4"/>
          <a:stretch>
            <a:fillRect/>
          </a:stretch>
        </p:blipFill>
        <p:spPr>
          <a:xfrm>
            <a:off x="212921" y="1278802"/>
            <a:ext cx="5870957" cy="3718882"/>
          </a:xfrm>
          <a:prstGeom prst="rect">
            <a:avLst/>
          </a:prstGeom>
        </p:spPr>
      </p:pic>
      <p:sp>
        <p:nvSpPr>
          <p:cNvPr id="12" name="TextBox 11">
            <a:extLst>
              <a:ext uri="{FF2B5EF4-FFF2-40B4-BE49-F238E27FC236}">
                <a16:creationId xmlns:a16="http://schemas.microsoft.com/office/drawing/2014/main" id="{9635FA84-FAE7-F799-D7FA-5517AF5B29AC}"/>
              </a:ext>
            </a:extLst>
          </p:cNvPr>
          <p:cNvSpPr txBox="1"/>
          <p:nvPr/>
        </p:nvSpPr>
        <p:spPr>
          <a:xfrm>
            <a:off x="7470441" y="5250871"/>
            <a:ext cx="3214255" cy="1200329"/>
          </a:xfrm>
          <a:prstGeom prst="rect">
            <a:avLst/>
          </a:prstGeom>
          <a:solidFill>
            <a:schemeClr val="bg1">
              <a:lumMod val="85000"/>
            </a:schemeClr>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Children make up a smaller proportion of our worshipping community than they used to in 8 parishes; but greater in 5</a:t>
            </a:r>
          </a:p>
        </p:txBody>
      </p:sp>
      <p:sp>
        <p:nvSpPr>
          <p:cNvPr id="19" name="TextBox 18">
            <a:extLst>
              <a:ext uri="{FF2B5EF4-FFF2-40B4-BE49-F238E27FC236}">
                <a16:creationId xmlns:a16="http://schemas.microsoft.com/office/drawing/2014/main" id="{D7EBC6A6-E849-02E2-E98F-37DF07E8038D}"/>
              </a:ext>
            </a:extLst>
          </p:cNvPr>
          <p:cNvSpPr txBox="1"/>
          <p:nvPr/>
        </p:nvSpPr>
        <p:spPr>
          <a:xfrm>
            <a:off x="2393994" y="5223163"/>
            <a:ext cx="4516582" cy="1477328"/>
          </a:xfrm>
          <a:prstGeom prst="rect">
            <a:avLst/>
          </a:prstGeom>
          <a:solidFill>
            <a:schemeClr val="accent1">
              <a:lumMod val="60000"/>
              <a:lumOff val="40000"/>
            </a:schemeClr>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 3 parishes those 70 or older make up over 75% of the congregation,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More than half of the worshipping are at least 70 in 7 parishes (only 2 parishes in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09716CF-FB12-31D2-2D36-77E9AA7FD368}"/>
              </a:ext>
            </a:extLst>
          </p:cNvPr>
          <p:cNvSpPr txBox="1"/>
          <p:nvPr/>
        </p:nvSpPr>
        <p:spPr>
          <a:xfrm>
            <a:off x="2493818" y="296008"/>
            <a:ext cx="7897091" cy="369332"/>
          </a:xfrm>
          <a:prstGeom prst="rect">
            <a:avLst/>
          </a:prstGeom>
          <a:solidFill>
            <a:schemeClr val="accent2">
              <a:lumMod val="60000"/>
              <a:lumOff val="40000"/>
            </a:schemeClr>
          </a:solidFill>
          <a:ln>
            <a:solidFill>
              <a:schemeClr val="accent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Our Congregations are Less Well Balanced for Age than they used to be</a:t>
            </a:r>
          </a:p>
        </p:txBody>
      </p:sp>
    </p:spTree>
    <p:extLst>
      <p:ext uri="{BB962C8B-B14F-4D97-AF65-F5344CB8AC3E}">
        <p14:creationId xmlns:p14="http://schemas.microsoft.com/office/powerpoint/2010/main" val="1388722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32E6EE05-0874-2634-8D04-6FCF4A6FCCE3}"/>
              </a:ext>
            </a:extLst>
          </p:cNvPr>
          <p:cNvGraphicFramePr>
            <a:graphicFrameLocks noGrp="1"/>
          </p:cNvGraphicFramePr>
          <p:nvPr>
            <p:ph idx="4294967295"/>
          </p:nvPr>
        </p:nvGraphicFramePr>
        <p:xfrm>
          <a:off x="405892" y="200962"/>
          <a:ext cx="7227887" cy="5735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Arrow: Down 10">
            <a:extLst>
              <a:ext uri="{FF2B5EF4-FFF2-40B4-BE49-F238E27FC236}">
                <a16:creationId xmlns:a16="http://schemas.microsoft.com/office/drawing/2014/main" id="{C4EE99AD-512D-9B3D-510F-D561B1D73E6F}"/>
              </a:ext>
            </a:extLst>
          </p:cNvPr>
          <p:cNvSpPr/>
          <p:nvPr/>
        </p:nvSpPr>
        <p:spPr>
          <a:xfrm>
            <a:off x="178017" y="561181"/>
            <a:ext cx="775854" cy="57356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Journey to Regular Sunday worship?</a:t>
            </a:r>
          </a:p>
        </p:txBody>
      </p:sp>
      <p:sp>
        <p:nvSpPr>
          <p:cNvPr id="12" name="Speech Bubble: Oval 11">
            <a:extLst>
              <a:ext uri="{FF2B5EF4-FFF2-40B4-BE49-F238E27FC236}">
                <a16:creationId xmlns:a16="http://schemas.microsoft.com/office/drawing/2014/main" id="{B6BDD82A-EDAB-8605-77A0-EC3F44510D57}"/>
              </a:ext>
            </a:extLst>
          </p:cNvPr>
          <p:cNvSpPr/>
          <p:nvPr/>
        </p:nvSpPr>
        <p:spPr>
          <a:xfrm>
            <a:off x="6062012" y="180108"/>
            <a:ext cx="3463637" cy="1510146"/>
          </a:xfrm>
          <a:prstGeom prst="wedgeEllipseCallout">
            <a:avLst>
              <a:gd name="adj1" fmla="val -81633"/>
              <a:gd name="adj2" fmla="val -722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Christian Service or Conversion?</a:t>
            </a:r>
          </a:p>
        </p:txBody>
      </p:sp>
      <p:sp>
        <p:nvSpPr>
          <p:cNvPr id="13" name="Speech Bubble: Oval 12">
            <a:extLst>
              <a:ext uri="{FF2B5EF4-FFF2-40B4-BE49-F238E27FC236}">
                <a16:creationId xmlns:a16="http://schemas.microsoft.com/office/drawing/2014/main" id="{DD9EB607-8241-37BC-F0CC-B6978D206249}"/>
              </a:ext>
            </a:extLst>
          </p:cNvPr>
          <p:cNvSpPr/>
          <p:nvPr/>
        </p:nvSpPr>
        <p:spPr>
          <a:xfrm>
            <a:off x="7871473" y="1198381"/>
            <a:ext cx="4142510" cy="1641764"/>
          </a:xfrm>
          <a:prstGeom prst="wedgeEllipseCallout">
            <a:avLst>
              <a:gd name="adj1" fmla="val -116119"/>
              <a:gd name="adj2" fmla="val 2240"/>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Nurturing the Sown Gospel?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Soil quality? Competing Weeds?</a:t>
            </a:r>
          </a:p>
        </p:txBody>
      </p:sp>
      <p:sp>
        <p:nvSpPr>
          <p:cNvPr id="14" name="Speech Bubble: Oval 13">
            <a:extLst>
              <a:ext uri="{FF2B5EF4-FFF2-40B4-BE49-F238E27FC236}">
                <a16:creationId xmlns:a16="http://schemas.microsoft.com/office/drawing/2014/main" id="{EF0D92E0-33AC-4D64-6D82-4F27B96C3B56}"/>
              </a:ext>
            </a:extLst>
          </p:cNvPr>
          <p:cNvSpPr/>
          <p:nvPr/>
        </p:nvSpPr>
        <p:spPr>
          <a:xfrm>
            <a:off x="7030461" y="2666890"/>
            <a:ext cx="4755647" cy="1371601"/>
          </a:xfrm>
          <a:prstGeom prst="wedgeEllipseCallout">
            <a:avLst>
              <a:gd name="adj1" fmla="val -94870"/>
              <a:gd name="adj2" fmla="val -191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Distinct Opportunities or Extension of an Average Sunday?</a:t>
            </a:r>
          </a:p>
        </p:txBody>
      </p:sp>
      <p:sp>
        <p:nvSpPr>
          <p:cNvPr id="15" name="Speech Bubble: Oval 14">
            <a:extLst>
              <a:ext uri="{FF2B5EF4-FFF2-40B4-BE49-F238E27FC236}">
                <a16:creationId xmlns:a16="http://schemas.microsoft.com/office/drawing/2014/main" id="{B832D4CC-8EF4-A617-BC98-08735C6F2A1F}"/>
              </a:ext>
            </a:extLst>
          </p:cNvPr>
          <p:cNvSpPr/>
          <p:nvPr/>
        </p:nvSpPr>
        <p:spPr>
          <a:xfrm>
            <a:off x="8825345" y="3692560"/>
            <a:ext cx="3241244" cy="1564949"/>
          </a:xfrm>
          <a:prstGeom prst="wedgeEllipseCallout">
            <a:avLst>
              <a:gd name="adj1" fmla="val -195167"/>
              <a:gd name="adj2" fmla="val -12604"/>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Resource for Mission or Community to be Serviced?</a:t>
            </a:r>
            <a:endParaRPr kumimoji="0" lang="en-GB"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 name="Speech Bubble: Oval 15">
            <a:extLst>
              <a:ext uri="{FF2B5EF4-FFF2-40B4-BE49-F238E27FC236}">
                <a16:creationId xmlns:a16="http://schemas.microsoft.com/office/drawing/2014/main" id="{F0B4EB83-E7CB-5AB3-2D10-3FBAB6602AC4}"/>
              </a:ext>
            </a:extLst>
          </p:cNvPr>
          <p:cNvSpPr/>
          <p:nvPr/>
        </p:nvSpPr>
        <p:spPr>
          <a:xfrm>
            <a:off x="6560776" y="4775809"/>
            <a:ext cx="2964873" cy="1371601"/>
          </a:xfrm>
          <a:prstGeom prst="wedgeEllipseCallout">
            <a:avLst>
              <a:gd name="adj1" fmla="val -111925"/>
              <a:gd name="adj2" fmla="val 6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What Proportion of our Resources should be Targeted Here?</a:t>
            </a:r>
          </a:p>
        </p:txBody>
      </p:sp>
      <p:sp>
        <p:nvSpPr>
          <p:cNvPr id="17" name="TextBox 16">
            <a:extLst>
              <a:ext uri="{FF2B5EF4-FFF2-40B4-BE49-F238E27FC236}">
                <a16:creationId xmlns:a16="http://schemas.microsoft.com/office/drawing/2014/main" id="{466A202B-C4E7-9C38-18CD-50F5C45A0E68}"/>
              </a:ext>
            </a:extLst>
          </p:cNvPr>
          <p:cNvSpPr txBox="1"/>
          <p:nvPr/>
        </p:nvSpPr>
        <p:spPr>
          <a:xfrm>
            <a:off x="1501124" y="6127603"/>
            <a:ext cx="5357526" cy="615553"/>
          </a:xfrm>
          <a:prstGeom prst="rect">
            <a:avLst/>
          </a:prstGeom>
          <a:solidFill>
            <a:schemeClr val="accent5">
              <a:lumMod val="40000"/>
              <a:lumOff val="60000"/>
            </a:schemeClr>
          </a:solidFill>
          <a:ln w="38100">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How are our communities defined and sustained?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Parish? Deanery? Life Stage? Work &amp; Leisure interests?</a:t>
            </a:r>
          </a:p>
        </p:txBody>
      </p:sp>
      <p:sp>
        <p:nvSpPr>
          <p:cNvPr id="18" name="TextBox 17">
            <a:extLst>
              <a:ext uri="{FF2B5EF4-FFF2-40B4-BE49-F238E27FC236}">
                <a16:creationId xmlns:a16="http://schemas.microsoft.com/office/drawing/2014/main" id="{9093782B-9AEC-D71C-8C11-BBEA23D8113A}"/>
              </a:ext>
            </a:extLst>
          </p:cNvPr>
          <p:cNvSpPr txBox="1"/>
          <p:nvPr/>
        </p:nvSpPr>
        <p:spPr>
          <a:xfrm>
            <a:off x="9473043" y="6031561"/>
            <a:ext cx="2540940" cy="646331"/>
          </a:xfrm>
          <a:prstGeom prst="rect">
            <a:avLst/>
          </a:prstGeom>
          <a:solidFill>
            <a:schemeClr val="accent5">
              <a:lumMod val="40000"/>
              <a:lumOff val="60000"/>
            </a:schemeClr>
          </a:solidFill>
          <a:ln w="38100">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can be done fewer times and shared?</a:t>
            </a:r>
          </a:p>
        </p:txBody>
      </p:sp>
    </p:spTree>
    <p:extLst>
      <p:ext uri="{BB962C8B-B14F-4D97-AF65-F5344CB8AC3E}">
        <p14:creationId xmlns:p14="http://schemas.microsoft.com/office/powerpoint/2010/main" val="43242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descr="LogoSmallBWpos">
            <a:extLst>
              <a:ext uri="{FF2B5EF4-FFF2-40B4-BE49-F238E27FC236}">
                <a16:creationId xmlns:a16="http://schemas.microsoft.com/office/drawing/2014/main" id="{0D7B61F2-5616-6C1F-ADF0-F3B5E3EA0F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310" y="2064929"/>
            <a:ext cx="2000131" cy="1684267"/>
          </a:xfrm>
          <a:prstGeom prst="rect">
            <a:avLst/>
          </a:prstGeom>
          <a:noFill/>
          <a:ln w="28575">
            <a:solidFill>
              <a:schemeClr val="tx1"/>
            </a:solidFill>
          </a:ln>
        </p:spPr>
      </p:pic>
      <p:pic>
        <p:nvPicPr>
          <p:cNvPr id="6" name="Picture 5" descr="hambledon church 2 col (3)">
            <a:extLst>
              <a:ext uri="{FF2B5EF4-FFF2-40B4-BE49-F238E27FC236}">
                <a16:creationId xmlns:a16="http://schemas.microsoft.com/office/drawing/2014/main" id="{7B10000D-FB99-11AF-6C2E-4CFE76AC872B}"/>
              </a:ext>
            </a:extLst>
          </p:cNvPr>
          <p:cNvPicPr>
            <a:picLocks noChangeAspect="1"/>
          </p:cNvPicPr>
          <p:nvPr/>
        </p:nvPicPr>
        <p:blipFill>
          <a:blip r:embed="rId4" cstate="print"/>
          <a:srcRect/>
          <a:stretch>
            <a:fillRect/>
          </a:stretch>
        </p:blipFill>
        <p:spPr bwMode="auto">
          <a:xfrm>
            <a:off x="3410925" y="153549"/>
            <a:ext cx="2070763" cy="1681916"/>
          </a:xfrm>
          <a:prstGeom prst="rect">
            <a:avLst/>
          </a:prstGeom>
          <a:noFill/>
          <a:ln w="28575">
            <a:solidFill>
              <a:schemeClr val="accent1">
                <a:lumMod val="50000"/>
              </a:schemeClr>
            </a:solidFill>
            <a:miter lim="800000"/>
            <a:headEnd/>
            <a:tailEnd/>
          </a:ln>
        </p:spPr>
      </p:pic>
      <p:pic>
        <p:nvPicPr>
          <p:cNvPr id="7" name="Picture 6" descr="A black and white drawing of a church&#10;&#10;Description automatically generated with medium confidence">
            <a:extLst>
              <a:ext uri="{FF2B5EF4-FFF2-40B4-BE49-F238E27FC236}">
                <a16:creationId xmlns:a16="http://schemas.microsoft.com/office/drawing/2014/main" id="{0A08990A-9011-2D4F-8633-B581AB2FD1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78118" y="230925"/>
            <a:ext cx="2348595" cy="1994781"/>
          </a:xfrm>
          <a:prstGeom prst="rect">
            <a:avLst/>
          </a:prstGeom>
          <a:noFill/>
          <a:ln w="28575">
            <a:solidFill>
              <a:schemeClr val="tx1"/>
            </a:solidFill>
          </a:ln>
        </p:spPr>
      </p:pic>
      <p:pic>
        <p:nvPicPr>
          <p:cNvPr id="9" name="Picture 8">
            <a:extLst>
              <a:ext uri="{FF2B5EF4-FFF2-40B4-BE49-F238E27FC236}">
                <a16:creationId xmlns:a16="http://schemas.microsoft.com/office/drawing/2014/main" id="{905E004D-3949-44D2-C097-6E9BA41A9A62}"/>
              </a:ext>
            </a:extLst>
          </p:cNvPr>
          <p:cNvPicPr>
            <a:picLocks noChangeAspect="1"/>
          </p:cNvPicPr>
          <p:nvPr/>
        </p:nvPicPr>
        <p:blipFill>
          <a:blip r:embed="rId6"/>
          <a:stretch>
            <a:fillRect/>
          </a:stretch>
        </p:blipFill>
        <p:spPr>
          <a:xfrm>
            <a:off x="8544820" y="2342183"/>
            <a:ext cx="3139586" cy="2079571"/>
          </a:xfrm>
          <a:prstGeom prst="rect">
            <a:avLst/>
          </a:prstGeom>
          <a:ln w="28575">
            <a:solidFill>
              <a:schemeClr val="tx1"/>
            </a:solidFill>
          </a:ln>
        </p:spPr>
      </p:pic>
      <p:pic>
        <p:nvPicPr>
          <p:cNvPr id="13" name="Picture 12">
            <a:extLst>
              <a:ext uri="{FF2B5EF4-FFF2-40B4-BE49-F238E27FC236}">
                <a16:creationId xmlns:a16="http://schemas.microsoft.com/office/drawing/2014/main" id="{62EECFEF-9E5F-3C18-F752-7A0A44DFFE06}"/>
              </a:ext>
            </a:extLst>
          </p:cNvPr>
          <p:cNvPicPr>
            <a:picLocks noChangeAspect="1"/>
          </p:cNvPicPr>
          <p:nvPr/>
        </p:nvPicPr>
        <p:blipFill>
          <a:blip r:embed="rId7"/>
          <a:stretch>
            <a:fillRect/>
          </a:stretch>
        </p:blipFill>
        <p:spPr>
          <a:xfrm>
            <a:off x="1773382" y="4996040"/>
            <a:ext cx="8886272" cy="1779643"/>
          </a:xfrm>
          <a:prstGeom prst="rect">
            <a:avLst/>
          </a:prstGeom>
          <a:ln w="28575">
            <a:solidFill>
              <a:schemeClr val="tx1"/>
            </a:solidFill>
          </a:ln>
        </p:spPr>
      </p:pic>
      <p:pic>
        <p:nvPicPr>
          <p:cNvPr id="20" name="Picture 19">
            <a:extLst>
              <a:ext uri="{FF2B5EF4-FFF2-40B4-BE49-F238E27FC236}">
                <a16:creationId xmlns:a16="http://schemas.microsoft.com/office/drawing/2014/main" id="{6AA55CDA-8845-3A7D-CD0C-972E612476B6}"/>
              </a:ext>
            </a:extLst>
          </p:cNvPr>
          <p:cNvPicPr>
            <a:picLocks noChangeAspect="1"/>
          </p:cNvPicPr>
          <p:nvPr/>
        </p:nvPicPr>
        <p:blipFill>
          <a:blip r:embed="rId8"/>
          <a:stretch>
            <a:fillRect/>
          </a:stretch>
        </p:blipFill>
        <p:spPr>
          <a:xfrm>
            <a:off x="6511061" y="195112"/>
            <a:ext cx="2838846" cy="2038635"/>
          </a:xfrm>
          <a:prstGeom prst="rect">
            <a:avLst/>
          </a:prstGeom>
          <a:ln w="28575">
            <a:solidFill>
              <a:schemeClr val="accent1">
                <a:lumMod val="50000"/>
              </a:schemeClr>
            </a:solidFill>
          </a:ln>
        </p:spPr>
      </p:pic>
      <p:sp>
        <p:nvSpPr>
          <p:cNvPr id="21" name="TextBox 20">
            <a:extLst>
              <a:ext uri="{FF2B5EF4-FFF2-40B4-BE49-F238E27FC236}">
                <a16:creationId xmlns:a16="http://schemas.microsoft.com/office/drawing/2014/main" id="{04BDDB49-E9F2-8D4A-2FA7-1578F5AD04D4}"/>
              </a:ext>
            </a:extLst>
          </p:cNvPr>
          <p:cNvSpPr txBox="1"/>
          <p:nvPr/>
        </p:nvSpPr>
        <p:spPr>
          <a:xfrm>
            <a:off x="4825891" y="4386162"/>
            <a:ext cx="1581225" cy="369332"/>
          </a:xfrm>
          <a:prstGeom prst="rect">
            <a:avLst/>
          </a:prstGeom>
          <a:solidFill>
            <a:schemeClr val="accent1">
              <a:lumMod val="40000"/>
              <a:lumOff val="60000"/>
            </a:schemeClr>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Mission</a:t>
            </a:r>
          </a:p>
        </p:txBody>
      </p:sp>
      <p:sp>
        <p:nvSpPr>
          <p:cNvPr id="22" name="TextBox 21">
            <a:extLst>
              <a:ext uri="{FF2B5EF4-FFF2-40B4-BE49-F238E27FC236}">
                <a16:creationId xmlns:a16="http://schemas.microsoft.com/office/drawing/2014/main" id="{E16B7A78-21DD-DE7D-C3E5-BFE54ADC67F0}"/>
              </a:ext>
            </a:extLst>
          </p:cNvPr>
          <p:cNvSpPr txBox="1"/>
          <p:nvPr/>
        </p:nvSpPr>
        <p:spPr>
          <a:xfrm>
            <a:off x="573354" y="1754472"/>
            <a:ext cx="1090082" cy="369332"/>
          </a:xfrm>
          <a:prstGeom prst="rect">
            <a:avLst/>
          </a:prstGeom>
          <a:solidFill>
            <a:schemeClr val="accent1">
              <a:lumMod val="40000"/>
              <a:lumOff val="60000"/>
            </a:schemeClr>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People</a:t>
            </a:r>
          </a:p>
        </p:txBody>
      </p:sp>
      <p:sp>
        <p:nvSpPr>
          <p:cNvPr id="23" name="TextBox 22">
            <a:extLst>
              <a:ext uri="{FF2B5EF4-FFF2-40B4-BE49-F238E27FC236}">
                <a16:creationId xmlns:a16="http://schemas.microsoft.com/office/drawing/2014/main" id="{BFE08FF2-45C3-392B-F547-F07995D122C7}"/>
              </a:ext>
            </a:extLst>
          </p:cNvPr>
          <p:cNvSpPr txBox="1"/>
          <p:nvPr/>
        </p:nvSpPr>
        <p:spPr>
          <a:xfrm>
            <a:off x="9004460" y="2041040"/>
            <a:ext cx="919105" cy="369332"/>
          </a:xfrm>
          <a:prstGeom prst="rect">
            <a:avLst/>
          </a:prstGeom>
          <a:solidFill>
            <a:schemeClr val="accent1">
              <a:lumMod val="40000"/>
              <a:lumOff val="60000"/>
            </a:schemeClr>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Place</a:t>
            </a:r>
          </a:p>
        </p:txBody>
      </p:sp>
      <p:sp>
        <p:nvSpPr>
          <p:cNvPr id="24" name="TextBox 23">
            <a:extLst>
              <a:ext uri="{FF2B5EF4-FFF2-40B4-BE49-F238E27FC236}">
                <a16:creationId xmlns:a16="http://schemas.microsoft.com/office/drawing/2014/main" id="{FC884E93-D08B-EF63-9ABB-CAF727F7069D}"/>
              </a:ext>
            </a:extLst>
          </p:cNvPr>
          <p:cNvSpPr txBox="1"/>
          <p:nvPr/>
        </p:nvSpPr>
        <p:spPr>
          <a:xfrm>
            <a:off x="2636796" y="212746"/>
            <a:ext cx="919105" cy="369332"/>
          </a:xfrm>
          <a:prstGeom prst="rect">
            <a:avLst/>
          </a:prstGeom>
          <a:solidFill>
            <a:schemeClr val="accent1">
              <a:lumMod val="40000"/>
              <a:lumOff val="60000"/>
            </a:schemeClr>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Faith</a:t>
            </a:r>
          </a:p>
        </p:txBody>
      </p:sp>
      <p:sp>
        <p:nvSpPr>
          <p:cNvPr id="25" name="TextBox 24">
            <a:extLst>
              <a:ext uri="{FF2B5EF4-FFF2-40B4-BE49-F238E27FC236}">
                <a16:creationId xmlns:a16="http://schemas.microsoft.com/office/drawing/2014/main" id="{E2B315D1-40FC-68F0-BBC0-885F556D4788}"/>
              </a:ext>
            </a:extLst>
          </p:cNvPr>
          <p:cNvSpPr txBox="1"/>
          <p:nvPr/>
        </p:nvSpPr>
        <p:spPr>
          <a:xfrm>
            <a:off x="2507063" y="2293709"/>
            <a:ext cx="5850512" cy="2554545"/>
          </a:xfrm>
          <a:prstGeom prst="rect">
            <a:avLst/>
          </a:prstGeom>
          <a:solidFill>
            <a:schemeClr val="accent1">
              <a:lumMod val="40000"/>
              <a:lumOff val="60000"/>
            </a:schemeClr>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…helping people see and believe in Christ, live good and fulfilled lives and  work together in community</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1F133D7-0B1A-72B8-D36A-73B83C7E95F8}"/>
              </a:ext>
            </a:extLst>
          </p:cNvPr>
          <p:cNvPicPr>
            <a:picLocks noChangeAspect="1"/>
          </p:cNvPicPr>
          <p:nvPr/>
        </p:nvPicPr>
        <p:blipFill>
          <a:blip r:embed="rId9"/>
          <a:stretch>
            <a:fillRect/>
          </a:stretch>
        </p:blipFill>
        <p:spPr>
          <a:xfrm>
            <a:off x="192310" y="94014"/>
            <a:ext cx="1852170" cy="1715362"/>
          </a:xfrm>
          <a:prstGeom prst="rect">
            <a:avLst/>
          </a:prstGeom>
          <a:ln w="28575">
            <a:solidFill>
              <a:schemeClr val="tx1"/>
            </a:solidFill>
          </a:ln>
        </p:spPr>
      </p:pic>
    </p:spTree>
    <p:extLst>
      <p:ext uri="{BB962C8B-B14F-4D97-AF65-F5344CB8AC3E}">
        <p14:creationId xmlns:p14="http://schemas.microsoft.com/office/powerpoint/2010/main" val="3715208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A440BB0C-6A46-0EDA-6DEF-94F4F25B9C80}"/>
              </a:ext>
            </a:extLst>
          </p:cNvPr>
          <p:cNvPicPr>
            <a:picLocks noChangeAspect="1"/>
          </p:cNvPicPr>
          <p:nvPr/>
        </p:nvPicPr>
        <p:blipFill rotWithShape="1">
          <a:blip r:embed="rId2"/>
          <a:srcRect t="19752" b="3208"/>
          <a:stretch/>
        </p:blipFill>
        <p:spPr>
          <a:xfrm>
            <a:off x="20" y="1282"/>
            <a:ext cx="12191980" cy="6856718"/>
          </a:xfrm>
          <a:prstGeom prst="rect">
            <a:avLst/>
          </a:prstGeom>
        </p:spPr>
      </p:pic>
    </p:spTree>
    <p:extLst>
      <p:ext uri="{BB962C8B-B14F-4D97-AF65-F5344CB8AC3E}">
        <p14:creationId xmlns:p14="http://schemas.microsoft.com/office/powerpoint/2010/main" val="3166399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3" name="Freeform: Shape 22">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1">
            <a:extLst>
              <a:ext uri="{FF2B5EF4-FFF2-40B4-BE49-F238E27FC236}">
                <a16:creationId xmlns:a16="http://schemas.microsoft.com/office/drawing/2014/main" id="{B06ED4C4-2562-5191-BFEC-C9B7BDD0F0AC}"/>
              </a:ext>
            </a:extLst>
          </p:cNvPr>
          <p:cNvPicPr>
            <a:picLocks noChangeAspect="1"/>
          </p:cNvPicPr>
          <p:nvPr/>
        </p:nvPicPr>
        <p:blipFill rotWithShape="1">
          <a:blip r:embed="rId2"/>
          <a:srcRect l="4960" r="19869" b="1"/>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25" name="Freeform: Shape 24">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a:extLst>
              <a:ext uri="{FF2B5EF4-FFF2-40B4-BE49-F238E27FC236}">
                <a16:creationId xmlns:a16="http://schemas.microsoft.com/office/drawing/2014/main" id="{AA9C9A5C-20E6-172D-3141-6801878E63AA}"/>
              </a:ext>
            </a:extLst>
          </p:cNvPr>
          <p:cNvPicPr>
            <a:picLocks noChangeAspect="1"/>
          </p:cNvPicPr>
          <p:nvPr/>
        </p:nvPicPr>
        <p:blipFill rotWithShape="1">
          <a:blip r:embed="rId3"/>
          <a:srcRect l="15352" r="13434" b="3"/>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29" name="Freeform: Shape 28">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47934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0" name="Group 9">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4" name="Freeform: Shape 13">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 name="Group 10">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2" name="Freeform: Shape 11">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extBox 1">
            <a:extLst>
              <a:ext uri="{FF2B5EF4-FFF2-40B4-BE49-F238E27FC236}">
                <a16:creationId xmlns:a16="http://schemas.microsoft.com/office/drawing/2014/main" id="{801BBE74-66AB-DD57-C59F-3E9F03E6A817}"/>
              </a:ext>
            </a:extLst>
          </p:cNvPr>
          <p:cNvSpPr txBox="1"/>
          <p:nvPr/>
        </p:nvSpPr>
        <p:spPr>
          <a:xfrm>
            <a:off x="838199" y="1120676"/>
            <a:ext cx="7021513" cy="230832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dirty="0">
                <a:solidFill>
                  <a:schemeClr val="bg1"/>
                </a:solidFill>
                <a:latin typeface="+mj-lt"/>
                <a:ea typeface="+mj-ea"/>
                <a:cs typeface="+mj-cs"/>
              </a:rPr>
              <a:t>Looking ahead</a:t>
            </a:r>
            <a:endParaRPr lang="en-US" sz="7200" kern="1200" dirty="0">
              <a:solidFill>
                <a:schemeClr val="bg1"/>
              </a:solidFill>
              <a:latin typeface="+mj-lt"/>
              <a:ea typeface="+mj-ea"/>
              <a:cs typeface="+mj-cs"/>
            </a:endParaRPr>
          </a:p>
        </p:txBody>
      </p:sp>
    </p:spTree>
    <p:extLst>
      <p:ext uri="{BB962C8B-B14F-4D97-AF65-F5344CB8AC3E}">
        <p14:creationId xmlns:p14="http://schemas.microsoft.com/office/powerpoint/2010/main" val="365505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jpeg">
            <a:extLst>
              <a:ext uri="{FF2B5EF4-FFF2-40B4-BE49-F238E27FC236}">
                <a16:creationId xmlns:a16="http://schemas.microsoft.com/office/drawing/2014/main" id="{434325A1-4A11-A9AE-7FD3-4CBFE927CDA7}"/>
              </a:ext>
            </a:extLst>
          </p:cNvPr>
          <p:cNvPicPr>
            <a:picLocks noChangeAspect="1"/>
          </p:cNvPicPr>
          <p:nvPr/>
        </p:nvPicPr>
        <p:blipFill>
          <a:blip r:embed="rId2" cstate="print"/>
          <a:stretch>
            <a:fillRect/>
          </a:stretch>
        </p:blipFill>
        <p:spPr>
          <a:xfrm>
            <a:off x="828675" y="0"/>
            <a:ext cx="10829925" cy="7199313"/>
          </a:xfrm>
          <a:prstGeom prst="rect">
            <a:avLst/>
          </a:prstGeom>
        </p:spPr>
      </p:pic>
    </p:spTree>
    <p:extLst>
      <p:ext uri="{BB962C8B-B14F-4D97-AF65-F5344CB8AC3E}">
        <p14:creationId xmlns:p14="http://schemas.microsoft.com/office/powerpoint/2010/main" val="2414287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8352F9-C85E-9A03-B533-AF2B6FB7A79A}"/>
              </a:ext>
            </a:extLst>
          </p:cNvPr>
          <p:cNvSpPr txBox="1"/>
          <p:nvPr/>
        </p:nvSpPr>
        <p:spPr>
          <a:xfrm>
            <a:off x="2336800" y="1680957"/>
            <a:ext cx="7204364" cy="1754326"/>
          </a:xfrm>
          <a:prstGeom prst="rect">
            <a:avLst/>
          </a:prstGeom>
          <a:noFill/>
        </p:spPr>
        <p:txBody>
          <a:bodyPr wrap="square" rtlCol="0">
            <a:spAutoFit/>
          </a:bodyPr>
          <a:lstStyle/>
          <a:p>
            <a:r>
              <a:rPr lang="en-GB" b="1" dirty="0">
                <a:solidFill>
                  <a:srgbClr val="FF0000"/>
                </a:solidFill>
              </a:rPr>
              <a:t>ENABLING GROWTH IN THE MEON VALLEY PARISHES</a:t>
            </a:r>
          </a:p>
          <a:p>
            <a:endParaRPr lang="en-GB" dirty="0"/>
          </a:p>
          <a:p>
            <a:r>
              <a:rPr lang="en-GB" dirty="0"/>
              <a:t>Support for integrated ministry and parish mission outreach </a:t>
            </a:r>
          </a:p>
          <a:p>
            <a:r>
              <a:rPr lang="en-GB" dirty="0"/>
              <a:t>by infrastructure provision for collaborative working.</a:t>
            </a:r>
          </a:p>
          <a:p>
            <a:endParaRPr lang="en-GB" dirty="0"/>
          </a:p>
          <a:p>
            <a:endParaRPr lang="en-GB" dirty="0"/>
          </a:p>
        </p:txBody>
      </p:sp>
      <p:sp>
        <p:nvSpPr>
          <p:cNvPr id="6" name="TextBox 5">
            <a:extLst>
              <a:ext uri="{FF2B5EF4-FFF2-40B4-BE49-F238E27FC236}">
                <a16:creationId xmlns:a16="http://schemas.microsoft.com/office/drawing/2014/main" id="{9B41EB09-9A34-6F18-8AAC-7346CF1B6A20}"/>
              </a:ext>
            </a:extLst>
          </p:cNvPr>
          <p:cNvSpPr txBox="1"/>
          <p:nvPr/>
        </p:nvSpPr>
        <p:spPr>
          <a:xfrm>
            <a:off x="2466110" y="3685309"/>
            <a:ext cx="6132946" cy="1200329"/>
          </a:xfrm>
          <a:prstGeom prst="rect">
            <a:avLst/>
          </a:prstGeom>
          <a:noFill/>
        </p:spPr>
        <p:txBody>
          <a:bodyPr wrap="square" rtlCol="0">
            <a:spAutoFit/>
          </a:bodyPr>
          <a:lstStyle/>
          <a:p>
            <a:r>
              <a:rPr lang="en-GB" b="1" dirty="0">
                <a:solidFill>
                  <a:srgbClr val="FF0000"/>
                </a:solidFill>
              </a:rPr>
              <a:t>FAMILY, CHILDREN AND YOUTH LEADERSHIP</a:t>
            </a:r>
          </a:p>
          <a:p>
            <a:endParaRPr lang="en-GB" dirty="0"/>
          </a:p>
          <a:p>
            <a:r>
              <a:rPr lang="en-GB" dirty="0"/>
              <a:t>Enabling co-ordinated mission outreach through focussed development support, in a variety of local contexts.</a:t>
            </a:r>
          </a:p>
        </p:txBody>
      </p:sp>
    </p:spTree>
    <p:extLst>
      <p:ext uri="{BB962C8B-B14F-4D97-AF65-F5344CB8AC3E}">
        <p14:creationId xmlns:p14="http://schemas.microsoft.com/office/powerpoint/2010/main" val="149235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0B52F5A-5152-D435-54F0-E23740EAD0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1955" y="643466"/>
            <a:ext cx="7428089" cy="5571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84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A42583-D94B-7D69-85D7-ACB3CE4111CE}"/>
              </a:ext>
            </a:extLst>
          </p:cNvPr>
          <p:cNvSpPr txBox="1"/>
          <p:nvPr/>
        </p:nvSpPr>
        <p:spPr>
          <a:xfrm>
            <a:off x="2946400" y="-41308"/>
            <a:ext cx="6197600" cy="5147178"/>
          </a:xfrm>
          <a:prstGeom prst="rect">
            <a:avLst/>
          </a:prstGeom>
          <a:noFill/>
        </p:spPr>
        <p:txBody>
          <a:bodyPr wrap="square">
            <a:spAutoFit/>
          </a:bodyPr>
          <a:lstStyle/>
          <a:p>
            <a:pPr algn="ct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Implementation Plan  Oct 2022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dirty="0">
                <a:effectLst/>
                <a:latin typeface="Calibri" panose="020F0502020204030204" pitchFamily="34" charset="0"/>
                <a:ea typeface="Calibri" panose="020F0502020204030204" pitchFamily="34" charset="0"/>
                <a:cs typeface="Times New Roman" panose="02020603050405020304" pitchFamily="18" charset="0"/>
              </a:rPr>
              <a:t>We believe in Jesus Christ as the source of our salvation and our hope.  Having received the gift of his Spirit, we are called by him to live and to pray in ways that help us to grow in our faith and deepen our commitment, so that we can serve the world by helping people see and believe in Christ, live good and fulfilled lives and  work together in community. </a:t>
            </a:r>
          </a:p>
          <a:p>
            <a:pPr>
              <a:lnSpc>
                <a:spcPct val="107000"/>
              </a:lnSpc>
              <a:spcAft>
                <a:spcPts val="8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198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905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ky, outdoor, grass&#10;&#10;Description automatically generated">
            <a:extLst>
              <a:ext uri="{FF2B5EF4-FFF2-40B4-BE49-F238E27FC236}">
                <a16:creationId xmlns:a16="http://schemas.microsoft.com/office/drawing/2014/main" id="{F57CAF4F-5B40-3F39-F256-5F11E0C4FC9A}"/>
              </a:ext>
            </a:extLst>
          </p:cNvPr>
          <p:cNvPicPr>
            <a:picLocks noChangeAspect="1"/>
          </p:cNvPicPr>
          <p:nvPr/>
        </p:nvPicPr>
        <p:blipFill rotWithShape="1">
          <a:blip r:embed="rId2">
            <a:extLst>
              <a:ext uri="{28A0092B-C50C-407E-A947-70E740481C1C}">
                <a14:useLocalDpi xmlns:a14="http://schemas.microsoft.com/office/drawing/2010/main" val="0"/>
              </a:ext>
            </a:extLst>
          </a:blip>
          <a:srcRect t="10618" r="-1" b="16200"/>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028200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a:extLst>
              <a:ext uri="{FF2B5EF4-FFF2-40B4-BE49-F238E27FC236}">
                <a16:creationId xmlns:a16="http://schemas.microsoft.com/office/drawing/2014/main" id="{B7F1EDE8-01BB-3601-A1F5-CBF75001D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291" b="2852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853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FD5A55-7482-AD1C-BC99-F30C0C5D9491}"/>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2681503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rgest Wickham Horse Fair for years returns to Hampshire town | Daily Echo">
            <a:extLst>
              <a:ext uri="{FF2B5EF4-FFF2-40B4-BE49-F238E27FC236}">
                <a16:creationId xmlns:a16="http://schemas.microsoft.com/office/drawing/2014/main" id="{9FD823D5-0DE2-1CC1-1429-07C1DE7C9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672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11E73BF-DF4A-4408-A8D6-7B2FD4AA58B4}"/>
              </a:ext>
            </a:extLst>
          </p:cNvPr>
          <p:cNvSpPr/>
          <p:nvPr/>
        </p:nvSpPr>
        <p:spPr>
          <a:xfrm>
            <a:off x="1504718" y="847443"/>
            <a:ext cx="1962060" cy="10619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BB9480F-0E64-4C8D-9E4D-FFDD40BF4089}"/>
              </a:ext>
            </a:extLst>
          </p:cNvPr>
          <p:cNvSpPr/>
          <p:nvPr/>
        </p:nvSpPr>
        <p:spPr>
          <a:xfrm>
            <a:off x="5178641" y="4839582"/>
            <a:ext cx="1757778" cy="59480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32D9D3F-E3B3-4CBA-96C4-F1AF0B887BD4}"/>
              </a:ext>
            </a:extLst>
          </p:cNvPr>
          <p:cNvSpPr/>
          <p:nvPr/>
        </p:nvSpPr>
        <p:spPr>
          <a:xfrm>
            <a:off x="124287" y="2512381"/>
            <a:ext cx="417300" cy="1660124"/>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3E824DCE-CDCE-4ADF-AD75-9F0D668E14E0}"/>
              </a:ext>
            </a:extLst>
          </p:cNvPr>
          <p:cNvSpPr/>
          <p:nvPr/>
        </p:nvSpPr>
        <p:spPr>
          <a:xfrm>
            <a:off x="772263" y="2041865"/>
            <a:ext cx="1225119" cy="76348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E13E2AA-90DC-40A4-B94F-82B940830B15}"/>
              </a:ext>
            </a:extLst>
          </p:cNvPr>
          <p:cNvSpPr/>
          <p:nvPr/>
        </p:nvSpPr>
        <p:spPr>
          <a:xfrm>
            <a:off x="1193219" y="2831101"/>
            <a:ext cx="1225119" cy="66582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2AE46935-1961-40CA-B429-7AF7E90346E1}"/>
              </a:ext>
            </a:extLst>
          </p:cNvPr>
          <p:cNvSpPr/>
          <p:nvPr/>
        </p:nvSpPr>
        <p:spPr>
          <a:xfrm>
            <a:off x="3466778" y="2941183"/>
            <a:ext cx="1233995" cy="8256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61E7F1CC-2D73-49EC-9A14-26B9E04B7B4E}"/>
              </a:ext>
            </a:extLst>
          </p:cNvPr>
          <p:cNvSpPr/>
          <p:nvPr/>
        </p:nvSpPr>
        <p:spPr>
          <a:xfrm>
            <a:off x="6096000" y="1669003"/>
            <a:ext cx="1701504" cy="1012181"/>
          </a:xfrm>
          <a:prstGeom prst="ellipse">
            <a:avLst/>
          </a:prstGeom>
          <a:gradFill>
            <a:gsLst>
              <a:gs pos="100000">
                <a:schemeClr val="accent2"/>
              </a:gs>
              <a:gs pos="100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241E9BAF-C3ED-4C72-83A3-422E092E4FC6}"/>
              </a:ext>
            </a:extLst>
          </p:cNvPr>
          <p:cNvSpPr/>
          <p:nvPr/>
        </p:nvSpPr>
        <p:spPr>
          <a:xfrm>
            <a:off x="8815526" y="3648723"/>
            <a:ext cx="1367161" cy="76348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0A6950FF-5F5E-4E33-A531-B57C52D19281}"/>
              </a:ext>
            </a:extLst>
          </p:cNvPr>
          <p:cNvSpPr/>
          <p:nvPr/>
        </p:nvSpPr>
        <p:spPr>
          <a:xfrm>
            <a:off x="8815526" y="4927107"/>
            <a:ext cx="1491449" cy="656947"/>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2E0F60E2-8ADC-4363-A3AA-94DE249D508F}"/>
              </a:ext>
            </a:extLst>
          </p:cNvPr>
          <p:cNvSpPr/>
          <p:nvPr/>
        </p:nvSpPr>
        <p:spPr>
          <a:xfrm>
            <a:off x="11105870" y="2858610"/>
            <a:ext cx="541633" cy="2068497"/>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1A6A5460-6BBE-40DD-B5D2-EE0A91F0EDE9}"/>
              </a:ext>
            </a:extLst>
          </p:cNvPr>
          <p:cNvCxnSpPr>
            <a:cxnSpLocks/>
          </p:cNvCxnSpPr>
          <p:nvPr/>
        </p:nvCxnSpPr>
        <p:spPr>
          <a:xfrm flipH="1" flipV="1">
            <a:off x="3036212" y="1669003"/>
            <a:ext cx="2463501" cy="34679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3EC0453-BD64-42FB-9E16-CDFD766E56AA}"/>
              </a:ext>
            </a:extLst>
          </p:cNvPr>
          <p:cNvCxnSpPr>
            <a:cxnSpLocks/>
          </p:cNvCxnSpPr>
          <p:nvPr/>
        </p:nvCxnSpPr>
        <p:spPr>
          <a:xfrm flipV="1">
            <a:off x="6782835" y="2157274"/>
            <a:ext cx="2467697" cy="30822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A9164A6-5307-4C5D-A984-14B7A3DD455D}"/>
              </a:ext>
            </a:extLst>
          </p:cNvPr>
          <p:cNvCxnSpPr>
            <a:cxnSpLocks/>
          </p:cNvCxnSpPr>
          <p:nvPr/>
        </p:nvCxnSpPr>
        <p:spPr>
          <a:xfrm flipH="1">
            <a:off x="-262647" y="3542190"/>
            <a:ext cx="46749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7D7FDC-F4C1-450B-9A01-2145F99CB8CE}"/>
              </a:ext>
            </a:extLst>
          </p:cNvPr>
          <p:cNvCxnSpPr>
            <a:cxnSpLocks/>
            <a:stCxn id="4" idx="4"/>
          </p:cNvCxnSpPr>
          <p:nvPr/>
        </p:nvCxnSpPr>
        <p:spPr>
          <a:xfrm flipH="1">
            <a:off x="6032374" y="5434386"/>
            <a:ext cx="25156" cy="1052139"/>
          </a:xfrm>
          <a:prstGeom prst="line">
            <a:avLst/>
          </a:prstGeom>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20F9E670-F5CD-482D-A5B3-B27C97480E45}"/>
              </a:ext>
            </a:extLst>
          </p:cNvPr>
          <p:cNvSpPr/>
          <p:nvPr/>
        </p:nvSpPr>
        <p:spPr>
          <a:xfrm>
            <a:off x="2485748" y="216465"/>
            <a:ext cx="1074198" cy="5592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CDBC09D0-91DA-4234-A184-B63DDD1FB6E2}"/>
              </a:ext>
            </a:extLst>
          </p:cNvPr>
          <p:cNvCxnSpPr/>
          <p:nvPr/>
        </p:nvCxnSpPr>
        <p:spPr>
          <a:xfrm flipH="1" flipV="1">
            <a:off x="1660124" y="216465"/>
            <a:ext cx="630315" cy="7634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32D920B-63E6-474B-9F9C-B49AA5E1DECD}"/>
              </a:ext>
            </a:extLst>
          </p:cNvPr>
          <p:cNvCxnSpPr>
            <a:cxnSpLocks/>
            <a:stCxn id="15" idx="7"/>
          </p:cNvCxnSpPr>
          <p:nvPr/>
        </p:nvCxnSpPr>
        <p:spPr>
          <a:xfrm flipV="1">
            <a:off x="9554915" y="-88776"/>
            <a:ext cx="467975" cy="1773632"/>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77E76D6-B093-490F-A45E-6AC39B4D707E}"/>
              </a:ext>
            </a:extLst>
          </p:cNvPr>
          <p:cNvSpPr txBox="1"/>
          <p:nvPr/>
        </p:nvSpPr>
        <p:spPr>
          <a:xfrm>
            <a:off x="283896" y="3906178"/>
            <a:ext cx="373334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6 benefices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15 parishes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prstClr val="black"/>
                </a:solidFill>
                <a:latin typeface="Calibri" panose="020F0502020204030204"/>
              </a:rPr>
              <a:t>7 church schools</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prstClr val="black"/>
                </a:solidFill>
                <a:latin typeface="Calibri" panose="020F0502020204030204"/>
              </a:rPr>
              <a:t>4</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incumbents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1 House for duty priest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prstClr val="black"/>
                </a:solidFill>
                <a:latin typeface="Calibri" panose="020F0502020204030204"/>
              </a:rPr>
              <a:t>3 SSM</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6 licensed lay ministers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prstClr val="black"/>
                </a:solidFill>
                <a:latin typeface="Calibri" panose="020F0502020204030204"/>
              </a:rPr>
              <a:t>11 lay worship leaders</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E2E5C615-1F2B-4853-92C0-E0972FA1AE81}"/>
              </a:ext>
            </a:extLst>
          </p:cNvPr>
          <p:cNvSpPr/>
          <p:nvPr/>
        </p:nvSpPr>
        <p:spPr>
          <a:xfrm>
            <a:off x="9623395" y="809568"/>
            <a:ext cx="212696" cy="646370"/>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5938C1D-95A9-4000-B67D-52EAA3086307}"/>
              </a:ext>
            </a:extLst>
          </p:cNvPr>
          <p:cNvSpPr/>
          <p:nvPr/>
        </p:nvSpPr>
        <p:spPr>
          <a:xfrm>
            <a:off x="9155788" y="1573047"/>
            <a:ext cx="467606" cy="763479"/>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6E8647F2-F68F-46B4-9CD4-69967A872278}"/>
              </a:ext>
            </a:extLst>
          </p:cNvPr>
          <p:cNvSpPr/>
          <p:nvPr/>
        </p:nvSpPr>
        <p:spPr>
          <a:xfrm>
            <a:off x="9436963" y="568171"/>
            <a:ext cx="212696" cy="411774"/>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E4D3CD5-486F-4947-8491-73049F9C1489}"/>
              </a:ext>
            </a:extLst>
          </p:cNvPr>
          <p:cNvSpPr/>
          <p:nvPr/>
        </p:nvSpPr>
        <p:spPr>
          <a:xfrm>
            <a:off x="9623394" y="216465"/>
            <a:ext cx="150921" cy="411774"/>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B9506EF9-EE9A-41F5-AC59-76EAC3A99000}"/>
              </a:ext>
            </a:extLst>
          </p:cNvPr>
          <p:cNvSpPr txBox="1"/>
          <p:nvPr/>
        </p:nvSpPr>
        <p:spPr>
          <a:xfrm>
            <a:off x="2169110" y="1273946"/>
            <a:ext cx="6303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BW</a:t>
            </a:r>
          </a:p>
        </p:txBody>
      </p:sp>
      <p:sp>
        <p:nvSpPr>
          <p:cNvPr id="33" name="TextBox 32">
            <a:extLst>
              <a:ext uri="{FF2B5EF4-FFF2-40B4-BE49-F238E27FC236}">
                <a16:creationId xmlns:a16="http://schemas.microsoft.com/office/drawing/2014/main" id="{8902C383-8505-4125-85FF-E7BC1A243639}"/>
              </a:ext>
            </a:extLst>
          </p:cNvPr>
          <p:cNvSpPr txBox="1"/>
          <p:nvPr/>
        </p:nvSpPr>
        <p:spPr>
          <a:xfrm>
            <a:off x="6782835" y="1972608"/>
            <a:ext cx="6746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SW</a:t>
            </a:r>
          </a:p>
        </p:txBody>
      </p:sp>
      <p:sp>
        <p:nvSpPr>
          <p:cNvPr id="34" name="TextBox 33">
            <a:extLst>
              <a:ext uri="{FF2B5EF4-FFF2-40B4-BE49-F238E27FC236}">
                <a16:creationId xmlns:a16="http://schemas.microsoft.com/office/drawing/2014/main" id="{B03FE900-9709-4B6D-997B-702A0DABFEE6}"/>
              </a:ext>
            </a:extLst>
          </p:cNvPr>
          <p:cNvSpPr txBox="1"/>
          <p:nvPr/>
        </p:nvSpPr>
        <p:spPr>
          <a:xfrm>
            <a:off x="283897" y="3178203"/>
            <a:ext cx="978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35" name="TextBox 34">
            <a:extLst>
              <a:ext uri="{FF2B5EF4-FFF2-40B4-BE49-F238E27FC236}">
                <a16:creationId xmlns:a16="http://schemas.microsoft.com/office/drawing/2014/main" id="{5299BB7A-AE9B-42A9-9CB0-3A4FB34800D5}"/>
              </a:ext>
            </a:extLst>
          </p:cNvPr>
          <p:cNvSpPr txBox="1"/>
          <p:nvPr/>
        </p:nvSpPr>
        <p:spPr>
          <a:xfrm>
            <a:off x="1611440" y="3026644"/>
            <a:ext cx="3461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sp>
        <p:nvSpPr>
          <p:cNvPr id="36" name="TextBox 35">
            <a:extLst>
              <a:ext uri="{FF2B5EF4-FFF2-40B4-BE49-F238E27FC236}">
                <a16:creationId xmlns:a16="http://schemas.microsoft.com/office/drawing/2014/main" id="{9ADDD952-8D1E-4A3D-B850-056C00A10E5C}"/>
              </a:ext>
            </a:extLst>
          </p:cNvPr>
          <p:cNvSpPr txBox="1"/>
          <p:nvPr/>
        </p:nvSpPr>
        <p:spPr>
          <a:xfrm>
            <a:off x="1197115" y="2279776"/>
            <a:ext cx="3995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a:t>
            </a:r>
          </a:p>
        </p:txBody>
      </p:sp>
      <p:sp>
        <p:nvSpPr>
          <p:cNvPr id="37" name="TextBox 36">
            <a:extLst>
              <a:ext uri="{FF2B5EF4-FFF2-40B4-BE49-F238E27FC236}">
                <a16:creationId xmlns:a16="http://schemas.microsoft.com/office/drawing/2014/main" id="{1C5DE1F6-90D5-4D8C-90DA-8AAE1EEA0736}"/>
              </a:ext>
            </a:extLst>
          </p:cNvPr>
          <p:cNvSpPr txBox="1"/>
          <p:nvPr/>
        </p:nvSpPr>
        <p:spPr>
          <a:xfrm>
            <a:off x="3861834" y="3211310"/>
            <a:ext cx="5681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S</a:t>
            </a:r>
          </a:p>
        </p:txBody>
      </p:sp>
      <p:sp>
        <p:nvSpPr>
          <p:cNvPr id="38" name="TextBox 37">
            <a:extLst>
              <a:ext uri="{FF2B5EF4-FFF2-40B4-BE49-F238E27FC236}">
                <a16:creationId xmlns:a16="http://schemas.microsoft.com/office/drawing/2014/main" id="{4AF8D606-D338-496C-9D64-7044F155222C}"/>
              </a:ext>
            </a:extLst>
          </p:cNvPr>
          <p:cNvSpPr txBox="1"/>
          <p:nvPr/>
        </p:nvSpPr>
        <p:spPr>
          <a:xfrm>
            <a:off x="5872575" y="4870181"/>
            <a:ext cx="3195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W</a:t>
            </a:r>
          </a:p>
        </p:txBody>
      </p:sp>
      <p:sp>
        <p:nvSpPr>
          <p:cNvPr id="39" name="TextBox 38">
            <a:extLst>
              <a:ext uri="{FF2B5EF4-FFF2-40B4-BE49-F238E27FC236}">
                <a16:creationId xmlns:a16="http://schemas.microsoft.com/office/drawing/2014/main" id="{D81D5D06-CEB2-4FA1-A998-106769CC2254}"/>
              </a:ext>
            </a:extLst>
          </p:cNvPr>
          <p:cNvSpPr txBox="1"/>
          <p:nvPr/>
        </p:nvSpPr>
        <p:spPr>
          <a:xfrm>
            <a:off x="11230158" y="3622090"/>
            <a:ext cx="293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sp>
        <p:nvSpPr>
          <p:cNvPr id="41" name="TextBox 40">
            <a:extLst>
              <a:ext uri="{FF2B5EF4-FFF2-40B4-BE49-F238E27FC236}">
                <a16:creationId xmlns:a16="http://schemas.microsoft.com/office/drawing/2014/main" id="{64EB57DC-8F2E-4DF8-B5AD-667CFEE076DD}"/>
              </a:ext>
            </a:extLst>
          </p:cNvPr>
          <p:cNvSpPr txBox="1"/>
          <p:nvPr/>
        </p:nvSpPr>
        <p:spPr>
          <a:xfrm>
            <a:off x="9250532" y="3950534"/>
            <a:ext cx="5237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SO</a:t>
            </a:r>
          </a:p>
        </p:txBody>
      </p:sp>
      <p:sp>
        <p:nvSpPr>
          <p:cNvPr id="42" name="TextBox 41">
            <a:extLst>
              <a:ext uri="{FF2B5EF4-FFF2-40B4-BE49-F238E27FC236}">
                <a16:creationId xmlns:a16="http://schemas.microsoft.com/office/drawing/2014/main" id="{41E8ADCF-6259-435C-8674-0DAF4303F272}"/>
              </a:ext>
            </a:extLst>
          </p:cNvPr>
          <p:cNvSpPr txBox="1"/>
          <p:nvPr/>
        </p:nvSpPr>
        <p:spPr>
          <a:xfrm>
            <a:off x="9357159" y="5140171"/>
            <a:ext cx="4171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a:t>
            </a:r>
          </a:p>
        </p:txBody>
      </p:sp>
      <p:sp>
        <p:nvSpPr>
          <p:cNvPr id="45" name="TextBox 44">
            <a:extLst>
              <a:ext uri="{FF2B5EF4-FFF2-40B4-BE49-F238E27FC236}">
                <a16:creationId xmlns:a16="http://schemas.microsoft.com/office/drawing/2014/main" id="{457DAFFB-5CA9-4911-ABB1-0D2DCB6AB0EF}"/>
              </a:ext>
            </a:extLst>
          </p:cNvPr>
          <p:cNvSpPr txBox="1"/>
          <p:nvPr/>
        </p:nvSpPr>
        <p:spPr>
          <a:xfrm>
            <a:off x="9250532" y="1909363"/>
            <a:ext cx="1066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a:t>
            </a:r>
          </a:p>
        </p:txBody>
      </p:sp>
      <p:sp>
        <p:nvSpPr>
          <p:cNvPr id="46" name="TextBox 45">
            <a:extLst>
              <a:ext uri="{FF2B5EF4-FFF2-40B4-BE49-F238E27FC236}">
                <a16:creationId xmlns:a16="http://schemas.microsoft.com/office/drawing/2014/main" id="{EE6BF09C-2711-43EE-83E2-5A2FBEF2E957}"/>
              </a:ext>
            </a:extLst>
          </p:cNvPr>
          <p:cNvSpPr txBox="1"/>
          <p:nvPr/>
        </p:nvSpPr>
        <p:spPr>
          <a:xfrm>
            <a:off x="9623394" y="979945"/>
            <a:ext cx="3994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t>
            </a:r>
          </a:p>
        </p:txBody>
      </p:sp>
      <p:sp>
        <p:nvSpPr>
          <p:cNvPr id="47" name="TextBox 46">
            <a:extLst>
              <a:ext uri="{FF2B5EF4-FFF2-40B4-BE49-F238E27FC236}">
                <a16:creationId xmlns:a16="http://schemas.microsoft.com/office/drawing/2014/main" id="{A77CA410-94B1-44B6-B88C-03C57B1901FB}"/>
              </a:ext>
            </a:extLst>
          </p:cNvPr>
          <p:cNvSpPr txBox="1"/>
          <p:nvPr/>
        </p:nvSpPr>
        <p:spPr>
          <a:xfrm flipH="1">
            <a:off x="9477479" y="775759"/>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sp>
        <p:nvSpPr>
          <p:cNvPr id="48" name="TextBox 47">
            <a:extLst>
              <a:ext uri="{FF2B5EF4-FFF2-40B4-BE49-F238E27FC236}">
                <a16:creationId xmlns:a16="http://schemas.microsoft.com/office/drawing/2014/main" id="{AF5CEB85-BEB0-4FD2-B037-45B9A44C6295}"/>
              </a:ext>
            </a:extLst>
          </p:cNvPr>
          <p:cNvSpPr txBox="1"/>
          <p:nvPr/>
        </p:nvSpPr>
        <p:spPr>
          <a:xfrm>
            <a:off x="9649659" y="389106"/>
            <a:ext cx="565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a:t>
            </a:r>
          </a:p>
        </p:txBody>
      </p:sp>
      <p:sp>
        <p:nvSpPr>
          <p:cNvPr id="49" name="TextBox 48">
            <a:extLst>
              <a:ext uri="{FF2B5EF4-FFF2-40B4-BE49-F238E27FC236}">
                <a16:creationId xmlns:a16="http://schemas.microsoft.com/office/drawing/2014/main" id="{1225EB4C-1BB0-47E6-811C-831030F7096B}"/>
              </a:ext>
            </a:extLst>
          </p:cNvPr>
          <p:cNvSpPr txBox="1"/>
          <p:nvPr/>
        </p:nvSpPr>
        <p:spPr>
          <a:xfrm>
            <a:off x="7461115" y="3950534"/>
            <a:ext cx="5642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A32</a:t>
            </a:r>
          </a:p>
        </p:txBody>
      </p:sp>
      <p:sp>
        <p:nvSpPr>
          <p:cNvPr id="50" name="TextBox 49">
            <a:extLst>
              <a:ext uri="{FF2B5EF4-FFF2-40B4-BE49-F238E27FC236}">
                <a16:creationId xmlns:a16="http://schemas.microsoft.com/office/drawing/2014/main" id="{0D1A2EA5-860E-4635-ADE1-346A805B57A0}"/>
              </a:ext>
            </a:extLst>
          </p:cNvPr>
          <p:cNvSpPr txBox="1"/>
          <p:nvPr/>
        </p:nvSpPr>
        <p:spPr>
          <a:xfrm>
            <a:off x="4309353" y="3991422"/>
            <a:ext cx="1514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Winchester Road</a:t>
            </a:r>
          </a:p>
        </p:txBody>
      </p:sp>
      <p:sp>
        <p:nvSpPr>
          <p:cNvPr id="51" name="TextBox 50">
            <a:extLst>
              <a:ext uri="{FF2B5EF4-FFF2-40B4-BE49-F238E27FC236}">
                <a16:creationId xmlns:a16="http://schemas.microsoft.com/office/drawing/2014/main" id="{62DF8F94-1FF1-4E61-B6E4-AA3BE6EC2367}"/>
              </a:ext>
            </a:extLst>
          </p:cNvPr>
          <p:cNvSpPr txBox="1"/>
          <p:nvPr/>
        </p:nvSpPr>
        <p:spPr>
          <a:xfrm>
            <a:off x="2799425" y="398212"/>
            <a:ext cx="3912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a:t>
            </a:r>
          </a:p>
        </p:txBody>
      </p:sp>
      <p:sp>
        <p:nvSpPr>
          <p:cNvPr id="3" name="TextBox 2">
            <a:extLst>
              <a:ext uri="{FF2B5EF4-FFF2-40B4-BE49-F238E27FC236}">
                <a16:creationId xmlns:a16="http://schemas.microsoft.com/office/drawing/2014/main" id="{D36675A3-30B9-40A9-9D3A-0683483889D8}"/>
              </a:ext>
            </a:extLst>
          </p:cNvPr>
          <p:cNvSpPr txBox="1"/>
          <p:nvPr/>
        </p:nvSpPr>
        <p:spPr>
          <a:xfrm>
            <a:off x="1238738" y="626935"/>
            <a:ext cx="8165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panose="020F0502020204030204"/>
                <a:ea typeface="+mn-ea"/>
                <a:cs typeface="+mn-cs"/>
              </a:rPr>
              <a:t>7324</a:t>
            </a:r>
          </a:p>
        </p:txBody>
      </p:sp>
      <p:sp>
        <p:nvSpPr>
          <p:cNvPr id="18" name="TextBox 17">
            <a:extLst>
              <a:ext uri="{FF2B5EF4-FFF2-40B4-BE49-F238E27FC236}">
                <a16:creationId xmlns:a16="http://schemas.microsoft.com/office/drawing/2014/main" id="{2475B479-F40F-4B4A-B657-DCE8FE1803C3}"/>
              </a:ext>
            </a:extLst>
          </p:cNvPr>
          <p:cNvSpPr txBox="1"/>
          <p:nvPr/>
        </p:nvSpPr>
        <p:spPr>
          <a:xfrm>
            <a:off x="664174" y="2928025"/>
            <a:ext cx="7030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6371</a:t>
            </a:r>
          </a:p>
        </p:txBody>
      </p:sp>
      <p:sp>
        <p:nvSpPr>
          <p:cNvPr id="22" name="TextBox 21">
            <a:extLst>
              <a:ext uri="{FF2B5EF4-FFF2-40B4-BE49-F238E27FC236}">
                <a16:creationId xmlns:a16="http://schemas.microsoft.com/office/drawing/2014/main" id="{BD43EB37-5B0D-4AE7-8953-B53F1198BE4A}"/>
              </a:ext>
            </a:extLst>
          </p:cNvPr>
          <p:cNvSpPr txBox="1"/>
          <p:nvPr/>
        </p:nvSpPr>
        <p:spPr>
          <a:xfrm>
            <a:off x="5908899" y="1362979"/>
            <a:ext cx="10176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2931</a:t>
            </a:r>
          </a:p>
        </p:txBody>
      </p:sp>
      <p:sp>
        <p:nvSpPr>
          <p:cNvPr id="24" name="TextBox 23">
            <a:extLst>
              <a:ext uri="{FF2B5EF4-FFF2-40B4-BE49-F238E27FC236}">
                <a16:creationId xmlns:a16="http://schemas.microsoft.com/office/drawing/2014/main" id="{29F912AE-7F94-4F8C-ABAF-F8CF17669C24}"/>
              </a:ext>
            </a:extLst>
          </p:cNvPr>
          <p:cNvSpPr txBox="1"/>
          <p:nvPr/>
        </p:nvSpPr>
        <p:spPr>
          <a:xfrm>
            <a:off x="9706252" y="1573047"/>
            <a:ext cx="8482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1739</a:t>
            </a:r>
          </a:p>
        </p:txBody>
      </p:sp>
      <p:sp>
        <p:nvSpPr>
          <p:cNvPr id="26" name="TextBox 25">
            <a:extLst>
              <a:ext uri="{FF2B5EF4-FFF2-40B4-BE49-F238E27FC236}">
                <a16:creationId xmlns:a16="http://schemas.microsoft.com/office/drawing/2014/main" id="{3151DFCE-3037-457E-AFAF-0506A8D17A22}"/>
              </a:ext>
            </a:extLst>
          </p:cNvPr>
          <p:cNvSpPr txBox="1"/>
          <p:nvPr/>
        </p:nvSpPr>
        <p:spPr>
          <a:xfrm>
            <a:off x="10182687" y="4412199"/>
            <a:ext cx="7902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2715</a:t>
            </a:r>
          </a:p>
        </p:txBody>
      </p:sp>
      <p:sp>
        <p:nvSpPr>
          <p:cNvPr id="28" name="TextBox 27">
            <a:extLst>
              <a:ext uri="{FF2B5EF4-FFF2-40B4-BE49-F238E27FC236}">
                <a16:creationId xmlns:a16="http://schemas.microsoft.com/office/drawing/2014/main" id="{CD863C4F-144A-44ED-9FF6-81BD9866FE27}"/>
              </a:ext>
            </a:extLst>
          </p:cNvPr>
          <p:cNvSpPr txBox="1"/>
          <p:nvPr/>
        </p:nvSpPr>
        <p:spPr>
          <a:xfrm>
            <a:off x="5060309" y="4227533"/>
            <a:ext cx="8611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6308</a:t>
            </a:r>
          </a:p>
        </p:txBody>
      </p:sp>
      <p:sp>
        <p:nvSpPr>
          <p:cNvPr id="52" name="TextBox 51">
            <a:extLst>
              <a:ext uri="{FF2B5EF4-FFF2-40B4-BE49-F238E27FC236}">
                <a16:creationId xmlns:a16="http://schemas.microsoft.com/office/drawing/2014/main" id="{3AB6E47C-FFA6-4087-BA58-A72B683A4D44}"/>
              </a:ext>
            </a:extLst>
          </p:cNvPr>
          <p:cNvSpPr txBox="1"/>
          <p:nvPr/>
        </p:nvSpPr>
        <p:spPr>
          <a:xfrm flipH="1">
            <a:off x="5823748" y="216466"/>
            <a:ext cx="19181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GB" sz="2400" b="1" dirty="0">
                <a:solidFill>
                  <a:prstClr val="black"/>
                </a:solidFill>
                <a:latin typeface="Calibri" panose="020F0502020204030204"/>
              </a:rPr>
              <a:t>BW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prstClr val="black"/>
                </a:solidFill>
                <a:latin typeface="Calibri" panose="020F0502020204030204"/>
              </a:rPr>
              <a:t>  Deanery</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population data</a:t>
            </a:r>
          </a:p>
        </p:txBody>
      </p:sp>
    </p:spTree>
    <p:extLst>
      <p:ext uri="{BB962C8B-B14F-4D97-AF65-F5344CB8AC3E}">
        <p14:creationId xmlns:p14="http://schemas.microsoft.com/office/powerpoint/2010/main" val="821638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483210-B794-4B3A-BED2-A58C6597C6C2}"/>
              </a:ext>
            </a:extLst>
          </p:cNvPr>
          <p:cNvSpPr txBox="1"/>
          <p:nvPr/>
        </p:nvSpPr>
        <p:spPr>
          <a:xfrm>
            <a:off x="1961965" y="2059619"/>
            <a:ext cx="8611340" cy="3299045"/>
          </a:xfrm>
          <a:prstGeom prst="rect">
            <a:avLst/>
          </a:prstGeom>
          <a:noFill/>
        </p:spPr>
        <p:txBody>
          <a:bodyPr wrap="square" rtlCol="0">
            <a:spAutoFit/>
          </a:bodyPr>
          <a:lstStyle/>
          <a:p>
            <a:pPr lvl="0">
              <a:lnSpc>
                <a:spcPct val="107000"/>
              </a:lnSpc>
            </a:pPr>
            <a:r>
              <a:rPr lang="en-GB" sz="2800" b="1" dirty="0">
                <a:effectLst/>
                <a:latin typeface="Calibri" panose="020F0502020204030204" pitchFamily="34" charset="0"/>
                <a:ea typeface="Calibri" panose="020F0502020204030204" pitchFamily="34" charset="0"/>
                <a:cs typeface="Times New Roman" panose="02020603050405020304" pitchFamily="18" charset="0"/>
              </a:rPr>
              <a:t>Visionary leadership</a:t>
            </a:r>
          </a:p>
          <a:p>
            <a:pPr marL="342900" lvl="0" indent="-342900">
              <a:lnSpc>
                <a:spcPct val="107000"/>
              </a:lnSpc>
              <a:buFont typeface="+mj-lt"/>
              <a:buAutoNum type="arabicPeriod"/>
            </a:pPr>
            <a:endParaRPr lang="en-GB" sz="2800" b="1"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2800" b="1" dirty="0">
                <a:effectLst/>
                <a:latin typeface="Calibri" panose="020F0502020204030204" pitchFamily="34" charset="0"/>
                <a:ea typeface="Calibri" panose="020F0502020204030204" pitchFamily="34" charset="0"/>
                <a:cs typeface="Times New Roman" panose="02020603050405020304" pitchFamily="18" charset="0"/>
              </a:rPr>
              <a:t>		Working together in mission</a:t>
            </a:r>
          </a:p>
          <a:p>
            <a:pPr marL="342900" lvl="0" indent="-342900">
              <a:lnSpc>
                <a:spcPct val="107000"/>
              </a:lnSpc>
              <a:buFont typeface="+mj-lt"/>
              <a:buAutoNum type="arabicPeriod"/>
            </a:pPr>
            <a:endParaRPr lang="en-GB" sz="2800" b="1"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2800" b="1" dirty="0">
                <a:effectLst/>
                <a:latin typeface="Calibri" panose="020F0502020204030204" pitchFamily="34" charset="0"/>
                <a:ea typeface="Calibri" panose="020F0502020204030204" pitchFamily="34" charset="0"/>
                <a:cs typeface="Times New Roman" panose="02020603050405020304" pitchFamily="18" charset="0"/>
              </a:rPr>
              <a:t>Engaged disciples</a:t>
            </a:r>
          </a:p>
          <a:p>
            <a:pPr marL="342900" lvl="0" indent="-342900">
              <a:lnSpc>
                <a:spcPct val="107000"/>
              </a:lnSpc>
              <a:buFont typeface="+mj-lt"/>
              <a:buAutoNum type="arabicPeriod"/>
            </a:pPr>
            <a:endParaRPr lang="en-GB" sz="2800" b="1"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2800" b="1">
                <a:effectLst/>
                <a:latin typeface="Calibri" panose="020F0502020204030204" pitchFamily="34" charset="0"/>
                <a:ea typeface="Calibri" panose="020F0502020204030204" pitchFamily="34" charset="0"/>
                <a:cs typeface="Times New Roman" panose="02020603050405020304" pitchFamily="18" charset="0"/>
              </a:rPr>
              <a:t>		Developing </a:t>
            </a:r>
            <a:r>
              <a:rPr lang="en-GB" sz="2800" b="1" dirty="0">
                <a:effectLst/>
                <a:latin typeface="Calibri" panose="020F0502020204030204" pitchFamily="34" charset="0"/>
                <a:ea typeface="Calibri" panose="020F0502020204030204" pitchFamily="34" charset="0"/>
                <a:cs typeface="Times New Roman" panose="02020603050405020304" pitchFamily="18" charset="0"/>
              </a:rPr>
              <a:t>resources</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173110691"/>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2523</Words>
  <Application>Microsoft Office PowerPoint</Application>
  <PresentationFormat>Widescreen</PresentationFormat>
  <Paragraphs>278</Paragraphs>
  <Slides>33</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Meiryo</vt:lpstr>
      <vt:lpstr>Aptos</vt:lpstr>
      <vt:lpstr>Arial</vt:lpstr>
      <vt:lpstr>Calibri</vt:lpstr>
      <vt:lpstr>Calibri Light</vt:lpstr>
      <vt:lpstr>Century Gothic</vt:lpstr>
      <vt:lpstr>Symbol</vt:lpstr>
      <vt:lpstr>Times New Roman</vt:lpstr>
      <vt:lpstr>Wingdings 3</vt:lpstr>
      <vt:lpstr>Office Theme</vt:lpstr>
      <vt:lpstr>1_Office Theme</vt:lpstr>
      <vt:lpstr>Ion</vt:lpstr>
      <vt:lpstr>PowerPoint Presentation</vt:lpstr>
      <vt:lpstr>Bishops Waltham Deanery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uses our Church Buildings? For what?     </vt:lpstr>
      <vt:lpstr>Census 2021 gives us some useful data – slides are available for each parish</vt:lpstr>
      <vt:lpstr>Are We Reaching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Bishops Waltham Deanery</dc:title>
  <dc:creator>David Isaac</dc:creator>
  <cp:lastModifiedBy>Louise Gifford</cp:lastModifiedBy>
  <cp:revision>31</cp:revision>
  <dcterms:created xsi:type="dcterms:W3CDTF">2020-03-14T18:21:38Z</dcterms:created>
  <dcterms:modified xsi:type="dcterms:W3CDTF">2024-06-14T08:58:01Z</dcterms:modified>
</cp:coreProperties>
</file>