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8" r:id="rId2"/>
    <p:sldId id="279" r:id="rId3"/>
    <p:sldId id="280" r:id="rId4"/>
    <p:sldId id="281" r:id="rId5"/>
    <p:sldId id="282" r:id="rId6"/>
    <p:sldId id="283" r:id="rId7"/>
    <p:sldId id="284" r:id="rId8"/>
    <p:sldId id="285" r:id="rId9"/>
    <p:sldId id="286" r:id="rId10"/>
    <p:sldId id="287"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8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image" Target="../media/image5.png"/><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image" Target="NULL"/></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image" Target="../media/image5.png"/><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image" Target="NUL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E76388-A6AA-4406-BDE2-6F09056EF00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25C3689-E685-4857-86D7-B43EB439454E}">
      <dgm:prSet/>
      <dgm:spPr/>
      <dgm:t>
        <a:bodyPr/>
        <a:lstStyle/>
        <a:p>
          <a:r>
            <a:rPr lang="en-GB" b="1" dirty="0"/>
            <a:t>Clergy cope and often flourish because their work is filled with purpose and meaning. Their work is fulfilling.</a:t>
          </a:r>
          <a:endParaRPr lang="en-US" b="1" dirty="0"/>
        </a:p>
      </dgm:t>
    </dgm:pt>
    <dgm:pt modelId="{FA2A504F-AF1D-40EB-A02E-63CF53B9580D}" type="parTrans" cxnId="{D72BB503-4988-4DBB-BD1E-8DE682B03503}">
      <dgm:prSet/>
      <dgm:spPr/>
      <dgm:t>
        <a:bodyPr/>
        <a:lstStyle/>
        <a:p>
          <a:endParaRPr lang="en-US"/>
        </a:p>
      </dgm:t>
    </dgm:pt>
    <dgm:pt modelId="{DCB4F622-8D85-4C16-A85B-87C5AB9ABBB9}" type="sibTrans" cxnId="{D72BB503-4988-4DBB-BD1E-8DE682B03503}">
      <dgm:prSet/>
      <dgm:spPr/>
      <dgm:t>
        <a:bodyPr/>
        <a:lstStyle/>
        <a:p>
          <a:endParaRPr lang="en-US"/>
        </a:p>
      </dgm:t>
    </dgm:pt>
    <dgm:pt modelId="{76EF4C1E-580C-4490-8D1C-2DE76DCF17FE}">
      <dgm:prSet/>
      <dgm:spPr/>
      <dgm:t>
        <a:bodyPr/>
        <a:lstStyle/>
        <a:p>
          <a:r>
            <a:rPr lang="en-GB" b="1" dirty="0"/>
            <a:t>Although clergy often make sacrifices for their ministry, they often do so willingly and consider the sacrifices worthwhile.</a:t>
          </a:r>
          <a:endParaRPr lang="en-US" b="1" dirty="0"/>
        </a:p>
      </dgm:t>
    </dgm:pt>
    <dgm:pt modelId="{95290101-690B-435D-A7DC-E5734AACE787}" type="parTrans" cxnId="{ECBA1C28-7917-4AF4-9039-7EF03FC19CF6}">
      <dgm:prSet/>
      <dgm:spPr/>
      <dgm:t>
        <a:bodyPr/>
        <a:lstStyle/>
        <a:p>
          <a:endParaRPr lang="en-US"/>
        </a:p>
      </dgm:t>
    </dgm:pt>
    <dgm:pt modelId="{38352EC3-46B7-47D1-8ECC-2B2C16C8BC46}" type="sibTrans" cxnId="{ECBA1C28-7917-4AF4-9039-7EF03FC19CF6}">
      <dgm:prSet/>
      <dgm:spPr/>
      <dgm:t>
        <a:bodyPr/>
        <a:lstStyle/>
        <a:p>
          <a:endParaRPr lang="en-US"/>
        </a:p>
      </dgm:t>
    </dgm:pt>
    <dgm:pt modelId="{46DD7A26-8BD4-4B15-835D-2C6835259BDD}">
      <dgm:prSet/>
      <dgm:spPr/>
      <dgm:t>
        <a:bodyPr/>
        <a:lstStyle/>
        <a:p>
          <a:r>
            <a:rPr lang="en-GB" b="1" dirty="0"/>
            <a:t>But…clergy often face competing demands and not enough resources (time, talent, treasure) to fulfil those demands</a:t>
          </a:r>
          <a:endParaRPr lang="en-US" b="1" dirty="0"/>
        </a:p>
      </dgm:t>
    </dgm:pt>
    <dgm:pt modelId="{76ED9F02-2897-4334-AD66-AC813E06557D}" type="parTrans" cxnId="{2AD282F2-E078-4984-B770-21A54553C4A9}">
      <dgm:prSet/>
      <dgm:spPr/>
      <dgm:t>
        <a:bodyPr/>
        <a:lstStyle/>
        <a:p>
          <a:endParaRPr lang="en-US"/>
        </a:p>
      </dgm:t>
    </dgm:pt>
    <dgm:pt modelId="{55974D08-9077-4A36-8D45-734B23F9A7B7}" type="sibTrans" cxnId="{2AD282F2-E078-4984-B770-21A54553C4A9}">
      <dgm:prSet/>
      <dgm:spPr/>
      <dgm:t>
        <a:bodyPr/>
        <a:lstStyle/>
        <a:p>
          <a:endParaRPr lang="en-US"/>
        </a:p>
      </dgm:t>
    </dgm:pt>
    <dgm:pt modelId="{628167D5-1DCE-441A-BB8F-D68DDCDCE206}">
      <dgm:prSet/>
      <dgm:spPr/>
      <dgm:t>
        <a:bodyPr/>
        <a:lstStyle/>
        <a:p>
          <a:r>
            <a:rPr lang="en-GB" b="1" dirty="0"/>
            <a:t>Those clergy who suffer high levels of psychological burnout tend to be those who have sacrificed the most , felt less clear about their calling, and were less able to detach from ministry in time off.</a:t>
          </a:r>
          <a:endParaRPr lang="en-US" b="1" dirty="0"/>
        </a:p>
      </dgm:t>
    </dgm:pt>
    <dgm:pt modelId="{34CF6BB9-4F32-4564-A12B-B2B0C5BC7243}" type="parTrans" cxnId="{23D9BF05-FBE0-4CCE-AED5-95DDAC06BC62}">
      <dgm:prSet/>
      <dgm:spPr/>
      <dgm:t>
        <a:bodyPr/>
        <a:lstStyle/>
        <a:p>
          <a:endParaRPr lang="en-US"/>
        </a:p>
      </dgm:t>
    </dgm:pt>
    <dgm:pt modelId="{391A5933-5037-4CD2-AC35-629D7EA8C60A}" type="sibTrans" cxnId="{23D9BF05-FBE0-4CCE-AED5-95DDAC06BC62}">
      <dgm:prSet/>
      <dgm:spPr/>
      <dgm:t>
        <a:bodyPr/>
        <a:lstStyle/>
        <a:p>
          <a:endParaRPr lang="en-US"/>
        </a:p>
      </dgm:t>
    </dgm:pt>
    <dgm:pt modelId="{6093702A-2E65-4097-AFD5-52CBD6908A14}" type="pres">
      <dgm:prSet presAssocID="{F1E76388-A6AA-4406-BDE2-6F09056EF00F}" presName="linear" presStyleCnt="0">
        <dgm:presLayoutVars>
          <dgm:animLvl val="lvl"/>
          <dgm:resizeHandles val="exact"/>
        </dgm:presLayoutVars>
      </dgm:prSet>
      <dgm:spPr/>
      <dgm:t>
        <a:bodyPr/>
        <a:lstStyle/>
        <a:p>
          <a:endParaRPr lang="en-US"/>
        </a:p>
      </dgm:t>
    </dgm:pt>
    <dgm:pt modelId="{3CD3D0C2-F553-4F52-B963-35DF759265CB}" type="pres">
      <dgm:prSet presAssocID="{925C3689-E685-4857-86D7-B43EB439454E}" presName="parentText" presStyleLbl="node1" presStyleIdx="0" presStyleCnt="4">
        <dgm:presLayoutVars>
          <dgm:chMax val="0"/>
          <dgm:bulletEnabled val="1"/>
        </dgm:presLayoutVars>
      </dgm:prSet>
      <dgm:spPr/>
      <dgm:t>
        <a:bodyPr/>
        <a:lstStyle/>
        <a:p>
          <a:endParaRPr lang="en-US"/>
        </a:p>
      </dgm:t>
    </dgm:pt>
    <dgm:pt modelId="{609225C3-A16F-4927-9BF4-3588BA7FD195}" type="pres">
      <dgm:prSet presAssocID="{DCB4F622-8D85-4C16-A85B-87C5AB9ABBB9}" presName="spacer" presStyleCnt="0"/>
      <dgm:spPr/>
    </dgm:pt>
    <dgm:pt modelId="{575AC537-DA4F-4CF0-9DE0-366F5B0A976A}" type="pres">
      <dgm:prSet presAssocID="{76EF4C1E-580C-4490-8D1C-2DE76DCF17FE}" presName="parentText" presStyleLbl="node1" presStyleIdx="1" presStyleCnt="4">
        <dgm:presLayoutVars>
          <dgm:chMax val="0"/>
          <dgm:bulletEnabled val="1"/>
        </dgm:presLayoutVars>
      </dgm:prSet>
      <dgm:spPr/>
      <dgm:t>
        <a:bodyPr/>
        <a:lstStyle/>
        <a:p>
          <a:endParaRPr lang="en-US"/>
        </a:p>
      </dgm:t>
    </dgm:pt>
    <dgm:pt modelId="{A6155C5A-A31C-4133-A326-26106F75BC98}" type="pres">
      <dgm:prSet presAssocID="{38352EC3-46B7-47D1-8ECC-2B2C16C8BC46}" presName="spacer" presStyleCnt="0"/>
      <dgm:spPr/>
    </dgm:pt>
    <dgm:pt modelId="{85C849E8-07A4-4A9B-8E4B-61B3B1DADC63}" type="pres">
      <dgm:prSet presAssocID="{46DD7A26-8BD4-4B15-835D-2C6835259BDD}" presName="parentText" presStyleLbl="node1" presStyleIdx="2" presStyleCnt="4">
        <dgm:presLayoutVars>
          <dgm:chMax val="0"/>
          <dgm:bulletEnabled val="1"/>
        </dgm:presLayoutVars>
      </dgm:prSet>
      <dgm:spPr/>
      <dgm:t>
        <a:bodyPr/>
        <a:lstStyle/>
        <a:p>
          <a:endParaRPr lang="en-US"/>
        </a:p>
      </dgm:t>
    </dgm:pt>
    <dgm:pt modelId="{C3F235D1-222C-44D5-8D56-36F9CF0E8CB2}" type="pres">
      <dgm:prSet presAssocID="{55974D08-9077-4A36-8D45-734B23F9A7B7}" presName="spacer" presStyleCnt="0"/>
      <dgm:spPr/>
    </dgm:pt>
    <dgm:pt modelId="{64512A36-AC58-438A-92BC-89D50CCECB06}" type="pres">
      <dgm:prSet presAssocID="{628167D5-1DCE-441A-BB8F-D68DDCDCE206}" presName="parentText" presStyleLbl="node1" presStyleIdx="3" presStyleCnt="4">
        <dgm:presLayoutVars>
          <dgm:chMax val="0"/>
          <dgm:bulletEnabled val="1"/>
        </dgm:presLayoutVars>
      </dgm:prSet>
      <dgm:spPr/>
      <dgm:t>
        <a:bodyPr/>
        <a:lstStyle/>
        <a:p>
          <a:endParaRPr lang="en-US"/>
        </a:p>
      </dgm:t>
    </dgm:pt>
  </dgm:ptLst>
  <dgm:cxnLst>
    <dgm:cxn modelId="{308CCAE9-CC1C-4B0D-A17E-EC71BEE046F7}" type="presOf" srcId="{76EF4C1E-580C-4490-8D1C-2DE76DCF17FE}" destId="{575AC537-DA4F-4CF0-9DE0-366F5B0A976A}" srcOrd="0" destOrd="0" presId="urn:microsoft.com/office/officeart/2005/8/layout/vList2"/>
    <dgm:cxn modelId="{D72BB503-4988-4DBB-BD1E-8DE682B03503}" srcId="{F1E76388-A6AA-4406-BDE2-6F09056EF00F}" destId="{925C3689-E685-4857-86D7-B43EB439454E}" srcOrd="0" destOrd="0" parTransId="{FA2A504F-AF1D-40EB-A02E-63CF53B9580D}" sibTransId="{DCB4F622-8D85-4C16-A85B-87C5AB9ABBB9}"/>
    <dgm:cxn modelId="{4C6423AA-C355-4248-85CD-7BEA5CA318C9}" type="presOf" srcId="{46DD7A26-8BD4-4B15-835D-2C6835259BDD}" destId="{85C849E8-07A4-4A9B-8E4B-61B3B1DADC63}" srcOrd="0" destOrd="0" presId="urn:microsoft.com/office/officeart/2005/8/layout/vList2"/>
    <dgm:cxn modelId="{23D9BF05-FBE0-4CCE-AED5-95DDAC06BC62}" srcId="{F1E76388-A6AA-4406-BDE2-6F09056EF00F}" destId="{628167D5-1DCE-441A-BB8F-D68DDCDCE206}" srcOrd="3" destOrd="0" parTransId="{34CF6BB9-4F32-4564-A12B-B2B0C5BC7243}" sibTransId="{391A5933-5037-4CD2-AC35-629D7EA8C60A}"/>
    <dgm:cxn modelId="{9AC6943E-CC45-4F60-8C29-1D8E4D2627DE}" type="presOf" srcId="{925C3689-E685-4857-86D7-B43EB439454E}" destId="{3CD3D0C2-F553-4F52-B963-35DF759265CB}" srcOrd="0" destOrd="0" presId="urn:microsoft.com/office/officeart/2005/8/layout/vList2"/>
    <dgm:cxn modelId="{ECBA1C28-7917-4AF4-9039-7EF03FC19CF6}" srcId="{F1E76388-A6AA-4406-BDE2-6F09056EF00F}" destId="{76EF4C1E-580C-4490-8D1C-2DE76DCF17FE}" srcOrd="1" destOrd="0" parTransId="{95290101-690B-435D-A7DC-E5734AACE787}" sibTransId="{38352EC3-46B7-47D1-8ECC-2B2C16C8BC46}"/>
    <dgm:cxn modelId="{6A2BDCF8-46A2-43D1-B66B-2E44EB87CF72}" type="presOf" srcId="{F1E76388-A6AA-4406-BDE2-6F09056EF00F}" destId="{6093702A-2E65-4097-AFD5-52CBD6908A14}" srcOrd="0" destOrd="0" presId="urn:microsoft.com/office/officeart/2005/8/layout/vList2"/>
    <dgm:cxn modelId="{2AD282F2-E078-4984-B770-21A54553C4A9}" srcId="{F1E76388-A6AA-4406-BDE2-6F09056EF00F}" destId="{46DD7A26-8BD4-4B15-835D-2C6835259BDD}" srcOrd="2" destOrd="0" parTransId="{76ED9F02-2897-4334-AD66-AC813E06557D}" sibTransId="{55974D08-9077-4A36-8D45-734B23F9A7B7}"/>
    <dgm:cxn modelId="{83654AD4-098A-4C51-9D96-31825A70DE78}" type="presOf" srcId="{628167D5-1DCE-441A-BB8F-D68DDCDCE206}" destId="{64512A36-AC58-438A-92BC-89D50CCECB06}" srcOrd="0" destOrd="0" presId="urn:microsoft.com/office/officeart/2005/8/layout/vList2"/>
    <dgm:cxn modelId="{15A11A21-D161-4E0C-8975-314D20C1B6E7}" type="presParOf" srcId="{6093702A-2E65-4097-AFD5-52CBD6908A14}" destId="{3CD3D0C2-F553-4F52-B963-35DF759265CB}" srcOrd="0" destOrd="0" presId="urn:microsoft.com/office/officeart/2005/8/layout/vList2"/>
    <dgm:cxn modelId="{2D4DA5DE-C84D-4342-8681-A4D27A2F0214}" type="presParOf" srcId="{6093702A-2E65-4097-AFD5-52CBD6908A14}" destId="{609225C3-A16F-4927-9BF4-3588BA7FD195}" srcOrd="1" destOrd="0" presId="urn:microsoft.com/office/officeart/2005/8/layout/vList2"/>
    <dgm:cxn modelId="{9F634FDF-A18A-42B7-BF35-5AF9E5183537}" type="presParOf" srcId="{6093702A-2E65-4097-AFD5-52CBD6908A14}" destId="{575AC537-DA4F-4CF0-9DE0-366F5B0A976A}" srcOrd="2" destOrd="0" presId="urn:microsoft.com/office/officeart/2005/8/layout/vList2"/>
    <dgm:cxn modelId="{F7861AA9-A588-44D8-805D-CA346D62E44B}" type="presParOf" srcId="{6093702A-2E65-4097-AFD5-52CBD6908A14}" destId="{A6155C5A-A31C-4133-A326-26106F75BC98}" srcOrd="3" destOrd="0" presId="urn:microsoft.com/office/officeart/2005/8/layout/vList2"/>
    <dgm:cxn modelId="{61DEE663-E5E0-4F9D-9D40-B242663AEB1E}" type="presParOf" srcId="{6093702A-2E65-4097-AFD5-52CBD6908A14}" destId="{85C849E8-07A4-4A9B-8E4B-61B3B1DADC63}" srcOrd="4" destOrd="0" presId="urn:microsoft.com/office/officeart/2005/8/layout/vList2"/>
    <dgm:cxn modelId="{EB368DED-40BA-4E3D-AB34-C07D494B0991}" type="presParOf" srcId="{6093702A-2E65-4097-AFD5-52CBD6908A14}" destId="{C3F235D1-222C-44D5-8D56-36F9CF0E8CB2}" srcOrd="5" destOrd="0" presId="urn:microsoft.com/office/officeart/2005/8/layout/vList2"/>
    <dgm:cxn modelId="{B2F649BD-4B22-4DDA-B1E8-46B6D84B84C4}" type="presParOf" srcId="{6093702A-2E65-4097-AFD5-52CBD6908A14}" destId="{64512A36-AC58-438A-92BC-89D50CCECB0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6EE1F8-514D-4291-89DF-BABF05167FC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B92787-87FB-49A7-B617-684396108939}">
      <dgm:prSet/>
      <dgm:spPr/>
      <dgm:t>
        <a:bodyPr/>
        <a:lstStyle/>
        <a:p>
          <a:r>
            <a:rPr lang="en-GB" b="1"/>
            <a:t>Shared Commitments</a:t>
          </a:r>
          <a:endParaRPr lang="en-US"/>
        </a:p>
      </dgm:t>
    </dgm:pt>
    <dgm:pt modelId="{DD2C73C2-65B1-4392-B6BD-D4AC3B0F65C2}" type="parTrans" cxnId="{B40D4E28-8CC3-402D-A468-1F2C1BF1C542}">
      <dgm:prSet/>
      <dgm:spPr/>
      <dgm:t>
        <a:bodyPr/>
        <a:lstStyle/>
        <a:p>
          <a:endParaRPr lang="en-US"/>
        </a:p>
      </dgm:t>
    </dgm:pt>
    <dgm:pt modelId="{36C1CA59-C490-4638-B940-2B71ED1CB83E}" type="sibTrans" cxnId="{B40D4E28-8CC3-402D-A468-1F2C1BF1C542}">
      <dgm:prSet/>
      <dgm:spPr/>
      <dgm:t>
        <a:bodyPr/>
        <a:lstStyle/>
        <a:p>
          <a:endParaRPr lang="en-US"/>
        </a:p>
      </dgm:t>
    </dgm:pt>
    <dgm:pt modelId="{39471C1B-8998-4C2B-9476-AE9ED97DAB2A}">
      <dgm:prSet/>
      <dgm:spPr/>
      <dgm:t>
        <a:bodyPr/>
        <a:lstStyle/>
        <a:p>
          <a:r>
            <a:rPr lang="en-GB" b="1"/>
            <a:t>A Big Conversation</a:t>
          </a:r>
          <a:endParaRPr lang="en-US"/>
        </a:p>
      </dgm:t>
    </dgm:pt>
    <dgm:pt modelId="{E089E414-1F5D-4118-8A4D-512FBE5484A6}" type="parTrans" cxnId="{A4ECC5FF-9119-4250-A3AF-73EBBBBBCCC7}">
      <dgm:prSet/>
      <dgm:spPr/>
      <dgm:t>
        <a:bodyPr/>
        <a:lstStyle/>
        <a:p>
          <a:endParaRPr lang="en-US"/>
        </a:p>
      </dgm:t>
    </dgm:pt>
    <dgm:pt modelId="{A2B00769-0006-4B71-9651-1235813BAFBC}" type="sibTrans" cxnId="{A4ECC5FF-9119-4250-A3AF-73EBBBBBCCC7}">
      <dgm:prSet/>
      <dgm:spPr/>
      <dgm:t>
        <a:bodyPr/>
        <a:lstStyle/>
        <a:p>
          <a:endParaRPr lang="en-US"/>
        </a:p>
      </dgm:t>
    </dgm:pt>
    <dgm:pt modelId="{F6382BC5-448F-493E-8A7B-9E0BD278EAF2}">
      <dgm:prSet/>
      <dgm:spPr/>
      <dgm:t>
        <a:bodyPr/>
        <a:lstStyle/>
        <a:p>
          <a:r>
            <a:rPr lang="en-GB" b="1"/>
            <a:t>Some specific recommendations</a:t>
          </a:r>
          <a:endParaRPr lang="en-US"/>
        </a:p>
      </dgm:t>
    </dgm:pt>
    <dgm:pt modelId="{3AC7B7E3-8627-4F0C-9894-8FDCB9754DE0}" type="parTrans" cxnId="{A0F7C5C7-0063-4795-BF56-8DC311A01116}">
      <dgm:prSet/>
      <dgm:spPr/>
      <dgm:t>
        <a:bodyPr/>
        <a:lstStyle/>
        <a:p>
          <a:endParaRPr lang="en-US"/>
        </a:p>
      </dgm:t>
    </dgm:pt>
    <dgm:pt modelId="{1DC00B40-EA1B-413F-9B3D-8F336A6C73A5}" type="sibTrans" cxnId="{A0F7C5C7-0063-4795-BF56-8DC311A01116}">
      <dgm:prSet/>
      <dgm:spPr/>
      <dgm:t>
        <a:bodyPr/>
        <a:lstStyle/>
        <a:p>
          <a:endParaRPr lang="en-US"/>
        </a:p>
      </dgm:t>
    </dgm:pt>
    <dgm:pt modelId="{B842CE9E-E6BF-4118-9802-AF9710FE4611}" type="pres">
      <dgm:prSet presAssocID="{CC6EE1F8-514D-4291-89DF-BABF05167FC7}" presName="root" presStyleCnt="0">
        <dgm:presLayoutVars>
          <dgm:dir/>
          <dgm:resizeHandles val="exact"/>
        </dgm:presLayoutVars>
      </dgm:prSet>
      <dgm:spPr/>
      <dgm:t>
        <a:bodyPr/>
        <a:lstStyle/>
        <a:p>
          <a:endParaRPr lang="en-US"/>
        </a:p>
      </dgm:t>
    </dgm:pt>
    <dgm:pt modelId="{EF24FF89-638A-4F2A-BCF5-9F69496A4B28}" type="pres">
      <dgm:prSet presAssocID="{F3B92787-87FB-49A7-B617-684396108939}" presName="compNode" presStyleCnt="0"/>
      <dgm:spPr/>
    </dgm:pt>
    <dgm:pt modelId="{F8740C0A-36B1-4179-B3FE-46991B0FBA70}" type="pres">
      <dgm:prSet presAssocID="{F3B92787-87FB-49A7-B617-684396108939}" presName="bgRect" presStyleLbl="bgShp" presStyleIdx="0" presStyleCnt="3"/>
      <dgm:spPr/>
    </dgm:pt>
    <dgm:pt modelId="{4C3EBF60-41EC-4748-9764-669E2E5FAE0A}" type="pres">
      <dgm:prSet presAssocID="{F3B92787-87FB-49A7-B617-68439610893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2DF371C8-B395-411B-B162-4A982DC7F8B2}" type="pres">
      <dgm:prSet presAssocID="{F3B92787-87FB-49A7-B617-684396108939}" presName="spaceRect" presStyleCnt="0"/>
      <dgm:spPr/>
    </dgm:pt>
    <dgm:pt modelId="{0F4A3CFB-35A1-4881-A1F7-8B4BC1D89FD7}" type="pres">
      <dgm:prSet presAssocID="{F3B92787-87FB-49A7-B617-684396108939}" presName="parTx" presStyleLbl="revTx" presStyleIdx="0" presStyleCnt="3">
        <dgm:presLayoutVars>
          <dgm:chMax val="0"/>
          <dgm:chPref val="0"/>
        </dgm:presLayoutVars>
      </dgm:prSet>
      <dgm:spPr/>
      <dgm:t>
        <a:bodyPr/>
        <a:lstStyle/>
        <a:p>
          <a:endParaRPr lang="en-US"/>
        </a:p>
      </dgm:t>
    </dgm:pt>
    <dgm:pt modelId="{8698AE46-8E70-4D02-B5AD-5D3AC1EE05A6}" type="pres">
      <dgm:prSet presAssocID="{36C1CA59-C490-4638-B940-2B71ED1CB83E}" presName="sibTrans" presStyleCnt="0"/>
      <dgm:spPr/>
    </dgm:pt>
    <dgm:pt modelId="{F6AAB399-AAB0-46E9-BF54-42E257451EBF}" type="pres">
      <dgm:prSet presAssocID="{39471C1B-8998-4C2B-9476-AE9ED97DAB2A}" presName="compNode" presStyleCnt="0"/>
      <dgm:spPr/>
    </dgm:pt>
    <dgm:pt modelId="{8432AC09-D9F2-4E9E-ABB1-6EF2B2205E01}" type="pres">
      <dgm:prSet presAssocID="{39471C1B-8998-4C2B-9476-AE9ED97DAB2A}" presName="bgRect" presStyleLbl="bgShp" presStyleIdx="1" presStyleCnt="3"/>
      <dgm:spPr/>
    </dgm:pt>
    <dgm:pt modelId="{767F3E32-2AAB-4216-97A9-620F20DFF0BB}" type="pres">
      <dgm:prSet presAssocID="{39471C1B-8998-4C2B-9476-AE9ED97DAB2A}"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DE1EC4FF-6DB7-4952-838D-79DE1528D3F3}" type="pres">
      <dgm:prSet presAssocID="{39471C1B-8998-4C2B-9476-AE9ED97DAB2A}" presName="spaceRect" presStyleCnt="0"/>
      <dgm:spPr/>
    </dgm:pt>
    <dgm:pt modelId="{2035FAE2-EBE7-4C09-A5E8-3CFC5A5F1217}" type="pres">
      <dgm:prSet presAssocID="{39471C1B-8998-4C2B-9476-AE9ED97DAB2A}" presName="parTx" presStyleLbl="revTx" presStyleIdx="1" presStyleCnt="3">
        <dgm:presLayoutVars>
          <dgm:chMax val="0"/>
          <dgm:chPref val="0"/>
        </dgm:presLayoutVars>
      </dgm:prSet>
      <dgm:spPr/>
      <dgm:t>
        <a:bodyPr/>
        <a:lstStyle/>
        <a:p>
          <a:endParaRPr lang="en-US"/>
        </a:p>
      </dgm:t>
    </dgm:pt>
    <dgm:pt modelId="{2B9EEAFB-6109-47D3-82D7-6B6DD42C19D2}" type="pres">
      <dgm:prSet presAssocID="{A2B00769-0006-4B71-9651-1235813BAFBC}" presName="sibTrans" presStyleCnt="0"/>
      <dgm:spPr/>
    </dgm:pt>
    <dgm:pt modelId="{73E90023-EAB9-4BF2-BA1D-650A96BF6D7A}" type="pres">
      <dgm:prSet presAssocID="{F6382BC5-448F-493E-8A7B-9E0BD278EAF2}" presName="compNode" presStyleCnt="0"/>
      <dgm:spPr/>
    </dgm:pt>
    <dgm:pt modelId="{9BD1E6A8-F7B1-49B3-91A2-F05717C135E4}" type="pres">
      <dgm:prSet presAssocID="{F6382BC5-448F-493E-8A7B-9E0BD278EAF2}" presName="bgRect" presStyleLbl="bgShp" presStyleIdx="2" presStyleCnt="3"/>
      <dgm:spPr/>
    </dgm:pt>
    <dgm:pt modelId="{DC571A27-A87C-460F-BE68-E7E087A3D8A3}" type="pres">
      <dgm:prSet presAssocID="{F6382BC5-448F-493E-8A7B-9E0BD278EAF2}"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list"/>
        </a:ext>
      </dgm:extLst>
    </dgm:pt>
    <dgm:pt modelId="{8EF564C6-1F4A-45B7-B56C-0EA05E0BB0DF}" type="pres">
      <dgm:prSet presAssocID="{F6382BC5-448F-493E-8A7B-9E0BD278EAF2}" presName="spaceRect" presStyleCnt="0"/>
      <dgm:spPr/>
    </dgm:pt>
    <dgm:pt modelId="{13C60551-0688-423F-B821-97E731819EBA}" type="pres">
      <dgm:prSet presAssocID="{F6382BC5-448F-493E-8A7B-9E0BD278EAF2}" presName="parTx" presStyleLbl="revTx" presStyleIdx="2" presStyleCnt="3">
        <dgm:presLayoutVars>
          <dgm:chMax val="0"/>
          <dgm:chPref val="0"/>
        </dgm:presLayoutVars>
      </dgm:prSet>
      <dgm:spPr/>
      <dgm:t>
        <a:bodyPr/>
        <a:lstStyle/>
        <a:p>
          <a:endParaRPr lang="en-US"/>
        </a:p>
      </dgm:t>
    </dgm:pt>
  </dgm:ptLst>
  <dgm:cxnLst>
    <dgm:cxn modelId="{B40D4E28-8CC3-402D-A468-1F2C1BF1C542}" srcId="{CC6EE1F8-514D-4291-89DF-BABF05167FC7}" destId="{F3B92787-87FB-49A7-B617-684396108939}" srcOrd="0" destOrd="0" parTransId="{DD2C73C2-65B1-4392-B6BD-D4AC3B0F65C2}" sibTransId="{36C1CA59-C490-4638-B940-2B71ED1CB83E}"/>
    <dgm:cxn modelId="{A4ECC5FF-9119-4250-A3AF-73EBBBBBCCC7}" srcId="{CC6EE1F8-514D-4291-89DF-BABF05167FC7}" destId="{39471C1B-8998-4C2B-9476-AE9ED97DAB2A}" srcOrd="1" destOrd="0" parTransId="{E089E414-1F5D-4118-8A4D-512FBE5484A6}" sibTransId="{A2B00769-0006-4B71-9651-1235813BAFBC}"/>
    <dgm:cxn modelId="{A0F7C5C7-0063-4795-BF56-8DC311A01116}" srcId="{CC6EE1F8-514D-4291-89DF-BABF05167FC7}" destId="{F6382BC5-448F-493E-8A7B-9E0BD278EAF2}" srcOrd="2" destOrd="0" parTransId="{3AC7B7E3-8627-4F0C-9894-8FDCB9754DE0}" sibTransId="{1DC00B40-EA1B-413F-9B3D-8F336A6C73A5}"/>
    <dgm:cxn modelId="{3616184D-E5BB-41A8-8EBB-348E9EB551C7}" type="presOf" srcId="{F6382BC5-448F-493E-8A7B-9E0BD278EAF2}" destId="{13C60551-0688-423F-B821-97E731819EBA}" srcOrd="0" destOrd="0" presId="urn:microsoft.com/office/officeart/2018/2/layout/IconVerticalSolidList"/>
    <dgm:cxn modelId="{606B9BCF-68FE-4523-954C-1B85F493A590}" type="presOf" srcId="{39471C1B-8998-4C2B-9476-AE9ED97DAB2A}" destId="{2035FAE2-EBE7-4C09-A5E8-3CFC5A5F1217}" srcOrd="0" destOrd="0" presId="urn:microsoft.com/office/officeart/2018/2/layout/IconVerticalSolidList"/>
    <dgm:cxn modelId="{4FF01EC8-AAAC-4658-AB7C-5C53C46AE4C4}" type="presOf" srcId="{CC6EE1F8-514D-4291-89DF-BABF05167FC7}" destId="{B842CE9E-E6BF-4118-9802-AF9710FE4611}" srcOrd="0" destOrd="0" presId="urn:microsoft.com/office/officeart/2018/2/layout/IconVerticalSolidList"/>
    <dgm:cxn modelId="{BD482401-D3DF-4662-B6C3-4C90CF6F88D9}" type="presOf" srcId="{F3B92787-87FB-49A7-B617-684396108939}" destId="{0F4A3CFB-35A1-4881-A1F7-8B4BC1D89FD7}" srcOrd="0" destOrd="0" presId="urn:microsoft.com/office/officeart/2018/2/layout/IconVerticalSolidList"/>
    <dgm:cxn modelId="{092442F2-5188-4E39-9DAC-90A3CD37831C}" type="presParOf" srcId="{B842CE9E-E6BF-4118-9802-AF9710FE4611}" destId="{EF24FF89-638A-4F2A-BCF5-9F69496A4B28}" srcOrd="0" destOrd="0" presId="urn:microsoft.com/office/officeart/2018/2/layout/IconVerticalSolidList"/>
    <dgm:cxn modelId="{92426131-E4AE-4BFC-9EE2-D2F70A797DDB}" type="presParOf" srcId="{EF24FF89-638A-4F2A-BCF5-9F69496A4B28}" destId="{F8740C0A-36B1-4179-B3FE-46991B0FBA70}" srcOrd="0" destOrd="0" presId="urn:microsoft.com/office/officeart/2018/2/layout/IconVerticalSolidList"/>
    <dgm:cxn modelId="{0F9717B6-592C-4D5A-8690-19180FBF40B5}" type="presParOf" srcId="{EF24FF89-638A-4F2A-BCF5-9F69496A4B28}" destId="{4C3EBF60-41EC-4748-9764-669E2E5FAE0A}" srcOrd="1" destOrd="0" presId="urn:microsoft.com/office/officeart/2018/2/layout/IconVerticalSolidList"/>
    <dgm:cxn modelId="{93ABA4BE-DDE8-4FF4-A7BE-269E98882E01}" type="presParOf" srcId="{EF24FF89-638A-4F2A-BCF5-9F69496A4B28}" destId="{2DF371C8-B395-411B-B162-4A982DC7F8B2}" srcOrd="2" destOrd="0" presId="urn:microsoft.com/office/officeart/2018/2/layout/IconVerticalSolidList"/>
    <dgm:cxn modelId="{72C41D89-BB5A-4E66-8877-49F70541FDF4}" type="presParOf" srcId="{EF24FF89-638A-4F2A-BCF5-9F69496A4B28}" destId="{0F4A3CFB-35A1-4881-A1F7-8B4BC1D89FD7}" srcOrd="3" destOrd="0" presId="urn:microsoft.com/office/officeart/2018/2/layout/IconVerticalSolidList"/>
    <dgm:cxn modelId="{7DD7C024-8E18-4B1A-9C80-6EA1E0857252}" type="presParOf" srcId="{B842CE9E-E6BF-4118-9802-AF9710FE4611}" destId="{8698AE46-8E70-4D02-B5AD-5D3AC1EE05A6}" srcOrd="1" destOrd="0" presId="urn:microsoft.com/office/officeart/2018/2/layout/IconVerticalSolidList"/>
    <dgm:cxn modelId="{C0543963-0A7A-4213-A3D5-C82DFA794998}" type="presParOf" srcId="{B842CE9E-E6BF-4118-9802-AF9710FE4611}" destId="{F6AAB399-AAB0-46E9-BF54-42E257451EBF}" srcOrd="2" destOrd="0" presId="urn:microsoft.com/office/officeart/2018/2/layout/IconVerticalSolidList"/>
    <dgm:cxn modelId="{FF996FBF-B2F3-415A-9BEC-9674EC6C911B}" type="presParOf" srcId="{F6AAB399-AAB0-46E9-BF54-42E257451EBF}" destId="{8432AC09-D9F2-4E9E-ABB1-6EF2B2205E01}" srcOrd="0" destOrd="0" presId="urn:microsoft.com/office/officeart/2018/2/layout/IconVerticalSolidList"/>
    <dgm:cxn modelId="{18F477C1-E948-4462-ADB2-4B800E69F4C9}" type="presParOf" srcId="{F6AAB399-AAB0-46E9-BF54-42E257451EBF}" destId="{767F3E32-2AAB-4216-97A9-620F20DFF0BB}" srcOrd="1" destOrd="0" presId="urn:microsoft.com/office/officeart/2018/2/layout/IconVerticalSolidList"/>
    <dgm:cxn modelId="{23C3D679-CA99-46DA-9AF0-365B23AB2B64}" type="presParOf" srcId="{F6AAB399-AAB0-46E9-BF54-42E257451EBF}" destId="{DE1EC4FF-6DB7-4952-838D-79DE1528D3F3}" srcOrd="2" destOrd="0" presId="urn:microsoft.com/office/officeart/2018/2/layout/IconVerticalSolidList"/>
    <dgm:cxn modelId="{FF2778DB-DEA4-4EF3-B977-0A404A7DFF69}" type="presParOf" srcId="{F6AAB399-AAB0-46E9-BF54-42E257451EBF}" destId="{2035FAE2-EBE7-4C09-A5E8-3CFC5A5F1217}" srcOrd="3" destOrd="0" presId="urn:microsoft.com/office/officeart/2018/2/layout/IconVerticalSolidList"/>
    <dgm:cxn modelId="{9DC17684-E579-4DF2-95CB-6B0E4810028D}" type="presParOf" srcId="{B842CE9E-E6BF-4118-9802-AF9710FE4611}" destId="{2B9EEAFB-6109-47D3-82D7-6B6DD42C19D2}" srcOrd="3" destOrd="0" presId="urn:microsoft.com/office/officeart/2018/2/layout/IconVerticalSolidList"/>
    <dgm:cxn modelId="{93FC68E9-3351-4F38-918E-10C5BB627FA6}" type="presParOf" srcId="{B842CE9E-E6BF-4118-9802-AF9710FE4611}" destId="{73E90023-EAB9-4BF2-BA1D-650A96BF6D7A}" srcOrd="4" destOrd="0" presId="urn:microsoft.com/office/officeart/2018/2/layout/IconVerticalSolidList"/>
    <dgm:cxn modelId="{5BA74353-A3C4-4B73-B89C-FE012AB30E99}" type="presParOf" srcId="{73E90023-EAB9-4BF2-BA1D-650A96BF6D7A}" destId="{9BD1E6A8-F7B1-49B3-91A2-F05717C135E4}" srcOrd="0" destOrd="0" presId="urn:microsoft.com/office/officeart/2018/2/layout/IconVerticalSolidList"/>
    <dgm:cxn modelId="{8339F06F-463B-4768-80F5-BABCFC1FE01F}" type="presParOf" srcId="{73E90023-EAB9-4BF2-BA1D-650A96BF6D7A}" destId="{DC571A27-A87C-460F-BE68-E7E087A3D8A3}" srcOrd="1" destOrd="0" presId="urn:microsoft.com/office/officeart/2018/2/layout/IconVerticalSolidList"/>
    <dgm:cxn modelId="{36560C2C-A76E-4E2A-A42A-F81802A12DC8}" type="presParOf" srcId="{73E90023-EAB9-4BF2-BA1D-650A96BF6D7A}" destId="{8EF564C6-1F4A-45B7-B56C-0EA05E0BB0DF}" srcOrd="2" destOrd="0" presId="urn:microsoft.com/office/officeart/2018/2/layout/IconVerticalSolidList"/>
    <dgm:cxn modelId="{23B79AE8-7244-4CF3-AA09-019F8C45F2E0}" type="presParOf" srcId="{73E90023-EAB9-4BF2-BA1D-650A96BF6D7A}" destId="{13C60551-0688-423F-B821-97E731819E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3D0C2-F553-4F52-B963-35DF759265CB}">
      <dsp:nvSpPr>
        <dsp:cNvPr id="0" name=""/>
        <dsp:cNvSpPr/>
      </dsp:nvSpPr>
      <dsp:spPr>
        <a:xfrm>
          <a:off x="0" y="149773"/>
          <a:ext cx="6832212" cy="120458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b="1" kern="1200" dirty="0"/>
            <a:t>Clergy cope and often flourish because their work is filled with purpose and meaning. Their work is fulfilling.</a:t>
          </a:r>
          <a:endParaRPr lang="en-US" sz="1700" b="1" kern="1200" dirty="0"/>
        </a:p>
      </dsp:txBody>
      <dsp:txXfrm>
        <a:off x="58803" y="208576"/>
        <a:ext cx="6714606" cy="1086982"/>
      </dsp:txXfrm>
    </dsp:sp>
    <dsp:sp modelId="{575AC537-DA4F-4CF0-9DE0-366F5B0A976A}">
      <dsp:nvSpPr>
        <dsp:cNvPr id="0" name=""/>
        <dsp:cNvSpPr/>
      </dsp:nvSpPr>
      <dsp:spPr>
        <a:xfrm>
          <a:off x="0" y="1403321"/>
          <a:ext cx="6832212" cy="1204588"/>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b="1" kern="1200" dirty="0"/>
            <a:t>Although clergy often make sacrifices for their ministry, they often do so willingly and consider the sacrifices worthwhile.</a:t>
          </a:r>
          <a:endParaRPr lang="en-US" sz="1700" b="1" kern="1200" dirty="0"/>
        </a:p>
      </dsp:txBody>
      <dsp:txXfrm>
        <a:off x="58803" y="1462124"/>
        <a:ext cx="6714606" cy="1086982"/>
      </dsp:txXfrm>
    </dsp:sp>
    <dsp:sp modelId="{85C849E8-07A4-4A9B-8E4B-61B3B1DADC63}">
      <dsp:nvSpPr>
        <dsp:cNvPr id="0" name=""/>
        <dsp:cNvSpPr/>
      </dsp:nvSpPr>
      <dsp:spPr>
        <a:xfrm>
          <a:off x="0" y="2656869"/>
          <a:ext cx="6832212" cy="1204588"/>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b="1" kern="1200" dirty="0"/>
            <a:t>But…clergy often face competing demands and not enough resources (time, talent, treasure) to fulfil those demands</a:t>
          </a:r>
          <a:endParaRPr lang="en-US" sz="1700" b="1" kern="1200" dirty="0"/>
        </a:p>
      </dsp:txBody>
      <dsp:txXfrm>
        <a:off x="58803" y="2715672"/>
        <a:ext cx="6714606" cy="1086982"/>
      </dsp:txXfrm>
    </dsp:sp>
    <dsp:sp modelId="{64512A36-AC58-438A-92BC-89D50CCECB06}">
      <dsp:nvSpPr>
        <dsp:cNvPr id="0" name=""/>
        <dsp:cNvSpPr/>
      </dsp:nvSpPr>
      <dsp:spPr>
        <a:xfrm>
          <a:off x="0" y="3910417"/>
          <a:ext cx="6832212" cy="120458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b="1" kern="1200" dirty="0"/>
            <a:t>Those clergy who suffer high levels of psychological burnout tend to be those who have sacrificed the most , felt less clear about their calling, and were less able to detach from ministry in time off.</a:t>
          </a:r>
          <a:endParaRPr lang="en-US" sz="1700" b="1" kern="1200" dirty="0"/>
        </a:p>
      </dsp:txBody>
      <dsp:txXfrm>
        <a:off x="58803" y="3969220"/>
        <a:ext cx="6714606" cy="1086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40C0A-36B1-4179-B3FE-46991B0FBA70}">
      <dsp:nvSpPr>
        <dsp:cNvPr id="0" name=""/>
        <dsp:cNvSpPr/>
      </dsp:nvSpPr>
      <dsp:spPr>
        <a:xfrm>
          <a:off x="0" y="642"/>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EBF60-41EC-4748-9764-669E2E5FAE0A}">
      <dsp:nvSpPr>
        <dsp:cNvPr id="0" name=""/>
        <dsp:cNvSpPr/>
      </dsp:nvSpPr>
      <dsp:spPr>
        <a:xfrm>
          <a:off x="454916" y="339010"/>
          <a:ext cx="827120" cy="8271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4A3CFB-35A1-4881-A1F7-8B4BC1D89FD7}">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lvl="0" algn="l" defTabSz="1111250">
            <a:lnSpc>
              <a:spcPct val="90000"/>
            </a:lnSpc>
            <a:spcBef>
              <a:spcPct val="0"/>
            </a:spcBef>
            <a:spcAft>
              <a:spcPct val="35000"/>
            </a:spcAft>
          </a:pPr>
          <a:r>
            <a:rPr lang="en-GB" sz="2500" b="1" kern="1200"/>
            <a:t>Shared Commitments</a:t>
          </a:r>
          <a:endParaRPr lang="en-US" sz="2500" kern="1200"/>
        </a:p>
      </dsp:txBody>
      <dsp:txXfrm>
        <a:off x="1736952" y="642"/>
        <a:ext cx="5095259" cy="1503855"/>
      </dsp:txXfrm>
    </dsp:sp>
    <dsp:sp modelId="{8432AC09-D9F2-4E9E-ABB1-6EF2B2205E01}">
      <dsp:nvSpPr>
        <dsp:cNvPr id="0" name=""/>
        <dsp:cNvSpPr/>
      </dsp:nvSpPr>
      <dsp:spPr>
        <a:xfrm>
          <a:off x="0" y="1880461"/>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F3E32-2AAB-4216-97A9-620F20DFF0BB}">
      <dsp:nvSpPr>
        <dsp:cNvPr id="0" name=""/>
        <dsp:cNvSpPr/>
      </dsp:nvSpPr>
      <dsp:spPr>
        <a:xfrm>
          <a:off x="454916" y="2218829"/>
          <a:ext cx="827120" cy="8271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35FAE2-EBE7-4C09-A5E8-3CFC5A5F1217}">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lvl="0" algn="l" defTabSz="1111250">
            <a:lnSpc>
              <a:spcPct val="90000"/>
            </a:lnSpc>
            <a:spcBef>
              <a:spcPct val="0"/>
            </a:spcBef>
            <a:spcAft>
              <a:spcPct val="35000"/>
            </a:spcAft>
          </a:pPr>
          <a:r>
            <a:rPr lang="en-GB" sz="2500" b="1" kern="1200"/>
            <a:t>A Big Conversation</a:t>
          </a:r>
          <a:endParaRPr lang="en-US" sz="2500" kern="1200"/>
        </a:p>
      </dsp:txBody>
      <dsp:txXfrm>
        <a:off x="1736952" y="1880461"/>
        <a:ext cx="5095259" cy="1503855"/>
      </dsp:txXfrm>
    </dsp:sp>
    <dsp:sp modelId="{9BD1E6A8-F7B1-49B3-91A2-F05717C135E4}">
      <dsp:nvSpPr>
        <dsp:cNvPr id="0" name=""/>
        <dsp:cNvSpPr/>
      </dsp:nvSpPr>
      <dsp:spPr>
        <a:xfrm>
          <a:off x="0" y="3760280"/>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71A27-A87C-460F-BE68-E7E087A3D8A3}">
      <dsp:nvSpPr>
        <dsp:cNvPr id="0" name=""/>
        <dsp:cNvSpPr/>
      </dsp:nvSpPr>
      <dsp:spPr>
        <a:xfrm>
          <a:off x="454916" y="4098648"/>
          <a:ext cx="827120" cy="82712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C60551-0688-423F-B821-97E731819EBA}">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lvl="0" algn="l" defTabSz="1111250">
            <a:lnSpc>
              <a:spcPct val="90000"/>
            </a:lnSpc>
            <a:spcBef>
              <a:spcPct val="0"/>
            </a:spcBef>
            <a:spcAft>
              <a:spcPct val="35000"/>
            </a:spcAft>
          </a:pPr>
          <a:r>
            <a:rPr lang="en-GB" sz="2500" b="1" kern="1200"/>
            <a:t>Some specific recommendations</a:t>
          </a:r>
          <a:endParaRPr lang="en-US" sz="2500" kern="1200"/>
        </a:p>
      </dsp:txBody>
      <dsp:txXfrm>
        <a:off x="1736952" y="3760280"/>
        <a:ext cx="5095259" cy="15038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0E593-9A4B-4019-AA24-40414734C2F1}" type="datetimeFigureOut">
              <a:rPr lang="en-GB" smtClean="0"/>
              <a:t>18/07/2019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3718F-B18C-4708-8B70-938852662496}" type="slidenum">
              <a:rPr lang="en-GB" smtClean="0"/>
              <a:t>‹#›</a:t>
            </a:fld>
            <a:endParaRPr lang="en-GB"/>
          </a:p>
        </p:txBody>
      </p:sp>
    </p:spTree>
    <p:extLst>
      <p:ext uri="{BB962C8B-B14F-4D97-AF65-F5344CB8AC3E}">
        <p14:creationId xmlns:p14="http://schemas.microsoft.com/office/powerpoint/2010/main" val="248657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B55B22-F523-4AD2-A5AF-D6F36E500001}" type="slidenum">
              <a:rPr lang="en-GB" smtClean="0"/>
              <a:t>1</a:t>
            </a:fld>
            <a:endParaRPr lang="en-GB"/>
          </a:p>
        </p:txBody>
      </p:sp>
    </p:spTree>
    <p:extLst>
      <p:ext uri="{BB962C8B-B14F-4D97-AF65-F5344CB8AC3E}">
        <p14:creationId xmlns:p14="http://schemas.microsoft.com/office/powerpoint/2010/main" val="5108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F690C1-40C5-4A0C-98ED-2F696356FA7A}"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30352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F690C1-40C5-4A0C-98ED-2F696356FA7A}"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140179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F690C1-40C5-4A0C-98ED-2F696356FA7A}"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59457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84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F690C1-40C5-4A0C-98ED-2F696356FA7A}"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378809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690C1-40C5-4A0C-98ED-2F696356FA7A}"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70396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F690C1-40C5-4A0C-98ED-2F696356FA7A}" type="datetimeFigureOut">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94999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F690C1-40C5-4A0C-98ED-2F696356FA7A}" type="datetimeFigureOut">
              <a:rPr lang="en-GB" smtClean="0"/>
              <a:t>18/07/2019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277776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F690C1-40C5-4A0C-98ED-2F696356FA7A}" type="datetimeFigureOut">
              <a:rPr lang="en-GB" smtClean="0"/>
              <a:t>18/07/2019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37312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690C1-40C5-4A0C-98ED-2F696356FA7A}" type="datetimeFigureOut">
              <a:rPr lang="en-GB" smtClean="0"/>
              <a:t>18/07/2019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2319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690C1-40C5-4A0C-98ED-2F696356FA7A}" type="datetimeFigureOut">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70869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690C1-40C5-4A0C-98ED-2F696356FA7A}" type="datetimeFigureOut">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35BA1-97B5-4828-AB15-35F0146FDFDC}" type="slidenum">
              <a:rPr lang="en-GB" smtClean="0"/>
              <a:t>‹#›</a:t>
            </a:fld>
            <a:endParaRPr lang="en-GB"/>
          </a:p>
        </p:txBody>
      </p:sp>
    </p:spTree>
    <p:extLst>
      <p:ext uri="{BB962C8B-B14F-4D97-AF65-F5344CB8AC3E}">
        <p14:creationId xmlns:p14="http://schemas.microsoft.com/office/powerpoint/2010/main" val="129124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690C1-40C5-4A0C-98ED-2F696356FA7A}" type="datetimeFigureOut">
              <a:rPr lang="en-GB" smtClean="0"/>
              <a:t>18/07/2019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35BA1-97B5-4828-AB15-35F0146FDFDC}" type="slidenum">
              <a:rPr lang="en-GB" smtClean="0"/>
              <a:t>‹#›</a:t>
            </a:fld>
            <a:endParaRPr lang="en-GB"/>
          </a:p>
        </p:txBody>
      </p:sp>
    </p:spTree>
    <p:extLst>
      <p:ext uri="{BB962C8B-B14F-4D97-AF65-F5344CB8AC3E}">
        <p14:creationId xmlns:p14="http://schemas.microsoft.com/office/powerpoint/2010/main" val="2255266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NUL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4C74-DAB3-4237-96E1-5088DEBBF0B0}"/>
              </a:ext>
            </a:extLst>
          </p:cNvPr>
          <p:cNvSpPr>
            <a:spLocks noGrp="1"/>
          </p:cNvSpPr>
          <p:nvPr>
            <p:ph type="ctrTitle"/>
          </p:nvPr>
        </p:nvSpPr>
        <p:spPr>
          <a:xfrm>
            <a:off x="8324602" y="935646"/>
            <a:ext cx="3181597" cy="3841735"/>
          </a:xfrm>
        </p:spPr>
        <p:txBody>
          <a:bodyPr>
            <a:normAutofit/>
          </a:bodyPr>
          <a:lstStyle/>
          <a:p>
            <a:r>
              <a:rPr lang="en-GB" sz="4400" b="1"/>
              <a:t>Clergy Care &amp; Wellbeing</a:t>
            </a:r>
          </a:p>
        </p:txBody>
      </p:sp>
      <p:sp>
        <p:nvSpPr>
          <p:cNvPr id="3" name="Subtitle 2">
            <a:extLst>
              <a:ext uri="{FF2B5EF4-FFF2-40B4-BE49-F238E27FC236}">
                <a16:creationId xmlns:a16="http://schemas.microsoft.com/office/drawing/2014/main" id="{FC8B2C92-DACE-4288-8F48-37E4CEB34811}"/>
              </a:ext>
            </a:extLst>
          </p:cNvPr>
          <p:cNvSpPr>
            <a:spLocks noGrp="1"/>
          </p:cNvSpPr>
          <p:nvPr>
            <p:ph type="subTitle" idx="1"/>
          </p:nvPr>
        </p:nvSpPr>
        <p:spPr>
          <a:xfrm>
            <a:off x="8324602" y="4777379"/>
            <a:ext cx="3181598" cy="1126283"/>
          </a:xfrm>
        </p:spPr>
        <p:txBody>
          <a:bodyPr>
            <a:normAutofit fontScale="92500" lnSpcReduction="20000"/>
          </a:bodyPr>
          <a:lstStyle/>
          <a:p>
            <a:r>
              <a:rPr lang="en-GB" b="1"/>
              <a:t>Canon Simon Butler, Chair General Synod Clergy Wellbeing Working Group</a:t>
            </a:r>
          </a:p>
        </p:txBody>
      </p:sp>
      <p:pic>
        <p:nvPicPr>
          <p:cNvPr id="7" name="Graphic 6" descr="Group">
            <a:extLst>
              <a:ext uri="{FF2B5EF4-FFF2-40B4-BE49-F238E27FC236}">
                <a16:creationId xmlns:a16="http://schemas.microsoft.com/office/drawing/2014/main" id="{66CB7ECA-4427-49B4-9700-9F191F5FF6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9675" y="1306606"/>
            <a:ext cx="4213521" cy="4213521"/>
          </a:xfrm>
          <a:prstGeom prst="rect">
            <a:avLst/>
          </a:prstGeom>
        </p:spPr>
      </p:pic>
    </p:spTree>
    <p:extLst>
      <p:ext uri="{BB962C8B-B14F-4D97-AF65-F5344CB8AC3E}">
        <p14:creationId xmlns:p14="http://schemas.microsoft.com/office/powerpoint/2010/main" val="1559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F804-B416-4503-B179-11ED7AD885CD}"/>
              </a:ext>
            </a:extLst>
          </p:cNvPr>
          <p:cNvSpPr>
            <a:spLocks noGrp="1"/>
          </p:cNvSpPr>
          <p:nvPr>
            <p:ph type="title"/>
          </p:nvPr>
        </p:nvSpPr>
        <p:spPr/>
        <p:txBody>
          <a:bodyPr>
            <a:noAutofit/>
          </a:bodyPr>
          <a:lstStyle/>
          <a:p>
            <a:r>
              <a:rPr lang="en-GB" sz="2400" dirty="0">
                <a:latin typeface="Arial" panose="020B0604020202020204" pitchFamily="34" charset="0"/>
                <a:ea typeface="Calibri" panose="020F0502020204030204" pitchFamily="34" charset="0"/>
              </a:rPr>
              <a:t>we would strongly recommend that the discussion prompted by these questions is shared not only among the groups mentioned, but between them as well. We would encourage dioceses, parishes, and individual ordained ministers, to use this conversation to prompt new consideration of issues of clergy care and wellbeing across the board, and to use them as a template for ongoing conversations</a:t>
            </a:r>
            <a:endParaRPr lang="en-GB" sz="2400" dirty="0"/>
          </a:p>
        </p:txBody>
      </p:sp>
      <p:sp>
        <p:nvSpPr>
          <p:cNvPr id="5" name="Text Placeholder 4">
            <a:extLst>
              <a:ext uri="{FF2B5EF4-FFF2-40B4-BE49-F238E27FC236}">
                <a16:creationId xmlns:a16="http://schemas.microsoft.com/office/drawing/2014/main" id="{C9B6E6ED-BE0F-4804-ACC5-FA3B2BC7404D}"/>
              </a:ext>
            </a:extLst>
          </p:cNvPr>
          <p:cNvSpPr>
            <a:spLocks noGrp="1"/>
          </p:cNvSpPr>
          <p:nvPr>
            <p:ph type="body" sz="quarter" idx="13"/>
          </p:nvPr>
        </p:nvSpPr>
        <p:spPr/>
        <p:txBody>
          <a:bodyPr/>
          <a:lstStyle/>
          <a:p>
            <a:r>
              <a:rPr lang="en-GB" dirty="0"/>
              <a:t>A Covenant for Clergy Care and Wellbeing, paragraph 32</a:t>
            </a:r>
          </a:p>
        </p:txBody>
      </p:sp>
      <p:sp>
        <p:nvSpPr>
          <p:cNvPr id="4" name="Text Placeholder 3">
            <a:extLst>
              <a:ext uri="{FF2B5EF4-FFF2-40B4-BE49-F238E27FC236}">
                <a16:creationId xmlns:a16="http://schemas.microsoft.com/office/drawing/2014/main" id="{9F99798B-DF82-4680-AC75-F656832B231C}"/>
              </a:ext>
            </a:extLst>
          </p:cNvPr>
          <p:cNvSpPr>
            <a:spLocks noGrp="1"/>
          </p:cNvSpPr>
          <p:nvPr>
            <p:ph type="body" idx="1"/>
          </p:nvPr>
        </p:nvSpPr>
        <p:spPr/>
        <p:txBody>
          <a:bodyPr>
            <a:normAutofit fontScale="77500" lnSpcReduction="20000"/>
          </a:bodyPr>
          <a:lstStyle/>
          <a:p>
            <a:r>
              <a:rPr lang="en-GB" sz="3600" b="1" dirty="0"/>
              <a:t>Our goal is not to impose a solution for clergy care and wellbeing on the whole church but to encourage us all to reflect from where we sit in the Church of England to work together and to act together to promote it.</a:t>
            </a:r>
          </a:p>
        </p:txBody>
      </p:sp>
    </p:spTree>
    <p:extLst>
      <p:ext uri="{BB962C8B-B14F-4D97-AF65-F5344CB8AC3E}">
        <p14:creationId xmlns:p14="http://schemas.microsoft.com/office/powerpoint/2010/main" val="370609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D14BDB-748A-429F-8866-EB551ED3B8FD}"/>
              </a:ext>
            </a:extLst>
          </p:cNvPr>
          <p:cNvSpPr>
            <a:spLocks noGrp="1"/>
          </p:cNvSpPr>
          <p:nvPr>
            <p:ph type="title"/>
          </p:nvPr>
        </p:nvSpPr>
        <p:spPr/>
        <p:txBody>
          <a:bodyPr/>
          <a:lstStyle/>
          <a:p>
            <a:pPr algn="ctr"/>
            <a:r>
              <a:rPr lang="en-GB" b="1" dirty="0"/>
              <a:t>A couple of things to talk about today?</a:t>
            </a:r>
            <a:br>
              <a:rPr lang="en-GB" b="1" dirty="0"/>
            </a:br>
            <a:r>
              <a:rPr lang="en-GB" dirty="0"/>
              <a:t>(Small Groups of both clergy and laity)</a:t>
            </a:r>
            <a:endParaRPr lang="en-GB" b="1" dirty="0"/>
          </a:p>
        </p:txBody>
      </p:sp>
      <p:sp>
        <p:nvSpPr>
          <p:cNvPr id="6" name="Text Placeholder 5">
            <a:extLst>
              <a:ext uri="{FF2B5EF4-FFF2-40B4-BE49-F238E27FC236}">
                <a16:creationId xmlns:a16="http://schemas.microsoft.com/office/drawing/2014/main" id="{1E5A6FC1-3963-4ABF-A04B-8A6524FC660D}"/>
              </a:ext>
            </a:extLst>
          </p:cNvPr>
          <p:cNvSpPr>
            <a:spLocks noGrp="1"/>
          </p:cNvSpPr>
          <p:nvPr>
            <p:ph type="body" idx="1"/>
          </p:nvPr>
        </p:nvSpPr>
        <p:spPr/>
        <p:txBody>
          <a:bodyPr/>
          <a:lstStyle/>
          <a:p>
            <a:r>
              <a:rPr lang="en-GB" b="1" dirty="0"/>
              <a:t>House of Laity</a:t>
            </a:r>
          </a:p>
        </p:txBody>
      </p:sp>
      <p:sp>
        <p:nvSpPr>
          <p:cNvPr id="7" name="Content Placeholder 6">
            <a:extLst>
              <a:ext uri="{FF2B5EF4-FFF2-40B4-BE49-F238E27FC236}">
                <a16:creationId xmlns:a16="http://schemas.microsoft.com/office/drawing/2014/main" id="{D056652C-568F-457D-A5F7-3201886A1651}"/>
              </a:ext>
            </a:extLst>
          </p:cNvPr>
          <p:cNvSpPr>
            <a:spLocks noGrp="1"/>
          </p:cNvSpPr>
          <p:nvPr>
            <p:ph sz="half" idx="2"/>
          </p:nvPr>
        </p:nvSpPr>
        <p:spPr/>
        <p:txBody>
          <a:bodyPr>
            <a:normAutofit/>
          </a:bodyPr>
          <a:lstStyle/>
          <a:p>
            <a:r>
              <a:rPr lang="en-GB" sz="2000" dirty="0"/>
              <a:t>In your own experience of work, what has provided the most support for you in terms of your own care and wellbeing?</a:t>
            </a:r>
          </a:p>
          <a:p>
            <a:r>
              <a:rPr lang="en-GB" sz="2000" dirty="0"/>
              <a:t>What do you think might be the best way of addressing the question of clergy care and wellbeing in your local church?</a:t>
            </a:r>
          </a:p>
        </p:txBody>
      </p:sp>
      <p:sp>
        <p:nvSpPr>
          <p:cNvPr id="8" name="Text Placeholder 7">
            <a:extLst>
              <a:ext uri="{FF2B5EF4-FFF2-40B4-BE49-F238E27FC236}">
                <a16:creationId xmlns:a16="http://schemas.microsoft.com/office/drawing/2014/main" id="{B414DA1A-AEE2-4FC0-8F8E-D078525C3A92}"/>
              </a:ext>
            </a:extLst>
          </p:cNvPr>
          <p:cNvSpPr>
            <a:spLocks noGrp="1"/>
          </p:cNvSpPr>
          <p:nvPr>
            <p:ph type="body" sz="quarter" idx="3"/>
          </p:nvPr>
        </p:nvSpPr>
        <p:spPr/>
        <p:txBody>
          <a:bodyPr/>
          <a:lstStyle/>
          <a:p>
            <a:r>
              <a:rPr lang="en-GB" b="1" dirty="0"/>
              <a:t>House of Clergy/Bishops</a:t>
            </a:r>
          </a:p>
        </p:txBody>
      </p:sp>
      <p:sp>
        <p:nvSpPr>
          <p:cNvPr id="9" name="Content Placeholder 8">
            <a:extLst>
              <a:ext uri="{FF2B5EF4-FFF2-40B4-BE49-F238E27FC236}">
                <a16:creationId xmlns:a16="http://schemas.microsoft.com/office/drawing/2014/main" id="{F0C1D371-4353-4677-A1C3-E012A6EBD1C2}"/>
              </a:ext>
            </a:extLst>
          </p:cNvPr>
          <p:cNvSpPr>
            <a:spLocks noGrp="1"/>
          </p:cNvSpPr>
          <p:nvPr>
            <p:ph sz="quarter" idx="4"/>
          </p:nvPr>
        </p:nvSpPr>
        <p:spPr/>
        <p:txBody>
          <a:bodyPr/>
          <a:lstStyle/>
          <a:p>
            <a:r>
              <a:rPr lang="en-GB" sz="2000" dirty="0"/>
              <a:t>What brings you joy in ministry? How do you sustain that sense of joy in your calling?</a:t>
            </a:r>
          </a:p>
          <a:p>
            <a:r>
              <a:rPr lang="en-GB" sz="2000" dirty="0"/>
              <a:t>What do you most need from those you serve alongside in your ministerial contexts in order to fell content and healthy in ministry?</a:t>
            </a:r>
          </a:p>
        </p:txBody>
      </p:sp>
    </p:spTree>
    <p:extLst>
      <p:ext uri="{BB962C8B-B14F-4D97-AF65-F5344CB8AC3E}">
        <p14:creationId xmlns:p14="http://schemas.microsoft.com/office/powerpoint/2010/main" val="203478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arn(inVertical)">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1000"/>
                                        <p:tgtEl>
                                          <p:spTgt spid="9">
                                            <p:txEl>
                                              <p:pRg st="1" end="1"/>
                                            </p:txEl>
                                          </p:spTgt>
                                        </p:tgtEl>
                                      </p:cBhvr>
                                    </p:animEffect>
                                    <p:anim calcmode="lin" valueType="num">
                                      <p:cBhvr>
                                        <p:cTn id="3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77E5BD-ED13-4ED1-B26C-9F91D3FBE646}"/>
              </a:ext>
            </a:extLst>
          </p:cNvPr>
          <p:cNvSpPr>
            <a:spLocks noGrp="1"/>
          </p:cNvSpPr>
          <p:nvPr>
            <p:ph type="title"/>
          </p:nvPr>
        </p:nvSpPr>
        <p:spPr>
          <a:xfrm>
            <a:off x="649224" y="645106"/>
            <a:ext cx="3650279" cy="1259894"/>
          </a:xfrm>
        </p:spPr>
        <p:txBody>
          <a:bodyPr>
            <a:normAutofit fontScale="90000"/>
          </a:bodyPr>
          <a:lstStyle/>
          <a:p>
            <a:r>
              <a:rPr lang="en-GB" b="1" dirty="0"/>
              <a:t>A Day in the Life…</a:t>
            </a:r>
          </a:p>
        </p:txBody>
      </p:sp>
      <p:pic>
        <p:nvPicPr>
          <p:cNvPr id="3" name="Content Placeholder 2">
            <a:extLst>
              <a:ext uri="{FF2B5EF4-FFF2-40B4-BE49-F238E27FC236}">
                <a16:creationId xmlns:a16="http://schemas.microsoft.com/office/drawing/2014/main" id="{3A53D0BA-460C-43AE-80F9-AC7D8606D4A1}"/>
              </a:ext>
            </a:extLst>
          </p:cNvPr>
          <p:cNvPicPr>
            <a:picLocks noGrp="1" noChangeAspect="1"/>
          </p:cNvPicPr>
          <p:nvPr>
            <p:ph idx="1"/>
          </p:nvPr>
        </p:nvPicPr>
        <p:blipFill>
          <a:blip r:embed="rId2"/>
          <a:srcRect/>
          <a:stretch/>
        </p:blipFill>
        <p:spPr>
          <a:xfrm>
            <a:off x="649288" y="2644577"/>
            <a:ext cx="3649661" cy="2737246"/>
          </a:xfrm>
        </p:spPr>
      </p:pic>
      <p:pic>
        <p:nvPicPr>
          <p:cNvPr id="11" name="Content Placeholder 7">
            <a:extLst>
              <a:ext uri="{FF2B5EF4-FFF2-40B4-BE49-F238E27FC236}">
                <a16:creationId xmlns:a16="http://schemas.microsoft.com/office/drawing/2014/main" id="{E1D31872-F332-469E-B77B-05E8A89674B4}"/>
              </a:ext>
            </a:extLst>
          </p:cNvPr>
          <p:cNvPicPr>
            <a:picLocks noChangeAspect="1"/>
          </p:cNvPicPr>
          <p:nvPr/>
        </p:nvPicPr>
        <p:blipFill rotWithShape="1">
          <a:blip r:embed="rId3"/>
          <a:srcRect l="20314" r="5880" b="1"/>
          <a:stretch/>
        </p:blipFill>
        <p:spPr>
          <a:xfrm>
            <a:off x="4619543" y="4748"/>
            <a:ext cx="7572457" cy="6848504"/>
          </a:xfrm>
          <a:prstGeom prst="rect">
            <a:avLst/>
          </a:prstGeom>
        </p:spPr>
      </p:pic>
    </p:spTree>
    <p:extLst>
      <p:ext uri="{BB962C8B-B14F-4D97-AF65-F5344CB8AC3E}">
        <p14:creationId xmlns:p14="http://schemas.microsoft.com/office/powerpoint/2010/main" val="92633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3268-F4B3-49FE-B463-8059641EAA09}"/>
              </a:ext>
            </a:extLst>
          </p:cNvPr>
          <p:cNvSpPr>
            <a:spLocks noGrp="1"/>
          </p:cNvSpPr>
          <p:nvPr>
            <p:ph type="title"/>
          </p:nvPr>
        </p:nvSpPr>
        <p:spPr/>
        <p:txBody>
          <a:bodyPr/>
          <a:lstStyle/>
          <a:p>
            <a:r>
              <a:rPr lang="en-GB" b="1" dirty="0"/>
              <a:t>Are Clergy A Special Case?</a:t>
            </a:r>
          </a:p>
        </p:txBody>
      </p:sp>
      <p:sp>
        <p:nvSpPr>
          <p:cNvPr id="3" name="Text Placeholder 2">
            <a:extLst>
              <a:ext uri="{FF2B5EF4-FFF2-40B4-BE49-F238E27FC236}">
                <a16:creationId xmlns:a16="http://schemas.microsoft.com/office/drawing/2014/main" id="{AF9501B6-F9F3-4D17-B43A-2E1D4B0768EC}"/>
              </a:ext>
            </a:extLst>
          </p:cNvPr>
          <p:cNvSpPr>
            <a:spLocks noGrp="1"/>
          </p:cNvSpPr>
          <p:nvPr>
            <p:ph type="body" idx="1"/>
          </p:nvPr>
        </p:nvSpPr>
        <p:spPr/>
        <p:txBody>
          <a:bodyPr/>
          <a:lstStyle/>
          <a:p>
            <a:r>
              <a:rPr lang="en-GB" b="1" dirty="0"/>
              <a:t>No</a:t>
            </a:r>
          </a:p>
        </p:txBody>
      </p:sp>
      <p:sp>
        <p:nvSpPr>
          <p:cNvPr id="4" name="Content Placeholder 3">
            <a:extLst>
              <a:ext uri="{FF2B5EF4-FFF2-40B4-BE49-F238E27FC236}">
                <a16:creationId xmlns:a16="http://schemas.microsoft.com/office/drawing/2014/main" id="{76AB275D-6322-4F93-88AE-B065BD4509DC}"/>
              </a:ext>
            </a:extLst>
          </p:cNvPr>
          <p:cNvSpPr>
            <a:spLocks noGrp="1"/>
          </p:cNvSpPr>
          <p:nvPr>
            <p:ph sz="half" idx="2"/>
          </p:nvPr>
        </p:nvSpPr>
        <p:spPr/>
        <p:txBody>
          <a:bodyPr>
            <a:normAutofit/>
          </a:bodyPr>
          <a:lstStyle/>
          <a:p>
            <a:r>
              <a:rPr lang="en-GB" sz="2000" dirty="0"/>
              <a:t>Plenty of people have high levels of demand, long-hours, problems with work-life balance</a:t>
            </a:r>
          </a:p>
          <a:p>
            <a:pPr marL="0" indent="0">
              <a:buNone/>
            </a:pPr>
            <a:endParaRPr lang="en-GB" dirty="0"/>
          </a:p>
          <a:p>
            <a:r>
              <a:rPr lang="en-GB" sz="2000" dirty="0"/>
              <a:t>Clergy are the most satisfied with their lives among all workers</a:t>
            </a:r>
          </a:p>
        </p:txBody>
      </p:sp>
      <p:sp>
        <p:nvSpPr>
          <p:cNvPr id="5" name="Text Placeholder 4">
            <a:extLst>
              <a:ext uri="{FF2B5EF4-FFF2-40B4-BE49-F238E27FC236}">
                <a16:creationId xmlns:a16="http://schemas.microsoft.com/office/drawing/2014/main" id="{4F1258D3-A3E6-43F8-A253-24C6E2A338A0}"/>
              </a:ext>
            </a:extLst>
          </p:cNvPr>
          <p:cNvSpPr>
            <a:spLocks noGrp="1"/>
          </p:cNvSpPr>
          <p:nvPr>
            <p:ph type="body" sz="quarter" idx="3"/>
          </p:nvPr>
        </p:nvSpPr>
        <p:spPr/>
        <p:txBody>
          <a:bodyPr/>
          <a:lstStyle/>
          <a:p>
            <a:r>
              <a:rPr lang="en-GB" b="1" dirty="0"/>
              <a:t>Yes</a:t>
            </a:r>
          </a:p>
        </p:txBody>
      </p:sp>
      <p:sp>
        <p:nvSpPr>
          <p:cNvPr id="6" name="Content Placeholder 5">
            <a:extLst>
              <a:ext uri="{FF2B5EF4-FFF2-40B4-BE49-F238E27FC236}">
                <a16:creationId xmlns:a16="http://schemas.microsoft.com/office/drawing/2014/main" id="{0DE9C145-238F-4107-A197-D03553D30CAF}"/>
              </a:ext>
            </a:extLst>
          </p:cNvPr>
          <p:cNvSpPr>
            <a:spLocks noGrp="1"/>
          </p:cNvSpPr>
          <p:nvPr>
            <p:ph sz="quarter" idx="4"/>
          </p:nvPr>
        </p:nvSpPr>
        <p:spPr>
          <a:xfrm>
            <a:off x="7166957" y="2545738"/>
            <a:ext cx="4338674" cy="4052010"/>
          </a:xfrm>
        </p:spPr>
        <p:txBody>
          <a:bodyPr>
            <a:normAutofit/>
          </a:bodyPr>
          <a:lstStyle/>
          <a:p>
            <a:r>
              <a:rPr lang="en-GB" sz="2000" dirty="0"/>
              <a:t>Clergy are not employees, but office holders who often work independently and with little line management.</a:t>
            </a:r>
          </a:p>
          <a:p>
            <a:r>
              <a:rPr lang="en-GB" sz="2000" dirty="0"/>
              <a:t>Changing role of clergy in society and needs to change to adapt to new agendas and priorities</a:t>
            </a:r>
          </a:p>
          <a:p>
            <a:r>
              <a:rPr lang="en-GB" sz="2000" dirty="0"/>
              <a:t>Clergy are the least-supported in supervision among the ‘caring professions’</a:t>
            </a:r>
          </a:p>
          <a:p>
            <a:r>
              <a:rPr lang="en-GB" sz="2000" dirty="0"/>
              <a:t>In healthy, growing churches, clergy leadership is a key factor</a:t>
            </a:r>
          </a:p>
        </p:txBody>
      </p:sp>
    </p:spTree>
    <p:extLst>
      <p:ext uri="{BB962C8B-B14F-4D97-AF65-F5344CB8AC3E}">
        <p14:creationId xmlns:p14="http://schemas.microsoft.com/office/powerpoint/2010/main" val="339852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1000"/>
                                        <p:tgtEl>
                                          <p:spTgt spid="6">
                                            <p:txEl>
                                              <p:pRg st="1" end="1"/>
                                            </p:txEl>
                                          </p:spTgt>
                                        </p:tgtEl>
                                      </p:cBhvr>
                                    </p:animEffect>
                                    <p:anim calcmode="lin" valueType="num">
                                      <p:cBhvr>
                                        <p:cTn id="4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1000"/>
                                        <p:tgtEl>
                                          <p:spTgt spid="6">
                                            <p:txEl>
                                              <p:pRg st="2" end="2"/>
                                            </p:txEl>
                                          </p:spTgt>
                                        </p:tgtEl>
                                      </p:cBhvr>
                                    </p:animEffect>
                                    <p:anim calcmode="lin" valueType="num">
                                      <p:cBhvr>
                                        <p:cTn id="5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1000"/>
                                        <p:tgtEl>
                                          <p:spTgt spid="6">
                                            <p:txEl>
                                              <p:pRg st="3" end="3"/>
                                            </p:txEl>
                                          </p:spTgt>
                                        </p:tgtEl>
                                      </p:cBhvr>
                                    </p:animEffect>
                                    <p:anim calcmode="lin" valueType="num">
                                      <p:cBhvr>
                                        <p:cTn id="5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A71269-30CC-487E-A8D6-AD363B5AB291}"/>
              </a:ext>
            </a:extLst>
          </p:cNvPr>
          <p:cNvSpPr>
            <a:spLocks noGrp="1"/>
          </p:cNvSpPr>
          <p:nvPr>
            <p:ph type="title"/>
          </p:nvPr>
        </p:nvSpPr>
        <p:spPr>
          <a:xfrm>
            <a:off x="1259893" y="3101093"/>
            <a:ext cx="2454052" cy="3029344"/>
          </a:xfrm>
        </p:spPr>
        <p:txBody>
          <a:bodyPr>
            <a:normAutofit/>
          </a:bodyPr>
          <a:lstStyle/>
          <a:p>
            <a:r>
              <a:rPr lang="en-GB" sz="3000" b="1">
                <a:solidFill>
                  <a:schemeClr val="bg1"/>
                </a:solidFill>
              </a:rPr>
              <a:t>Experiences of Ministry Project 2011-17:</a:t>
            </a:r>
            <a:br>
              <a:rPr lang="en-GB" sz="3000" b="1">
                <a:solidFill>
                  <a:schemeClr val="bg1"/>
                </a:solidFill>
              </a:rPr>
            </a:br>
            <a:endParaRPr lang="en-GB" sz="3000" b="1">
              <a:solidFill>
                <a:schemeClr val="bg1"/>
              </a:solidFill>
            </a:endParaRPr>
          </a:p>
        </p:txBody>
      </p:sp>
      <p:graphicFrame>
        <p:nvGraphicFramePr>
          <p:cNvPr id="10" name="Content Placeholder 7">
            <a:extLst>
              <a:ext uri="{FF2B5EF4-FFF2-40B4-BE49-F238E27FC236}">
                <a16:creationId xmlns:a16="http://schemas.microsoft.com/office/drawing/2014/main" id="{E9A7E6D4-7AA8-4295-B06F-F3096E94AB1D}"/>
              </a:ext>
            </a:extLst>
          </p:cNvPr>
          <p:cNvGraphicFramePr>
            <a:graphicFrameLocks noGrp="1"/>
          </p:cNvGraphicFramePr>
          <p:nvPr>
            <p:ph idx="1"/>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experiences of ministry survey">
            <a:extLst>
              <a:ext uri="{FF2B5EF4-FFF2-40B4-BE49-F238E27FC236}">
                <a16:creationId xmlns:a16="http://schemas.microsoft.com/office/drawing/2014/main" id="{B954868C-48A5-41A2-9177-504F8A2849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 y="15868"/>
            <a:ext cx="4059079" cy="101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9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dgm id="{3CD3D0C2-F553-4F52-B963-35DF759265CB}"/>
                                            </p:graphicEl>
                                          </p:spTgt>
                                        </p:tgtEl>
                                        <p:attrNameLst>
                                          <p:attrName>style.visibility</p:attrName>
                                        </p:attrNameLst>
                                      </p:cBhvr>
                                      <p:to>
                                        <p:strVal val="visible"/>
                                      </p:to>
                                    </p:set>
                                    <p:animEffect transition="in" filter="fade">
                                      <p:cBhvr>
                                        <p:cTn id="7" dur="1000"/>
                                        <p:tgtEl>
                                          <p:spTgt spid="10">
                                            <p:graphicEl>
                                              <a:dgm id="{3CD3D0C2-F553-4F52-B963-35DF759265CB}"/>
                                            </p:graphicEl>
                                          </p:spTgt>
                                        </p:tgtEl>
                                      </p:cBhvr>
                                    </p:animEffect>
                                    <p:anim calcmode="lin" valueType="num">
                                      <p:cBhvr>
                                        <p:cTn id="8" dur="1000" fill="hold"/>
                                        <p:tgtEl>
                                          <p:spTgt spid="10">
                                            <p:graphicEl>
                                              <a:dgm id="{3CD3D0C2-F553-4F52-B963-35DF759265CB}"/>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3CD3D0C2-F553-4F52-B963-35DF759265C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graphicEl>
                                              <a:dgm id="{575AC537-DA4F-4CF0-9DE0-366F5B0A976A}"/>
                                            </p:graphicEl>
                                          </p:spTgt>
                                        </p:tgtEl>
                                        <p:attrNameLst>
                                          <p:attrName>style.visibility</p:attrName>
                                        </p:attrNameLst>
                                      </p:cBhvr>
                                      <p:to>
                                        <p:strVal val="visible"/>
                                      </p:to>
                                    </p:set>
                                    <p:animEffect transition="in" filter="fade">
                                      <p:cBhvr>
                                        <p:cTn id="14" dur="1000"/>
                                        <p:tgtEl>
                                          <p:spTgt spid="10">
                                            <p:graphicEl>
                                              <a:dgm id="{575AC537-DA4F-4CF0-9DE0-366F5B0A976A}"/>
                                            </p:graphicEl>
                                          </p:spTgt>
                                        </p:tgtEl>
                                      </p:cBhvr>
                                    </p:animEffect>
                                    <p:anim calcmode="lin" valueType="num">
                                      <p:cBhvr>
                                        <p:cTn id="15" dur="1000" fill="hold"/>
                                        <p:tgtEl>
                                          <p:spTgt spid="10">
                                            <p:graphicEl>
                                              <a:dgm id="{575AC537-DA4F-4CF0-9DE0-366F5B0A976A}"/>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575AC537-DA4F-4CF0-9DE0-366F5B0A976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graphicEl>
                                              <a:dgm id="{85C849E8-07A4-4A9B-8E4B-61B3B1DADC63}"/>
                                            </p:graphicEl>
                                          </p:spTgt>
                                        </p:tgtEl>
                                        <p:attrNameLst>
                                          <p:attrName>style.visibility</p:attrName>
                                        </p:attrNameLst>
                                      </p:cBhvr>
                                      <p:to>
                                        <p:strVal val="visible"/>
                                      </p:to>
                                    </p:set>
                                    <p:animEffect transition="in" filter="fade">
                                      <p:cBhvr>
                                        <p:cTn id="21" dur="1000"/>
                                        <p:tgtEl>
                                          <p:spTgt spid="10">
                                            <p:graphicEl>
                                              <a:dgm id="{85C849E8-07A4-4A9B-8E4B-61B3B1DADC63}"/>
                                            </p:graphicEl>
                                          </p:spTgt>
                                        </p:tgtEl>
                                      </p:cBhvr>
                                    </p:animEffect>
                                    <p:anim calcmode="lin" valueType="num">
                                      <p:cBhvr>
                                        <p:cTn id="22" dur="1000" fill="hold"/>
                                        <p:tgtEl>
                                          <p:spTgt spid="10">
                                            <p:graphicEl>
                                              <a:dgm id="{85C849E8-07A4-4A9B-8E4B-61B3B1DADC63}"/>
                                            </p:graphicEl>
                                          </p:spTgt>
                                        </p:tgtEl>
                                        <p:attrNameLst>
                                          <p:attrName>ppt_x</p:attrName>
                                        </p:attrNameLst>
                                      </p:cBhvr>
                                      <p:tavLst>
                                        <p:tav tm="0">
                                          <p:val>
                                            <p:strVal val="#ppt_x"/>
                                          </p:val>
                                        </p:tav>
                                        <p:tav tm="100000">
                                          <p:val>
                                            <p:strVal val="#ppt_x"/>
                                          </p:val>
                                        </p:tav>
                                      </p:tavLst>
                                    </p:anim>
                                    <p:anim calcmode="lin" valueType="num">
                                      <p:cBhvr>
                                        <p:cTn id="23" dur="1000" fill="hold"/>
                                        <p:tgtEl>
                                          <p:spTgt spid="10">
                                            <p:graphicEl>
                                              <a:dgm id="{85C849E8-07A4-4A9B-8E4B-61B3B1DADC6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graphicEl>
                                              <a:dgm id="{64512A36-AC58-438A-92BC-89D50CCECB06}"/>
                                            </p:graphicEl>
                                          </p:spTgt>
                                        </p:tgtEl>
                                        <p:attrNameLst>
                                          <p:attrName>style.visibility</p:attrName>
                                        </p:attrNameLst>
                                      </p:cBhvr>
                                      <p:to>
                                        <p:strVal val="visible"/>
                                      </p:to>
                                    </p:set>
                                    <p:animEffect transition="in" filter="fade">
                                      <p:cBhvr>
                                        <p:cTn id="28" dur="1000"/>
                                        <p:tgtEl>
                                          <p:spTgt spid="10">
                                            <p:graphicEl>
                                              <a:dgm id="{64512A36-AC58-438A-92BC-89D50CCECB06}"/>
                                            </p:graphicEl>
                                          </p:spTgt>
                                        </p:tgtEl>
                                      </p:cBhvr>
                                    </p:animEffect>
                                    <p:anim calcmode="lin" valueType="num">
                                      <p:cBhvr>
                                        <p:cTn id="29" dur="1000" fill="hold"/>
                                        <p:tgtEl>
                                          <p:spTgt spid="10">
                                            <p:graphicEl>
                                              <a:dgm id="{64512A36-AC58-438A-92BC-89D50CCECB06}"/>
                                            </p:graphicEl>
                                          </p:spTgt>
                                        </p:tgtEl>
                                        <p:attrNameLst>
                                          <p:attrName>ppt_x</p:attrName>
                                        </p:attrNameLst>
                                      </p:cBhvr>
                                      <p:tavLst>
                                        <p:tav tm="0">
                                          <p:val>
                                            <p:strVal val="#ppt_x"/>
                                          </p:val>
                                        </p:tav>
                                        <p:tav tm="100000">
                                          <p:val>
                                            <p:strVal val="#ppt_x"/>
                                          </p:val>
                                        </p:tav>
                                      </p:tavLst>
                                    </p:anim>
                                    <p:anim calcmode="lin" valueType="num">
                                      <p:cBhvr>
                                        <p:cTn id="30" dur="1000" fill="hold"/>
                                        <p:tgtEl>
                                          <p:spTgt spid="10">
                                            <p:graphicEl>
                                              <a:dgm id="{64512A36-AC58-438A-92BC-89D50CCECB0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9EFC-169D-4268-824C-E29BAEC26219}"/>
              </a:ext>
            </a:extLst>
          </p:cNvPr>
          <p:cNvSpPr>
            <a:spLocks noGrp="1"/>
          </p:cNvSpPr>
          <p:nvPr>
            <p:ph type="title"/>
          </p:nvPr>
        </p:nvSpPr>
        <p:spPr>
          <a:xfrm>
            <a:off x="2592925" y="624110"/>
            <a:ext cx="8911687" cy="1280890"/>
          </a:xfrm>
        </p:spPr>
        <p:txBody>
          <a:bodyPr>
            <a:normAutofit fontScale="90000"/>
          </a:bodyPr>
          <a:lstStyle/>
          <a:p>
            <a:r>
              <a:rPr lang="en-GB" b="1"/>
              <a:t>The Covenant for Clergy Care &amp; Wellbeing</a:t>
            </a:r>
            <a:endParaRPr lang="en-GB" b="1" dirty="0"/>
          </a:p>
        </p:txBody>
      </p:sp>
      <p:sp>
        <p:nvSpPr>
          <p:cNvPr id="5" name="Content Placeholder 4">
            <a:extLst>
              <a:ext uri="{FF2B5EF4-FFF2-40B4-BE49-F238E27FC236}">
                <a16:creationId xmlns:a16="http://schemas.microsoft.com/office/drawing/2014/main" id="{F68CDE15-6531-4FCF-990E-DECCCC10C0A0}"/>
              </a:ext>
            </a:extLst>
          </p:cNvPr>
          <p:cNvSpPr>
            <a:spLocks noGrp="1"/>
          </p:cNvSpPr>
          <p:nvPr>
            <p:ph idx="1"/>
          </p:nvPr>
        </p:nvSpPr>
        <p:spPr/>
        <p:txBody>
          <a:bodyPr>
            <a:noAutofit/>
          </a:bodyPr>
          <a:lstStyle/>
          <a:p>
            <a:r>
              <a:rPr lang="en-GB" sz="2000" dirty="0"/>
              <a:t>A way of expressing a shared commitment to the care and wellbeing of the clergy </a:t>
            </a:r>
            <a:r>
              <a:rPr lang="en-GB" sz="2000" b="1" dirty="0"/>
              <a:t>by the whole church. </a:t>
            </a:r>
            <a:r>
              <a:rPr lang="en-GB" sz="2000" dirty="0"/>
              <a:t>Covenants between people are a biblical and theological expression of such commitment.</a:t>
            </a:r>
            <a:endParaRPr lang="en-GB" sz="2000" b="1" dirty="0"/>
          </a:p>
          <a:p>
            <a:r>
              <a:rPr lang="en-GB" sz="2000" dirty="0"/>
              <a:t>An invitation to everyone – clergy themselves, local congregations, bishops and their officers, the national church – to be aware and involved in promoting the care and wellbeing of the clergy.</a:t>
            </a:r>
          </a:p>
          <a:p>
            <a:r>
              <a:rPr lang="en-GB" sz="2000" dirty="0"/>
              <a:t>Prevention is better than cure. Good stewardship of investment</a:t>
            </a:r>
          </a:p>
          <a:p>
            <a:r>
              <a:rPr lang="en-GB" sz="2000" dirty="0"/>
              <a:t>Everyone has a part to play. A way of encouraging coordination.</a:t>
            </a:r>
          </a:p>
          <a:p>
            <a:r>
              <a:rPr lang="en-GB" sz="2000" dirty="0"/>
              <a:t>Culture change</a:t>
            </a:r>
          </a:p>
          <a:p>
            <a:r>
              <a:rPr lang="en-GB" sz="2000" dirty="0"/>
              <a:t>Practical &amp; achievable</a:t>
            </a:r>
          </a:p>
        </p:txBody>
      </p:sp>
    </p:spTree>
    <p:extLst>
      <p:ext uri="{BB962C8B-B14F-4D97-AF65-F5344CB8AC3E}">
        <p14:creationId xmlns:p14="http://schemas.microsoft.com/office/powerpoint/2010/main" val="22769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787F45-296B-4B5A-B519-D6A16FCA3A87}"/>
              </a:ext>
            </a:extLst>
          </p:cNvPr>
          <p:cNvSpPr>
            <a:spLocks noGrp="1"/>
          </p:cNvSpPr>
          <p:nvPr>
            <p:ph type="title"/>
          </p:nvPr>
        </p:nvSpPr>
        <p:spPr/>
        <p:txBody>
          <a:bodyPr/>
          <a:lstStyle/>
          <a:p>
            <a:r>
              <a:rPr lang="en-GB" b="1" dirty="0"/>
              <a:t>The Covenant for Clergy Care &amp; Wellbeing</a:t>
            </a:r>
          </a:p>
        </p:txBody>
      </p:sp>
      <p:sp>
        <p:nvSpPr>
          <p:cNvPr id="5" name="Content Placeholder 4">
            <a:extLst>
              <a:ext uri="{FF2B5EF4-FFF2-40B4-BE49-F238E27FC236}">
                <a16:creationId xmlns:a16="http://schemas.microsoft.com/office/drawing/2014/main" id="{E5888718-039B-4452-9E9F-708F89092132}"/>
              </a:ext>
            </a:extLst>
          </p:cNvPr>
          <p:cNvSpPr>
            <a:spLocks noGrp="1"/>
          </p:cNvSpPr>
          <p:nvPr>
            <p:ph idx="1"/>
          </p:nvPr>
        </p:nvSpPr>
        <p:spPr/>
        <p:txBody>
          <a:bodyPr>
            <a:normAutofit/>
          </a:bodyPr>
          <a:lstStyle/>
          <a:p>
            <a:pPr marL="0" indent="0">
              <a:buNone/>
            </a:pPr>
            <a:r>
              <a:rPr lang="en-GB" sz="1900" b="1" dirty="0"/>
              <a:t>The Church of England is part of the One, Holy, Catholic and Apostolic Church, worshipping the one true God, Father, Son and Holy Spirit. It professes the faith uniquely revealed in the Holy Scripture and set forth in the catholic creeds, which faith the Church is called upon to proclaim afresh in every generation.</a:t>
            </a:r>
            <a:endParaRPr lang="en-GB" sz="1900" dirty="0"/>
          </a:p>
          <a:p>
            <a:pPr marL="0" indent="0">
              <a:buNone/>
            </a:pPr>
            <a:r>
              <a:rPr lang="en-GB" sz="1900" b="1" dirty="0"/>
              <a:t>In its formularies, the Church of England recognises that God calls some to serve as deacons, priests and bishops to build up and equip the whole People of God.</a:t>
            </a:r>
            <a:endParaRPr lang="en-GB" sz="1900" dirty="0"/>
          </a:p>
          <a:p>
            <a:pPr marL="0" indent="0">
              <a:buNone/>
            </a:pPr>
            <a:r>
              <a:rPr lang="en-GB" sz="1900" b="1" dirty="0"/>
              <a:t>Conscious that such a calling is both a privilege and a demand, we commit together to promote the welfare of our clergy and their households. </a:t>
            </a:r>
            <a:endParaRPr lang="en-GB" sz="1900" dirty="0"/>
          </a:p>
          <a:p>
            <a:pPr marL="0" indent="0">
              <a:buNone/>
            </a:pPr>
            <a:r>
              <a:rPr lang="en-GB" sz="1900" b="1" dirty="0"/>
              <a:t>We undertake to work together to coordinate and improve our approach to clergy care and wellbeing so that the whole Church may flourish in the service of the mission of God.</a:t>
            </a:r>
            <a:endParaRPr lang="en-GB" sz="1900" dirty="0"/>
          </a:p>
          <a:p>
            <a:pPr marL="0" indent="0">
              <a:buNone/>
            </a:pPr>
            <a:endParaRPr lang="en-GB" dirty="0"/>
          </a:p>
        </p:txBody>
      </p:sp>
    </p:spTree>
    <p:extLst>
      <p:ext uri="{BB962C8B-B14F-4D97-AF65-F5344CB8AC3E}">
        <p14:creationId xmlns:p14="http://schemas.microsoft.com/office/powerpoint/2010/main" val="360388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A65A-0E90-4645-B2E6-863AB6CD3D05}"/>
              </a:ext>
            </a:extLst>
          </p:cNvPr>
          <p:cNvSpPr>
            <a:spLocks noGrp="1"/>
          </p:cNvSpPr>
          <p:nvPr>
            <p:ph type="title"/>
          </p:nvPr>
        </p:nvSpPr>
        <p:spPr>
          <a:xfrm>
            <a:off x="1259893" y="3101093"/>
            <a:ext cx="2454052" cy="3029344"/>
          </a:xfrm>
        </p:spPr>
        <p:txBody>
          <a:bodyPr>
            <a:normAutofit/>
          </a:bodyPr>
          <a:lstStyle/>
          <a:p>
            <a:r>
              <a:rPr lang="en-GB" sz="3200" b="1">
                <a:solidFill>
                  <a:schemeClr val="bg1"/>
                </a:solidFill>
              </a:rPr>
              <a:t>How are We Going to do this?</a:t>
            </a:r>
          </a:p>
        </p:txBody>
      </p:sp>
      <p:graphicFrame>
        <p:nvGraphicFramePr>
          <p:cNvPr id="5" name="Content Placeholder 2">
            <a:extLst>
              <a:ext uri="{FF2B5EF4-FFF2-40B4-BE49-F238E27FC236}">
                <a16:creationId xmlns:a16="http://schemas.microsoft.com/office/drawing/2014/main" id="{A045118D-AA71-458D-9CD6-65D652373F86}"/>
              </a:ext>
            </a:extLst>
          </p:cNvPr>
          <p:cNvGraphicFramePr>
            <a:graphicFrameLocks noGrp="1"/>
          </p:cNvGraphicFramePr>
          <p:nvPr>
            <p:ph idx="1"/>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50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4C3EBF60-41EC-4748-9764-669E2E5FAE0A}"/>
                                            </p:graphicEl>
                                          </p:spTgt>
                                        </p:tgtEl>
                                        <p:attrNameLst>
                                          <p:attrName>style.visibility</p:attrName>
                                        </p:attrNameLst>
                                      </p:cBhvr>
                                      <p:to>
                                        <p:strVal val="visible"/>
                                      </p:to>
                                    </p:set>
                                    <p:animEffect transition="in" filter="fade">
                                      <p:cBhvr>
                                        <p:cTn id="7" dur="1000"/>
                                        <p:tgtEl>
                                          <p:spTgt spid="5">
                                            <p:graphicEl>
                                              <a:dgm id="{4C3EBF60-41EC-4748-9764-669E2E5FAE0A}"/>
                                            </p:graphicEl>
                                          </p:spTgt>
                                        </p:tgtEl>
                                      </p:cBhvr>
                                    </p:animEffect>
                                    <p:anim calcmode="lin" valueType="num">
                                      <p:cBhvr>
                                        <p:cTn id="8" dur="1000" fill="hold"/>
                                        <p:tgtEl>
                                          <p:spTgt spid="5">
                                            <p:graphicEl>
                                              <a:dgm id="{4C3EBF60-41EC-4748-9764-669E2E5FAE0A}"/>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4C3EBF60-41EC-4748-9764-669E2E5FAE0A}"/>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F8740C0A-36B1-4179-B3FE-46991B0FBA70}"/>
                                            </p:graphicEl>
                                          </p:spTgt>
                                        </p:tgtEl>
                                        <p:attrNameLst>
                                          <p:attrName>style.visibility</p:attrName>
                                        </p:attrNameLst>
                                      </p:cBhvr>
                                      <p:to>
                                        <p:strVal val="visible"/>
                                      </p:to>
                                    </p:set>
                                    <p:animEffect transition="in" filter="fade">
                                      <p:cBhvr>
                                        <p:cTn id="12" dur="1000"/>
                                        <p:tgtEl>
                                          <p:spTgt spid="5">
                                            <p:graphicEl>
                                              <a:dgm id="{F8740C0A-36B1-4179-B3FE-46991B0FBA70}"/>
                                            </p:graphicEl>
                                          </p:spTgt>
                                        </p:tgtEl>
                                      </p:cBhvr>
                                    </p:animEffect>
                                    <p:anim calcmode="lin" valueType="num">
                                      <p:cBhvr>
                                        <p:cTn id="13" dur="1000" fill="hold"/>
                                        <p:tgtEl>
                                          <p:spTgt spid="5">
                                            <p:graphicEl>
                                              <a:dgm id="{F8740C0A-36B1-4179-B3FE-46991B0FBA70}"/>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F8740C0A-36B1-4179-B3FE-46991B0FBA70}"/>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graphicEl>
                                              <a:dgm id="{0F4A3CFB-35A1-4881-A1F7-8B4BC1D89FD7}"/>
                                            </p:graphicEl>
                                          </p:spTgt>
                                        </p:tgtEl>
                                        <p:attrNameLst>
                                          <p:attrName>style.visibility</p:attrName>
                                        </p:attrNameLst>
                                      </p:cBhvr>
                                      <p:to>
                                        <p:strVal val="visible"/>
                                      </p:to>
                                    </p:set>
                                    <p:animEffect transition="in" filter="fade">
                                      <p:cBhvr>
                                        <p:cTn id="17" dur="1000"/>
                                        <p:tgtEl>
                                          <p:spTgt spid="5">
                                            <p:graphicEl>
                                              <a:dgm id="{0F4A3CFB-35A1-4881-A1F7-8B4BC1D89FD7}"/>
                                            </p:graphicEl>
                                          </p:spTgt>
                                        </p:tgtEl>
                                      </p:cBhvr>
                                    </p:animEffect>
                                    <p:anim calcmode="lin" valueType="num">
                                      <p:cBhvr>
                                        <p:cTn id="18" dur="1000" fill="hold"/>
                                        <p:tgtEl>
                                          <p:spTgt spid="5">
                                            <p:graphicEl>
                                              <a:dgm id="{0F4A3CFB-35A1-4881-A1F7-8B4BC1D89FD7}"/>
                                            </p:graphicEl>
                                          </p:spTgt>
                                        </p:tgtEl>
                                        <p:attrNameLst>
                                          <p:attrName>ppt_x</p:attrName>
                                        </p:attrNameLst>
                                      </p:cBhvr>
                                      <p:tavLst>
                                        <p:tav tm="0">
                                          <p:val>
                                            <p:strVal val="#ppt_x"/>
                                          </p:val>
                                        </p:tav>
                                        <p:tav tm="100000">
                                          <p:val>
                                            <p:strVal val="#ppt_x"/>
                                          </p:val>
                                        </p:tav>
                                      </p:tavLst>
                                    </p:anim>
                                    <p:anim calcmode="lin" valueType="num">
                                      <p:cBhvr>
                                        <p:cTn id="19" dur="1000" fill="hold"/>
                                        <p:tgtEl>
                                          <p:spTgt spid="5">
                                            <p:graphicEl>
                                              <a:dgm id="{0F4A3CFB-35A1-4881-A1F7-8B4BC1D89FD7}"/>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graphicEl>
                                              <a:dgm id="{8432AC09-D9F2-4E9E-ABB1-6EF2B2205E01}"/>
                                            </p:graphicEl>
                                          </p:spTgt>
                                        </p:tgtEl>
                                        <p:attrNameLst>
                                          <p:attrName>style.visibility</p:attrName>
                                        </p:attrNameLst>
                                      </p:cBhvr>
                                      <p:to>
                                        <p:strVal val="visible"/>
                                      </p:to>
                                    </p:set>
                                    <p:animEffect transition="in" filter="fade">
                                      <p:cBhvr>
                                        <p:cTn id="24" dur="1000"/>
                                        <p:tgtEl>
                                          <p:spTgt spid="5">
                                            <p:graphicEl>
                                              <a:dgm id="{8432AC09-D9F2-4E9E-ABB1-6EF2B2205E01}"/>
                                            </p:graphicEl>
                                          </p:spTgt>
                                        </p:tgtEl>
                                      </p:cBhvr>
                                    </p:animEffect>
                                    <p:anim calcmode="lin" valueType="num">
                                      <p:cBhvr>
                                        <p:cTn id="25" dur="1000" fill="hold"/>
                                        <p:tgtEl>
                                          <p:spTgt spid="5">
                                            <p:graphicEl>
                                              <a:dgm id="{8432AC09-D9F2-4E9E-ABB1-6EF2B2205E01}"/>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8432AC09-D9F2-4E9E-ABB1-6EF2B2205E01}"/>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graphicEl>
                                              <a:dgm id="{767F3E32-2AAB-4216-97A9-620F20DFF0BB}"/>
                                            </p:graphicEl>
                                          </p:spTgt>
                                        </p:tgtEl>
                                        <p:attrNameLst>
                                          <p:attrName>style.visibility</p:attrName>
                                        </p:attrNameLst>
                                      </p:cBhvr>
                                      <p:to>
                                        <p:strVal val="visible"/>
                                      </p:to>
                                    </p:set>
                                    <p:animEffect transition="in" filter="fade">
                                      <p:cBhvr>
                                        <p:cTn id="29" dur="1000"/>
                                        <p:tgtEl>
                                          <p:spTgt spid="5">
                                            <p:graphicEl>
                                              <a:dgm id="{767F3E32-2AAB-4216-97A9-620F20DFF0BB}"/>
                                            </p:graphicEl>
                                          </p:spTgt>
                                        </p:tgtEl>
                                      </p:cBhvr>
                                    </p:animEffect>
                                    <p:anim calcmode="lin" valueType="num">
                                      <p:cBhvr>
                                        <p:cTn id="30" dur="1000" fill="hold"/>
                                        <p:tgtEl>
                                          <p:spTgt spid="5">
                                            <p:graphicEl>
                                              <a:dgm id="{767F3E32-2AAB-4216-97A9-620F20DFF0BB}"/>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767F3E32-2AAB-4216-97A9-620F20DFF0BB}"/>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graphicEl>
                                              <a:dgm id="{2035FAE2-EBE7-4C09-A5E8-3CFC5A5F1217}"/>
                                            </p:graphicEl>
                                          </p:spTgt>
                                        </p:tgtEl>
                                        <p:attrNameLst>
                                          <p:attrName>style.visibility</p:attrName>
                                        </p:attrNameLst>
                                      </p:cBhvr>
                                      <p:to>
                                        <p:strVal val="visible"/>
                                      </p:to>
                                    </p:set>
                                    <p:animEffect transition="in" filter="fade">
                                      <p:cBhvr>
                                        <p:cTn id="34" dur="1000"/>
                                        <p:tgtEl>
                                          <p:spTgt spid="5">
                                            <p:graphicEl>
                                              <a:dgm id="{2035FAE2-EBE7-4C09-A5E8-3CFC5A5F1217}"/>
                                            </p:graphicEl>
                                          </p:spTgt>
                                        </p:tgtEl>
                                      </p:cBhvr>
                                    </p:animEffect>
                                    <p:anim calcmode="lin" valueType="num">
                                      <p:cBhvr>
                                        <p:cTn id="35" dur="1000" fill="hold"/>
                                        <p:tgtEl>
                                          <p:spTgt spid="5">
                                            <p:graphicEl>
                                              <a:dgm id="{2035FAE2-EBE7-4C09-A5E8-3CFC5A5F1217}"/>
                                            </p:graphicEl>
                                          </p:spTgt>
                                        </p:tgtEl>
                                        <p:attrNameLst>
                                          <p:attrName>ppt_x</p:attrName>
                                        </p:attrNameLst>
                                      </p:cBhvr>
                                      <p:tavLst>
                                        <p:tav tm="0">
                                          <p:val>
                                            <p:strVal val="#ppt_x"/>
                                          </p:val>
                                        </p:tav>
                                        <p:tav tm="100000">
                                          <p:val>
                                            <p:strVal val="#ppt_x"/>
                                          </p:val>
                                        </p:tav>
                                      </p:tavLst>
                                    </p:anim>
                                    <p:anim calcmode="lin" valueType="num">
                                      <p:cBhvr>
                                        <p:cTn id="36" dur="1000" fill="hold"/>
                                        <p:tgtEl>
                                          <p:spTgt spid="5">
                                            <p:graphicEl>
                                              <a:dgm id="{2035FAE2-EBE7-4C09-A5E8-3CFC5A5F1217}"/>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graphicEl>
                                              <a:dgm id="{9BD1E6A8-F7B1-49B3-91A2-F05717C135E4}"/>
                                            </p:graphicEl>
                                          </p:spTgt>
                                        </p:tgtEl>
                                        <p:attrNameLst>
                                          <p:attrName>style.visibility</p:attrName>
                                        </p:attrNameLst>
                                      </p:cBhvr>
                                      <p:to>
                                        <p:strVal val="visible"/>
                                      </p:to>
                                    </p:set>
                                    <p:animEffect transition="in" filter="fade">
                                      <p:cBhvr>
                                        <p:cTn id="41" dur="1000"/>
                                        <p:tgtEl>
                                          <p:spTgt spid="5">
                                            <p:graphicEl>
                                              <a:dgm id="{9BD1E6A8-F7B1-49B3-91A2-F05717C135E4}"/>
                                            </p:graphicEl>
                                          </p:spTgt>
                                        </p:tgtEl>
                                      </p:cBhvr>
                                    </p:animEffect>
                                    <p:anim calcmode="lin" valueType="num">
                                      <p:cBhvr>
                                        <p:cTn id="42" dur="1000" fill="hold"/>
                                        <p:tgtEl>
                                          <p:spTgt spid="5">
                                            <p:graphicEl>
                                              <a:dgm id="{9BD1E6A8-F7B1-49B3-91A2-F05717C135E4}"/>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9BD1E6A8-F7B1-49B3-91A2-F05717C135E4}"/>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graphicEl>
                                              <a:dgm id="{DC571A27-A87C-460F-BE68-E7E087A3D8A3}"/>
                                            </p:graphicEl>
                                          </p:spTgt>
                                        </p:tgtEl>
                                        <p:attrNameLst>
                                          <p:attrName>style.visibility</p:attrName>
                                        </p:attrNameLst>
                                      </p:cBhvr>
                                      <p:to>
                                        <p:strVal val="visible"/>
                                      </p:to>
                                    </p:set>
                                    <p:animEffect transition="in" filter="fade">
                                      <p:cBhvr>
                                        <p:cTn id="46" dur="1000"/>
                                        <p:tgtEl>
                                          <p:spTgt spid="5">
                                            <p:graphicEl>
                                              <a:dgm id="{DC571A27-A87C-460F-BE68-E7E087A3D8A3}"/>
                                            </p:graphicEl>
                                          </p:spTgt>
                                        </p:tgtEl>
                                      </p:cBhvr>
                                    </p:animEffect>
                                    <p:anim calcmode="lin" valueType="num">
                                      <p:cBhvr>
                                        <p:cTn id="47" dur="1000" fill="hold"/>
                                        <p:tgtEl>
                                          <p:spTgt spid="5">
                                            <p:graphicEl>
                                              <a:dgm id="{DC571A27-A87C-460F-BE68-E7E087A3D8A3}"/>
                                            </p:graphicEl>
                                          </p:spTgt>
                                        </p:tgtEl>
                                        <p:attrNameLst>
                                          <p:attrName>ppt_x</p:attrName>
                                        </p:attrNameLst>
                                      </p:cBhvr>
                                      <p:tavLst>
                                        <p:tav tm="0">
                                          <p:val>
                                            <p:strVal val="#ppt_x"/>
                                          </p:val>
                                        </p:tav>
                                        <p:tav tm="100000">
                                          <p:val>
                                            <p:strVal val="#ppt_x"/>
                                          </p:val>
                                        </p:tav>
                                      </p:tavLst>
                                    </p:anim>
                                    <p:anim calcmode="lin" valueType="num">
                                      <p:cBhvr>
                                        <p:cTn id="48" dur="1000" fill="hold"/>
                                        <p:tgtEl>
                                          <p:spTgt spid="5">
                                            <p:graphicEl>
                                              <a:dgm id="{DC571A27-A87C-460F-BE68-E7E087A3D8A3}"/>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
                                            <p:graphicEl>
                                              <a:dgm id="{13C60551-0688-423F-B821-97E731819EBA}"/>
                                            </p:graphicEl>
                                          </p:spTgt>
                                        </p:tgtEl>
                                        <p:attrNameLst>
                                          <p:attrName>style.visibility</p:attrName>
                                        </p:attrNameLst>
                                      </p:cBhvr>
                                      <p:to>
                                        <p:strVal val="visible"/>
                                      </p:to>
                                    </p:set>
                                    <p:animEffect transition="in" filter="fade">
                                      <p:cBhvr>
                                        <p:cTn id="51" dur="1000"/>
                                        <p:tgtEl>
                                          <p:spTgt spid="5">
                                            <p:graphicEl>
                                              <a:dgm id="{13C60551-0688-423F-B821-97E731819EBA}"/>
                                            </p:graphicEl>
                                          </p:spTgt>
                                        </p:tgtEl>
                                      </p:cBhvr>
                                    </p:animEffect>
                                    <p:anim calcmode="lin" valueType="num">
                                      <p:cBhvr>
                                        <p:cTn id="52" dur="1000" fill="hold"/>
                                        <p:tgtEl>
                                          <p:spTgt spid="5">
                                            <p:graphicEl>
                                              <a:dgm id="{13C60551-0688-423F-B821-97E731819EBA}"/>
                                            </p:graphicEl>
                                          </p:spTgt>
                                        </p:tgtEl>
                                        <p:attrNameLst>
                                          <p:attrName>ppt_x</p:attrName>
                                        </p:attrNameLst>
                                      </p:cBhvr>
                                      <p:tavLst>
                                        <p:tav tm="0">
                                          <p:val>
                                            <p:strVal val="#ppt_x"/>
                                          </p:val>
                                        </p:tav>
                                        <p:tav tm="100000">
                                          <p:val>
                                            <p:strVal val="#ppt_x"/>
                                          </p:val>
                                        </p:tav>
                                      </p:tavLst>
                                    </p:anim>
                                    <p:anim calcmode="lin" valueType="num">
                                      <p:cBhvr>
                                        <p:cTn id="53" dur="1000" fill="hold"/>
                                        <p:tgtEl>
                                          <p:spTgt spid="5">
                                            <p:graphicEl>
                                              <a:dgm id="{13C60551-0688-423F-B821-97E731819EB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3B61-DB9B-4A75-A803-75F47243E158}"/>
              </a:ext>
            </a:extLst>
          </p:cNvPr>
          <p:cNvSpPr>
            <a:spLocks noGrp="1"/>
          </p:cNvSpPr>
          <p:nvPr>
            <p:ph type="title"/>
          </p:nvPr>
        </p:nvSpPr>
        <p:spPr/>
        <p:txBody>
          <a:bodyPr>
            <a:normAutofit/>
          </a:bodyPr>
          <a:lstStyle/>
          <a:p>
            <a:pPr algn="ctr"/>
            <a:r>
              <a:rPr lang="en-GB" b="1" dirty="0"/>
              <a:t>Shared Commitments &amp;</a:t>
            </a:r>
            <a:br>
              <a:rPr lang="en-GB" b="1" dirty="0"/>
            </a:br>
            <a:r>
              <a:rPr lang="en-GB" b="1" dirty="0"/>
              <a:t>A Big Conversation</a:t>
            </a:r>
          </a:p>
        </p:txBody>
      </p:sp>
      <p:sp>
        <p:nvSpPr>
          <p:cNvPr id="3" name="Content Placeholder 2">
            <a:extLst>
              <a:ext uri="{FF2B5EF4-FFF2-40B4-BE49-F238E27FC236}">
                <a16:creationId xmlns:a16="http://schemas.microsoft.com/office/drawing/2014/main" id="{0CF7EDE1-D439-48A9-A85B-E8FD315498DF}"/>
              </a:ext>
            </a:extLst>
          </p:cNvPr>
          <p:cNvSpPr>
            <a:spLocks noGrp="1"/>
          </p:cNvSpPr>
          <p:nvPr>
            <p:ph idx="1"/>
          </p:nvPr>
        </p:nvSpPr>
        <p:spPr/>
        <p:txBody>
          <a:bodyPr>
            <a:normAutofit/>
          </a:bodyPr>
          <a:lstStyle/>
          <a:p>
            <a:pPr marL="0" indent="0" algn="ctr">
              <a:buNone/>
            </a:pPr>
            <a:r>
              <a:rPr lang="en-GB" sz="2400" b="1" dirty="0"/>
              <a:t>What do we think it is important to commit to in terms of clergy care and wellbeing as…</a:t>
            </a:r>
          </a:p>
          <a:p>
            <a:pPr marL="0" indent="0" algn="ctr">
              <a:buNone/>
            </a:pPr>
            <a:endParaRPr lang="en-GB" sz="2400" dirty="0"/>
          </a:p>
          <a:p>
            <a:pPr algn="ctr"/>
            <a:r>
              <a:rPr lang="en-GB" sz="2400" b="1" dirty="0"/>
              <a:t>Clergy</a:t>
            </a:r>
          </a:p>
          <a:p>
            <a:pPr algn="ctr"/>
            <a:r>
              <a:rPr lang="en-GB" sz="2400" b="1" dirty="0"/>
              <a:t>Members/Lay Leaders in local churches &amp; other contexts</a:t>
            </a:r>
          </a:p>
          <a:p>
            <a:pPr algn="ctr"/>
            <a:r>
              <a:rPr lang="en-GB" sz="2400" b="1" dirty="0"/>
              <a:t>Bishops and those who lead out of a bishop’s authority</a:t>
            </a:r>
          </a:p>
          <a:p>
            <a:pPr algn="ctr"/>
            <a:endParaRPr lang="en-GB" sz="2400" b="1" dirty="0"/>
          </a:p>
          <a:p>
            <a:pPr marL="0" indent="0" algn="ctr">
              <a:buNone/>
            </a:pPr>
            <a:r>
              <a:rPr lang="en-GB" sz="2400" b="1" dirty="0"/>
              <a:t>So, let’s talk about what that might mean…</a:t>
            </a:r>
          </a:p>
        </p:txBody>
      </p:sp>
    </p:spTree>
    <p:extLst>
      <p:ext uri="{BB962C8B-B14F-4D97-AF65-F5344CB8AC3E}">
        <p14:creationId xmlns:p14="http://schemas.microsoft.com/office/powerpoint/2010/main" val="202943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9284-712D-4C32-83CB-1465C63E14C5}"/>
              </a:ext>
            </a:extLst>
          </p:cNvPr>
          <p:cNvSpPr>
            <a:spLocks noGrp="1"/>
          </p:cNvSpPr>
          <p:nvPr>
            <p:ph type="title"/>
          </p:nvPr>
        </p:nvSpPr>
        <p:spPr/>
        <p:txBody>
          <a:bodyPr/>
          <a:lstStyle/>
          <a:p>
            <a:r>
              <a:rPr lang="en-GB" b="1" dirty="0"/>
              <a:t>Areas to talk about?</a:t>
            </a:r>
          </a:p>
        </p:txBody>
      </p:sp>
      <p:sp>
        <p:nvSpPr>
          <p:cNvPr id="3" name="Content Placeholder 2">
            <a:extLst>
              <a:ext uri="{FF2B5EF4-FFF2-40B4-BE49-F238E27FC236}">
                <a16:creationId xmlns:a16="http://schemas.microsoft.com/office/drawing/2014/main" id="{19491CA5-C6EF-4E84-93E0-3C809E14418C}"/>
              </a:ext>
            </a:extLst>
          </p:cNvPr>
          <p:cNvSpPr>
            <a:spLocks noGrp="1"/>
          </p:cNvSpPr>
          <p:nvPr>
            <p:ph idx="1"/>
          </p:nvPr>
        </p:nvSpPr>
        <p:spPr/>
        <p:txBody>
          <a:bodyPr>
            <a:normAutofit/>
          </a:bodyPr>
          <a:lstStyle/>
          <a:p>
            <a:r>
              <a:rPr lang="en-GB" sz="2800" dirty="0"/>
              <a:t>The calling of the clergy as Christian disciples and ordained ministers</a:t>
            </a:r>
          </a:p>
          <a:p>
            <a:r>
              <a:rPr lang="en-GB" sz="2800" dirty="0"/>
              <a:t>The importance of caring for others and looking after yourself in ministry</a:t>
            </a:r>
          </a:p>
          <a:p>
            <a:r>
              <a:rPr lang="en-GB" sz="2800" dirty="0"/>
              <a:t>Ministry in the public eye</a:t>
            </a:r>
          </a:p>
          <a:p>
            <a:r>
              <a:rPr lang="en-GB" sz="2800" dirty="0"/>
              <a:t>The Minister’s Household</a:t>
            </a:r>
          </a:p>
        </p:txBody>
      </p:sp>
    </p:spTree>
    <p:extLst>
      <p:ext uri="{BB962C8B-B14F-4D97-AF65-F5344CB8AC3E}">
        <p14:creationId xmlns:p14="http://schemas.microsoft.com/office/powerpoint/2010/main" val="144602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TotalTime>
  <Words>811</Words>
  <Application>Microsoft Office PowerPoint</Application>
  <PresentationFormat>Widescreen</PresentationFormat>
  <Paragraphs>58</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Clergy Care &amp; Wellbeing</vt:lpstr>
      <vt:lpstr>A Day in the Life…</vt:lpstr>
      <vt:lpstr>Are Clergy A Special Case?</vt:lpstr>
      <vt:lpstr>Experiences of Ministry Project 2011-17: </vt:lpstr>
      <vt:lpstr>The Covenant for Clergy Care &amp; Wellbeing</vt:lpstr>
      <vt:lpstr>The Covenant for Clergy Care &amp; Wellbeing</vt:lpstr>
      <vt:lpstr>How are We Going to do this?</vt:lpstr>
      <vt:lpstr>Shared Commitments &amp; A Big Conversation</vt:lpstr>
      <vt:lpstr>Areas to talk about?</vt:lpstr>
      <vt:lpstr>we would strongly recommend that the discussion prompted by these questions is shared not only among the groups mentioned, but between them as well. We would encourage dioceses, parishes, and individual ordained ministers, to use this conversation to prompt new consideration of issues of clergy care and wellbeing across the board, and to use them as a template for ongoing conversations</vt:lpstr>
      <vt:lpstr>A couple of things to talk about today? (Small Groups of both clergy and laity)</vt:lpstr>
    </vt:vector>
  </TitlesOfParts>
  <Company>The 4 Dioceses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some of our diocesan staff:</dc:title>
  <dc:creator>Neil Pugmire</dc:creator>
  <cp:lastModifiedBy>Neil Pugmire</cp:lastModifiedBy>
  <cp:revision>30</cp:revision>
  <dcterms:created xsi:type="dcterms:W3CDTF">2019-02-27T15:48:02Z</dcterms:created>
  <dcterms:modified xsi:type="dcterms:W3CDTF">2019-07-18T12:23:15Z</dcterms:modified>
</cp:coreProperties>
</file>