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7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0" r:id="rId21"/>
  </p:sldIdLst>
  <p:sldSz cx="12192000" cy="6858000"/>
  <p:notesSz cx="6799263" cy="99298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39"/>
  </p:normalViewPr>
  <p:slideViewPr>
    <p:cSldViewPr snapToGrid="0" snapToObjects="1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Coe" userId="e8241798-39dc-40b7-af2f-ab4644f40ed1" providerId="ADAL" clId="{1F6B4338-9880-4778-9417-FC7AF58FBFAF}"/>
    <pc:docChg chg="custSel addSld modSld sldOrd modNotesMaster">
      <pc:chgData name="Elaine Coe" userId="e8241798-39dc-40b7-af2f-ab4644f40ed1" providerId="ADAL" clId="{1F6B4338-9880-4778-9417-FC7AF58FBFAF}" dt="2026-06-12T09:07:22.383" v="593" actId="20577"/>
      <pc:docMkLst>
        <pc:docMk/>
      </pc:docMkLst>
      <pc:sldChg chg="addSp delSp modSp mod">
        <pc:chgData name="Elaine Coe" userId="e8241798-39dc-40b7-af2f-ab4644f40ed1" providerId="ADAL" clId="{1F6B4338-9880-4778-9417-FC7AF58FBFAF}" dt="2026-06-10T13:06:25.895" v="4" actId="14100"/>
        <pc:sldMkLst>
          <pc:docMk/>
          <pc:sldMk cId="1984626553" sldId="260"/>
        </pc:sldMkLst>
        <pc:picChg chg="add mod ord">
          <ac:chgData name="Elaine Coe" userId="e8241798-39dc-40b7-af2f-ab4644f40ed1" providerId="ADAL" clId="{1F6B4338-9880-4778-9417-FC7AF58FBFAF}" dt="2026-06-10T13:06:25.895" v="4" actId="14100"/>
          <ac:picMkLst>
            <pc:docMk/>
            <pc:sldMk cId="1984626553" sldId="260"/>
            <ac:picMk id="7" creationId="{636E724D-54CE-B3E7-B7E5-6DA2E637B79B}"/>
          </ac:picMkLst>
        </pc:picChg>
      </pc:sldChg>
      <pc:sldChg chg="modSp mod">
        <pc:chgData name="Elaine Coe" userId="e8241798-39dc-40b7-af2f-ab4644f40ed1" providerId="ADAL" clId="{1F6B4338-9880-4778-9417-FC7AF58FBFAF}" dt="2026-06-10T13:08:10.389" v="27" actId="20577"/>
        <pc:sldMkLst>
          <pc:docMk/>
          <pc:sldMk cId="3825929901" sldId="269"/>
        </pc:sldMkLst>
        <pc:spChg chg="mod">
          <ac:chgData name="Elaine Coe" userId="e8241798-39dc-40b7-af2f-ab4644f40ed1" providerId="ADAL" clId="{1F6B4338-9880-4778-9417-FC7AF58FBFAF}" dt="2026-06-10T13:08:10.389" v="27" actId="20577"/>
          <ac:spMkLst>
            <pc:docMk/>
            <pc:sldMk cId="3825929901" sldId="269"/>
            <ac:spMk id="3" creationId="{31041ACC-A955-1CAD-0B39-C1C3136C145D}"/>
          </ac:spMkLst>
        </pc:spChg>
      </pc:sldChg>
      <pc:sldChg chg="modSp new mod ord">
        <pc:chgData name="Elaine Coe" userId="e8241798-39dc-40b7-af2f-ab4644f40ed1" providerId="ADAL" clId="{1F6B4338-9880-4778-9417-FC7AF58FBFAF}" dt="2026-06-12T09:07:22.383" v="593" actId="20577"/>
        <pc:sldMkLst>
          <pc:docMk/>
          <pc:sldMk cId="1106673238" sldId="272"/>
        </pc:sldMkLst>
        <pc:spChg chg="mod">
          <ac:chgData name="Elaine Coe" userId="e8241798-39dc-40b7-af2f-ab4644f40ed1" providerId="ADAL" clId="{1F6B4338-9880-4778-9417-FC7AF58FBFAF}" dt="2026-06-12T09:02:29.875" v="104" actId="122"/>
          <ac:spMkLst>
            <pc:docMk/>
            <pc:sldMk cId="1106673238" sldId="272"/>
            <ac:spMk id="2" creationId="{E5FE3E95-5787-BDC1-5742-200CEB7EC516}"/>
          </ac:spMkLst>
        </pc:spChg>
        <pc:spChg chg="mod">
          <ac:chgData name="Elaine Coe" userId="e8241798-39dc-40b7-af2f-ab4644f40ed1" providerId="ADAL" clId="{1F6B4338-9880-4778-9417-FC7AF58FBFAF}" dt="2026-06-12T09:07:22.383" v="593" actId="20577"/>
          <ac:spMkLst>
            <pc:docMk/>
            <pc:sldMk cId="1106673238" sldId="272"/>
            <ac:spMk id="3" creationId="{F0833F2C-BFB1-0F95-0B88-C0150561B68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portsmouthdioceseuk.sharepoint.com/sites/Portsmouth-DiocSecAndFD/Shared%20Documents/Synod/Synod%20slides%20data%20June%202026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portsmouthdioceseuk.sharepoint.com/sites/Portsmouth-DiocSecAndFD/Shared%20Documents/Synod/Synod%20slides%20data%20June%2020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'Income chart'!$B$2</c:f>
              <c:strCache>
                <c:ptCount val="1"/>
                <c:pt idx="0">
                  <c:v> 2025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424EF89-3B5C-4505-B98E-BCE58C80270C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F547-47B4-BB3E-ED136E6DEA0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1AF559E-2E3A-4230-8056-AAFFABBD9DD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F547-47B4-BB3E-ED136E6DEA0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21CCBFE-C652-430B-AB9B-9C368FC8685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F547-47B4-BB3E-ED136E6DEA0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72930C5-D109-49BB-BE32-6AA842A354D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F547-47B4-BB3E-ED136E6DEA0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173FB1F-0AA9-428B-8449-A15A8F4329B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F547-47B4-BB3E-ED136E6DEA0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98E1CF5-C18D-4D81-983C-1E8CCE14ED7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F547-47B4-BB3E-ED136E6DEA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'Income chart'!$A$3:$A$8</c:f>
              <c:strCache>
                <c:ptCount val="6"/>
                <c:pt idx="0">
                  <c:v>Parish Share</c:v>
                </c:pt>
                <c:pt idx="1">
                  <c:v>Rental Income</c:v>
                </c:pt>
                <c:pt idx="2">
                  <c:v>Charitable Activities (Fees)</c:v>
                </c:pt>
                <c:pt idx="3">
                  <c:v>Grants/Donations</c:v>
                </c:pt>
                <c:pt idx="4">
                  <c:v>Investment Income</c:v>
                </c:pt>
                <c:pt idx="5">
                  <c:v>Other income</c:v>
                </c:pt>
              </c:strCache>
            </c:strRef>
          </c:cat>
          <c:val>
            <c:numRef>
              <c:f>'Income chart'!$B$3:$B$8</c:f>
              <c:numCache>
                <c:formatCode>_-"£"* #,##0_-;\-"£"* #,##0_-;_-"£"* "-"??_-;_-@_-</c:formatCode>
                <c:ptCount val="6"/>
                <c:pt idx="0">
                  <c:v>4548139</c:v>
                </c:pt>
                <c:pt idx="1">
                  <c:v>431215</c:v>
                </c:pt>
                <c:pt idx="2">
                  <c:v>301639</c:v>
                </c:pt>
                <c:pt idx="3">
                  <c:v>2718306</c:v>
                </c:pt>
                <c:pt idx="4">
                  <c:v>1004975</c:v>
                </c:pt>
                <c:pt idx="5">
                  <c:v>408864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'Income chart'!$C$3:$C$8</c15:f>
                <c15:dlblRangeCache>
                  <c:ptCount val="6"/>
                  <c:pt idx="0">
                    <c:v>48%</c:v>
                  </c:pt>
                  <c:pt idx="1">
                    <c:v>5%</c:v>
                  </c:pt>
                  <c:pt idx="2">
                    <c:v>3%</c:v>
                  </c:pt>
                  <c:pt idx="3">
                    <c:v>29%</c:v>
                  </c:pt>
                  <c:pt idx="4">
                    <c:v>11%</c:v>
                  </c:pt>
                  <c:pt idx="5">
                    <c:v>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F547-47B4-BB3E-ED136E6DEA03}"/>
            </c:ext>
          </c:extLst>
        </c:ser>
        <c:ser>
          <c:idx val="1"/>
          <c:order val="1"/>
          <c:tx>
            <c:strRef>
              <c:f>'Income chart'!$C$2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'Income chart'!$A$3:$A$8</c:f>
              <c:strCache>
                <c:ptCount val="6"/>
                <c:pt idx="0">
                  <c:v>Parish Share</c:v>
                </c:pt>
                <c:pt idx="1">
                  <c:v>Rental Income</c:v>
                </c:pt>
                <c:pt idx="2">
                  <c:v>Charitable Activities (Fees)</c:v>
                </c:pt>
                <c:pt idx="3">
                  <c:v>Grants/Donations</c:v>
                </c:pt>
                <c:pt idx="4">
                  <c:v>Investment Income</c:v>
                </c:pt>
                <c:pt idx="5">
                  <c:v>Other income</c:v>
                </c:pt>
              </c:strCache>
            </c:strRef>
          </c:cat>
          <c:val>
            <c:numRef>
              <c:f>'Income chart'!$C$3:$C$8</c:f>
              <c:numCache>
                <c:formatCode>0%</c:formatCode>
                <c:ptCount val="6"/>
                <c:pt idx="0">
                  <c:v>0.48316926831413709</c:v>
                </c:pt>
                <c:pt idx="1">
                  <c:v>4.5809909511578394E-2</c:v>
                </c:pt>
                <c:pt idx="2">
                  <c:v>3.204446806155397E-2</c:v>
                </c:pt>
                <c:pt idx="3">
                  <c:v>0.28877787619813922</c:v>
                </c:pt>
                <c:pt idx="4">
                  <c:v>0.10676301569147292</c:v>
                </c:pt>
                <c:pt idx="5">
                  <c:v>4.3435462223118372E-2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547-47B4-BB3E-ED136E6DEA03}"/>
            </c:ext>
          </c:extLst>
        </c:ser>
        <c:ser>
          <c:idx val="2"/>
          <c:order val="2"/>
          <c:tx>
            <c:strRef>
              <c:f>'Income chart'!$D$2</c:f>
              <c:strCache>
                <c:ptCount val="1"/>
                <c:pt idx="0">
                  <c:v> 2024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5A13338-4DD8-4A1F-867A-CD1DB26B86D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F547-47B4-BB3E-ED136E6DEA0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2673E40-DA04-441D-BDC7-5696C393808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F547-47B4-BB3E-ED136E6DEA0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A680D77-D6DA-4EA8-8625-712AA916CF4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F547-47B4-BB3E-ED136E6DEA0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2366D58-9395-45F4-968C-B9E5B4457DD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F547-47B4-BB3E-ED136E6DEA0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3D38A49-F904-4D03-8802-0BA8C0A6766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F547-47B4-BB3E-ED136E6DEA0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E85A516-0A7E-43F2-97DB-9CFA43D91D6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F547-47B4-BB3E-ED136E6DEA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'Income chart'!$A$3:$A$8</c:f>
              <c:strCache>
                <c:ptCount val="6"/>
                <c:pt idx="0">
                  <c:v>Parish Share</c:v>
                </c:pt>
                <c:pt idx="1">
                  <c:v>Rental Income</c:v>
                </c:pt>
                <c:pt idx="2">
                  <c:v>Charitable Activities (Fees)</c:v>
                </c:pt>
                <c:pt idx="3">
                  <c:v>Grants/Donations</c:v>
                </c:pt>
                <c:pt idx="4">
                  <c:v>Investment Income</c:v>
                </c:pt>
                <c:pt idx="5">
                  <c:v>Other income</c:v>
                </c:pt>
              </c:strCache>
            </c:strRef>
          </c:cat>
          <c:val>
            <c:numRef>
              <c:f>'Income chart'!$D$3:$D$8</c:f>
              <c:numCache>
                <c:formatCode>_-"£"* #,##0_-;\-"£"* #,##0_-;_-"£"* "-"??_-;_-@_-</c:formatCode>
                <c:ptCount val="6"/>
                <c:pt idx="0">
                  <c:v>4510614</c:v>
                </c:pt>
                <c:pt idx="1">
                  <c:v>604038</c:v>
                </c:pt>
                <c:pt idx="2">
                  <c:v>325245</c:v>
                </c:pt>
                <c:pt idx="3">
                  <c:v>1454948</c:v>
                </c:pt>
                <c:pt idx="4">
                  <c:v>1004343</c:v>
                </c:pt>
                <c:pt idx="5">
                  <c:v>438001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'Income chart'!$E$3:$E$8</c15:f>
                <c15:dlblRangeCache>
                  <c:ptCount val="6"/>
                  <c:pt idx="0">
                    <c:v>54%</c:v>
                  </c:pt>
                  <c:pt idx="1">
                    <c:v>7%</c:v>
                  </c:pt>
                  <c:pt idx="2">
                    <c:v>4%</c:v>
                  </c:pt>
                  <c:pt idx="3">
                    <c:v>17%</c:v>
                  </c:pt>
                  <c:pt idx="4">
                    <c:v>12%</c:v>
                  </c:pt>
                  <c:pt idx="5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F547-47B4-BB3E-ED136E6DEA03}"/>
            </c:ext>
          </c:extLst>
        </c:ser>
        <c:ser>
          <c:idx val="3"/>
          <c:order val="3"/>
          <c:tx>
            <c:strRef>
              <c:f>'Income chart'!$E$2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'Income chart'!$A$3:$A$8</c:f>
              <c:strCache>
                <c:ptCount val="6"/>
                <c:pt idx="0">
                  <c:v>Parish Share</c:v>
                </c:pt>
                <c:pt idx="1">
                  <c:v>Rental Income</c:v>
                </c:pt>
                <c:pt idx="2">
                  <c:v>Charitable Activities (Fees)</c:v>
                </c:pt>
                <c:pt idx="3">
                  <c:v>Grants/Donations</c:v>
                </c:pt>
                <c:pt idx="4">
                  <c:v>Investment Income</c:v>
                </c:pt>
                <c:pt idx="5">
                  <c:v>Other income</c:v>
                </c:pt>
              </c:strCache>
            </c:strRef>
          </c:cat>
          <c:val>
            <c:numRef>
              <c:f>'Income chart'!$E$3:$E$8</c:f>
              <c:numCache>
                <c:formatCode>0%</c:formatCode>
                <c:ptCount val="6"/>
                <c:pt idx="0">
                  <c:v>0.54102335931211343</c:v>
                </c:pt>
                <c:pt idx="1">
                  <c:v>7.2451038353574568E-2</c:v>
                </c:pt>
                <c:pt idx="2">
                  <c:v>3.9011350228476287E-2</c:v>
                </c:pt>
                <c:pt idx="3">
                  <c:v>0.17451301631761018</c:v>
                </c:pt>
                <c:pt idx="4">
                  <c:v>0.1204654230580595</c:v>
                </c:pt>
                <c:pt idx="5">
                  <c:v>5.2535812730166005E-2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F547-47B4-BB3E-ED136E6DEA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45361135"/>
        <c:axId val="745364975"/>
      </c:barChart>
      <c:catAx>
        <c:axId val="745361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5364975"/>
        <c:crosses val="autoZero"/>
        <c:auto val="1"/>
        <c:lblAlgn val="ctr"/>
        <c:lblOffset val="100"/>
        <c:noMultiLvlLbl val="0"/>
      </c:catAx>
      <c:valAx>
        <c:axId val="745364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&quot;£&quot;* #,##0_-;\-&quot;£&quot;* #,##0_-;_-&quot;£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5361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'Expenditure chart'!$B$2</c:f>
              <c:strCache>
                <c:ptCount val="1"/>
                <c:pt idx="0">
                  <c:v> 2025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75D8EF2-FF62-449B-935F-7E92AABDB0AA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A3DA-48CE-8079-02C0327D92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A0FFF70-4A97-444C-8B81-69510E87086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A3DA-48CE-8079-02C0327D92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374FBE2-9931-4661-A593-CACA35B58DA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A3DA-48CE-8079-02C0327D92D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2FC969E-EAC3-44DC-B044-F52CA22F5AF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A3DA-48CE-8079-02C0327D92D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74006D2-E42E-42E5-9CF1-DE8564F5968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A3DA-48CE-8079-02C0327D92D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E1CBD40-6E2D-482E-A1A1-300F8E3EEAC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A3DA-48CE-8079-02C0327D92D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ED6844B-E236-4A9A-AF69-BD3E708C555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A3DA-48CE-8079-02C0327D92D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A084CA08-B136-4C6D-BFFD-10A9FF8F0E9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A3DA-48CE-8079-02C0327D92D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522A82C-644F-424A-AD7A-7DE510E4CA2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A3DA-48CE-8079-02C0327D92DC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32E93C9-DA6B-4B9F-8FB3-170722F4730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A3DA-48CE-8079-02C0327D92DC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46D18662-6D17-4F22-A0AE-7060E67328D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A3DA-48CE-8079-02C0327D92DC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81D12EB0-1B65-4D4B-96A5-198AF85F322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A3DA-48CE-8079-02C0327D92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'Expenditure chart'!$A$3:$A$14</c:f>
              <c:strCache>
                <c:ptCount val="12"/>
                <c:pt idx="0">
                  <c:v>Clergy remuneration</c:v>
                </c:pt>
                <c:pt idx="1">
                  <c:v>Clergy housing</c:v>
                </c:pt>
                <c:pt idx="2">
                  <c:v>Contribution to Archbishops Council</c:v>
                </c:pt>
                <c:pt idx="3">
                  <c:v>Ministry training</c:v>
                </c:pt>
                <c:pt idx="4">
                  <c:v>Other ministry and mission</c:v>
                </c:pt>
                <c:pt idx="5">
                  <c:v>Ministry and Discipleship</c:v>
                </c:pt>
                <c:pt idx="6">
                  <c:v>Education</c:v>
                </c:pt>
                <c:pt idx="7">
                  <c:v>Mission development</c:v>
                </c:pt>
                <c:pt idx="8">
                  <c:v>Mission support </c:v>
                </c:pt>
                <c:pt idx="9">
                  <c:v>Social transformation</c:v>
                </c:pt>
                <c:pt idx="10">
                  <c:v>Governance</c:v>
                </c:pt>
                <c:pt idx="11">
                  <c:v>Registrar and legal</c:v>
                </c:pt>
              </c:strCache>
            </c:strRef>
          </c:cat>
          <c:val>
            <c:numRef>
              <c:f>'Expenditure chart'!$B$3:$B$14</c:f>
              <c:numCache>
                <c:formatCode>_-"£"* #,##0_-;\-"£"* #,##0_-;_-"£"* "-"??_-;_-@_-</c:formatCode>
                <c:ptCount val="12"/>
                <c:pt idx="0">
                  <c:v>3606760</c:v>
                </c:pt>
                <c:pt idx="1">
                  <c:v>1613480</c:v>
                </c:pt>
                <c:pt idx="2">
                  <c:v>281636</c:v>
                </c:pt>
                <c:pt idx="3">
                  <c:v>195232</c:v>
                </c:pt>
                <c:pt idx="4">
                  <c:v>2613529</c:v>
                </c:pt>
                <c:pt idx="5">
                  <c:v>266036</c:v>
                </c:pt>
                <c:pt idx="6">
                  <c:v>190468</c:v>
                </c:pt>
                <c:pt idx="7">
                  <c:v>701762</c:v>
                </c:pt>
                <c:pt idx="8">
                  <c:v>766288</c:v>
                </c:pt>
                <c:pt idx="9">
                  <c:v>311134</c:v>
                </c:pt>
                <c:pt idx="10">
                  <c:v>35631</c:v>
                </c:pt>
                <c:pt idx="11">
                  <c:v>141844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'Expenditure chart'!$C$3:$C$14</c15:f>
                <c15:dlblRangeCache>
                  <c:ptCount val="12"/>
                  <c:pt idx="0">
                    <c:v>33.6%</c:v>
                  </c:pt>
                  <c:pt idx="1">
                    <c:v>15.0%</c:v>
                  </c:pt>
                  <c:pt idx="2">
                    <c:v>2.6%</c:v>
                  </c:pt>
                  <c:pt idx="3">
                    <c:v>1.8%</c:v>
                  </c:pt>
                  <c:pt idx="4">
                    <c:v>24.4%</c:v>
                  </c:pt>
                  <c:pt idx="5">
                    <c:v>2.5%</c:v>
                  </c:pt>
                  <c:pt idx="6">
                    <c:v>1.8%</c:v>
                  </c:pt>
                  <c:pt idx="7">
                    <c:v>6.5%</c:v>
                  </c:pt>
                  <c:pt idx="8">
                    <c:v>7.1%</c:v>
                  </c:pt>
                  <c:pt idx="9">
                    <c:v>2.9%</c:v>
                  </c:pt>
                  <c:pt idx="10">
                    <c:v>0.3%</c:v>
                  </c:pt>
                  <c:pt idx="11">
                    <c:v>1.3%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A3DA-48CE-8079-02C0327D92DC}"/>
            </c:ext>
          </c:extLst>
        </c:ser>
        <c:ser>
          <c:idx val="1"/>
          <c:order val="1"/>
          <c:tx>
            <c:strRef>
              <c:f>'Expenditure chart'!$C$2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'Expenditure chart'!$A$3:$A$14</c:f>
              <c:strCache>
                <c:ptCount val="12"/>
                <c:pt idx="0">
                  <c:v>Clergy remuneration</c:v>
                </c:pt>
                <c:pt idx="1">
                  <c:v>Clergy housing</c:v>
                </c:pt>
                <c:pt idx="2">
                  <c:v>Contribution to Archbishops Council</c:v>
                </c:pt>
                <c:pt idx="3">
                  <c:v>Ministry training</c:v>
                </c:pt>
                <c:pt idx="4">
                  <c:v>Other ministry and mission</c:v>
                </c:pt>
                <c:pt idx="5">
                  <c:v>Ministry and Discipleship</c:v>
                </c:pt>
                <c:pt idx="6">
                  <c:v>Education</c:v>
                </c:pt>
                <c:pt idx="7">
                  <c:v>Mission development</c:v>
                </c:pt>
                <c:pt idx="8">
                  <c:v>Mission support </c:v>
                </c:pt>
                <c:pt idx="9">
                  <c:v>Social transformation</c:v>
                </c:pt>
                <c:pt idx="10">
                  <c:v>Governance</c:v>
                </c:pt>
                <c:pt idx="11">
                  <c:v>Registrar and legal</c:v>
                </c:pt>
              </c:strCache>
            </c:strRef>
          </c:cat>
          <c:val>
            <c:numRef>
              <c:f>'Expenditure chart'!$C$3:$C$14</c:f>
              <c:numCache>
                <c:formatCode>0.0%</c:formatCode>
                <c:ptCount val="12"/>
                <c:pt idx="0">
                  <c:v>0.33633227027732709</c:v>
                </c:pt>
                <c:pt idx="1">
                  <c:v>0.15045786008690948</c:v>
                </c:pt>
                <c:pt idx="2">
                  <c:v>2.626270538428542E-2</c:v>
                </c:pt>
                <c:pt idx="3">
                  <c:v>1.8205486861000764E-2</c:v>
                </c:pt>
                <c:pt idx="4">
                  <c:v>0.24371295622820269</c:v>
                </c:pt>
                <c:pt idx="5">
                  <c:v>2.4807997165183983E-2</c:v>
                </c:pt>
                <c:pt idx="6">
                  <c:v>1.7761241351013632E-2</c:v>
                </c:pt>
                <c:pt idx="7">
                  <c:v>6.5439676234170727E-2</c:v>
                </c:pt>
                <c:pt idx="8">
                  <c:v>7.1456759730692473E-2</c:v>
                </c:pt>
                <c:pt idx="9">
                  <c:v>2.9013409425763255E-2</c:v>
                </c:pt>
                <c:pt idx="10">
                  <c:v>3.3226095227438033E-3</c:v>
                </c:pt>
                <c:pt idx="11">
                  <c:v>1.3227027732706689E-2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3DA-48CE-8079-02C0327D92DC}"/>
            </c:ext>
          </c:extLst>
        </c:ser>
        <c:ser>
          <c:idx val="2"/>
          <c:order val="2"/>
          <c:tx>
            <c:strRef>
              <c:f>'Expenditure chart'!$D$2</c:f>
              <c:strCache>
                <c:ptCount val="1"/>
                <c:pt idx="0">
                  <c:v> 2024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4756079801951363E-2"/>
                  <c:y val="-6.6334991708126342E-3"/>
                </c:manualLayout>
              </c:layout>
              <c:tx>
                <c:rich>
                  <a:bodyPr/>
                  <a:lstStyle/>
                  <a:p>
                    <a:fld id="{5C1E2C21-F41E-464B-9D41-E29C673894C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A3DA-48CE-8079-02C0327D92DC}"/>
                </c:ext>
              </c:extLst>
            </c:dLbl>
            <c:dLbl>
              <c:idx val="1"/>
              <c:layout>
                <c:manualLayout>
                  <c:x val="1.310615989515072E-2"/>
                  <c:y val="-1.658374792703151E-2"/>
                </c:manualLayout>
              </c:layout>
              <c:tx>
                <c:rich>
                  <a:bodyPr/>
                  <a:lstStyle/>
                  <a:p>
                    <a:fld id="{64D8AAA5-B29B-4652-B726-AAC19C8FBAF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A3DA-48CE-8079-02C0327D92DC}"/>
                </c:ext>
              </c:extLst>
            </c:dLbl>
            <c:dLbl>
              <c:idx val="2"/>
              <c:layout>
                <c:manualLayout>
                  <c:x val="2.8436812370877304E-5"/>
                  <c:y val="-2.6808999621316054E-2"/>
                </c:manualLayout>
              </c:layout>
              <c:tx>
                <c:rich>
                  <a:bodyPr/>
                  <a:lstStyle/>
                  <a:p>
                    <a:fld id="{2DAB2793-2451-4A56-A13E-8DD5F15F981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A3DA-48CE-8079-02C0327D92D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79A2FBF-D0A5-4DF8-B07E-39D9E7F6A3A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A3DA-48CE-8079-02C0327D92D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5865741-324E-4796-9561-2146965C664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A3DA-48CE-8079-02C0327D92D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058BE51-E7DF-45E7-8396-9F1AB71613D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A3DA-48CE-8079-02C0327D92D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F6ECBA46-3113-4DF8-8FD1-911C23869BE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A3DA-48CE-8079-02C0327D92D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FB80ED3-74F0-4724-919F-F8816120FB0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A3DA-48CE-8079-02C0327D92DC}"/>
                </c:ext>
              </c:extLst>
            </c:dLbl>
            <c:dLbl>
              <c:idx val="8"/>
              <c:layout>
                <c:manualLayout>
                  <c:x val="1.0193679918450561E-2"/>
                  <c:y val="-1.658374792703151E-2"/>
                </c:manualLayout>
              </c:layout>
              <c:tx>
                <c:rich>
                  <a:bodyPr/>
                  <a:lstStyle/>
                  <a:p>
                    <a:fld id="{3ED4FBC7-1727-431C-99F5-F04E3A489711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A3DA-48CE-8079-02C0327D92DC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B436076-C1D6-41F5-B764-411319C60B7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A3DA-48CE-8079-02C0327D92DC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9DB63394-21D9-4953-804F-5730E73C56C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8-A3DA-48CE-8079-02C0327D92DC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6FD93B14-96CA-4B6B-88BB-CF728F4427C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A3DA-48CE-8079-02C0327D92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'Expenditure chart'!$A$3:$A$14</c:f>
              <c:strCache>
                <c:ptCount val="12"/>
                <c:pt idx="0">
                  <c:v>Clergy remuneration</c:v>
                </c:pt>
                <c:pt idx="1">
                  <c:v>Clergy housing</c:v>
                </c:pt>
                <c:pt idx="2">
                  <c:v>Contribution to Archbishops Council</c:v>
                </c:pt>
                <c:pt idx="3">
                  <c:v>Ministry training</c:v>
                </c:pt>
                <c:pt idx="4">
                  <c:v>Other ministry and mission</c:v>
                </c:pt>
                <c:pt idx="5">
                  <c:v>Ministry and Discipleship</c:v>
                </c:pt>
                <c:pt idx="6">
                  <c:v>Education</c:v>
                </c:pt>
                <c:pt idx="7">
                  <c:v>Mission development</c:v>
                </c:pt>
                <c:pt idx="8">
                  <c:v>Mission support </c:v>
                </c:pt>
                <c:pt idx="9">
                  <c:v>Social transformation</c:v>
                </c:pt>
                <c:pt idx="10">
                  <c:v>Governance</c:v>
                </c:pt>
                <c:pt idx="11">
                  <c:v>Registrar and legal</c:v>
                </c:pt>
              </c:strCache>
            </c:strRef>
          </c:cat>
          <c:val>
            <c:numRef>
              <c:f>'Expenditure chart'!$D$3:$D$14</c:f>
              <c:numCache>
                <c:formatCode>_-"£"* #,##0_-;\-"£"* #,##0_-;_-"£"* "-"??_-;_-@_-</c:formatCode>
                <c:ptCount val="12"/>
                <c:pt idx="0">
                  <c:v>3427844</c:v>
                </c:pt>
                <c:pt idx="1">
                  <c:v>1351452</c:v>
                </c:pt>
                <c:pt idx="2">
                  <c:v>375944</c:v>
                </c:pt>
                <c:pt idx="3">
                  <c:v>189426</c:v>
                </c:pt>
                <c:pt idx="4">
                  <c:v>1028151</c:v>
                </c:pt>
                <c:pt idx="5">
                  <c:v>240846</c:v>
                </c:pt>
                <c:pt idx="6">
                  <c:v>194895</c:v>
                </c:pt>
                <c:pt idx="7">
                  <c:v>691885</c:v>
                </c:pt>
                <c:pt idx="8">
                  <c:v>882883</c:v>
                </c:pt>
                <c:pt idx="9">
                  <c:v>239826</c:v>
                </c:pt>
                <c:pt idx="10">
                  <c:v>33894</c:v>
                </c:pt>
                <c:pt idx="11">
                  <c:v>112731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'Expenditure chart'!$E$3:$E$14</c15:f>
                <c15:dlblRangeCache>
                  <c:ptCount val="12"/>
                  <c:pt idx="0">
                    <c:v>39.1%</c:v>
                  </c:pt>
                  <c:pt idx="1">
                    <c:v>15.4%</c:v>
                  </c:pt>
                  <c:pt idx="2">
                    <c:v>4.3%</c:v>
                  </c:pt>
                  <c:pt idx="3">
                    <c:v>2.2%</c:v>
                  </c:pt>
                  <c:pt idx="4">
                    <c:v>11.7%</c:v>
                  </c:pt>
                  <c:pt idx="5">
                    <c:v>2.7%</c:v>
                  </c:pt>
                  <c:pt idx="6">
                    <c:v>2.2%</c:v>
                  </c:pt>
                  <c:pt idx="7">
                    <c:v>7.9%</c:v>
                  </c:pt>
                  <c:pt idx="8">
                    <c:v>10.1%</c:v>
                  </c:pt>
                  <c:pt idx="9">
                    <c:v>2.7%</c:v>
                  </c:pt>
                  <c:pt idx="10">
                    <c:v>0.4%</c:v>
                  </c:pt>
                  <c:pt idx="11">
                    <c:v>1.3%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A-A3DA-48CE-8079-02C0327D92DC}"/>
            </c:ext>
          </c:extLst>
        </c:ser>
        <c:ser>
          <c:idx val="3"/>
          <c:order val="3"/>
          <c:tx>
            <c:strRef>
              <c:f>'Expenditure chart'!$E$2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'Expenditure chart'!$A$3:$A$14</c:f>
              <c:strCache>
                <c:ptCount val="12"/>
                <c:pt idx="0">
                  <c:v>Clergy remuneration</c:v>
                </c:pt>
                <c:pt idx="1">
                  <c:v>Clergy housing</c:v>
                </c:pt>
                <c:pt idx="2">
                  <c:v>Contribution to Archbishops Council</c:v>
                </c:pt>
                <c:pt idx="3">
                  <c:v>Ministry training</c:v>
                </c:pt>
                <c:pt idx="4">
                  <c:v>Other ministry and mission</c:v>
                </c:pt>
                <c:pt idx="5">
                  <c:v>Ministry and Discipleship</c:v>
                </c:pt>
                <c:pt idx="6">
                  <c:v>Education</c:v>
                </c:pt>
                <c:pt idx="7">
                  <c:v>Mission development</c:v>
                </c:pt>
                <c:pt idx="8">
                  <c:v>Mission support </c:v>
                </c:pt>
                <c:pt idx="9">
                  <c:v>Social transformation</c:v>
                </c:pt>
                <c:pt idx="10">
                  <c:v>Governance</c:v>
                </c:pt>
                <c:pt idx="11">
                  <c:v>Registrar and legal</c:v>
                </c:pt>
              </c:strCache>
            </c:strRef>
          </c:cat>
          <c:val>
            <c:numRef>
              <c:f>'Expenditure chart'!$E$3:$E$14</c:f>
              <c:numCache>
                <c:formatCode>0.0%</c:formatCode>
                <c:ptCount val="12"/>
                <c:pt idx="0">
                  <c:v>0.39087014413251331</c:v>
                </c:pt>
                <c:pt idx="1">
                  <c:v>0.15410334835195924</c:v>
                </c:pt>
                <c:pt idx="2">
                  <c:v>4.2868136783865772E-2</c:v>
                </c:pt>
                <c:pt idx="3">
                  <c:v>2.1599865082088176E-2</c:v>
                </c:pt>
                <c:pt idx="4">
                  <c:v>0.11723798678119181</c:v>
                </c:pt>
                <c:pt idx="5">
                  <c:v>2.746318406956072E-2</c:v>
                </c:pt>
                <c:pt idx="6">
                  <c:v>2.2223484131922624E-2</c:v>
                </c:pt>
                <c:pt idx="7">
                  <c:v>7.8894252385208877E-2</c:v>
                </c:pt>
                <c:pt idx="8">
                  <c:v>0.10067336945967953</c:v>
                </c:pt>
                <c:pt idx="9">
                  <c:v>2.7346875524885069E-2</c:v>
                </c:pt>
                <c:pt idx="10">
                  <c:v>3.8648645227809101E-3</c:v>
                </c:pt>
                <c:pt idx="11">
                  <c:v>1.2854488774343977E-2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A3DA-48CE-8079-02C0327D9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04063296"/>
        <c:axId val="1204062816"/>
      </c:barChart>
      <c:catAx>
        <c:axId val="120406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4062816"/>
        <c:crosses val="autoZero"/>
        <c:auto val="1"/>
        <c:lblAlgn val="ctr"/>
        <c:lblOffset val="100"/>
        <c:noMultiLvlLbl val="0"/>
      </c:catAx>
      <c:valAx>
        <c:axId val="1204062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&quot;£&quot;* #,##0_-;\-&quot;£&quot;* #,##0_-;_-&quot;£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406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98BA-971F-0443-A359-A17BC3FDAB33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B12E9-DE0B-2641-8B69-89CA5A11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13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89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6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Parish share under collection budgeted is based on payment trends for previous year so current under collection may be recovered.  Lack of consistent payment makes hard to accurately predict</a:t>
            </a:r>
          </a:p>
          <a:p>
            <a:r>
              <a:rPr lang="en-US" dirty="0"/>
              <a:t>Time limited funding – time limited support agreed by NCI as part of package of changes.  Originally expected first installment in April, now expected in June</a:t>
            </a:r>
          </a:p>
          <a:p>
            <a:r>
              <a:rPr lang="en-US" dirty="0"/>
              <a:t>Clergy remuneration running below budgeted headcount of average of 73 due to some retirements and some posts not being recruited as quickly as expected</a:t>
            </a:r>
          </a:p>
          <a:p>
            <a:r>
              <a:rPr lang="en-US" dirty="0"/>
              <a:t>Clergy housing – timing of spend, working with property to understand expectations for rest of year – some works moved forward from future year due to appointments, some delayed as a result. Still seeing above inflationary increases</a:t>
            </a:r>
          </a:p>
          <a:p>
            <a:r>
              <a:rPr lang="en-US" dirty="0"/>
              <a:t>Mission development underspend – some timing differences, some vacant staff posts, some contributions from other grants towards budgeted costs, use of pension surplus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4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Consistently up on last year from Jan-Apr</a:t>
            </a:r>
          </a:p>
          <a:p>
            <a:r>
              <a:rPr lang="en-US" dirty="0"/>
              <a:t>Very mixed position between deaneries</a:t>
            </a:r>
          </a:p>
          <a:p>
            <a:r>
              <a:rPr lang="en-US" dirty="0"/>
              <a:t>A few parishes now paying more regular small contributions with catch up payments periodically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691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Improvement in parish share collection is critical to moving towards a more sustainable financial position – this would need above inflationary increases</a:t>
            </a:r>
          </a:p>
          <a:p>
            <a:r>
              <a:rPr lang="en-US" dirty="0"/>
              <a:t>Strongly encourage conversations about whether a greater contribution could be afforded – either to move towards calculation quicker, or if on calculation if have excess income and would like to support others less able to pay</a:t>
            </a:r>
          </a:p>
          <a:p>
            <a:r>
              <a:rPr lang="en-US" dirty="0"/>
              <a:t>At the moment we have just 1 parish making and additional payment – a LINC funded parish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18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Pension surplus – may be more but unlikely to know until September at the earliest, can’t be relied upon longer term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880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693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20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Majority of increase in both income and expenditure is restricted funding </a:t>
            </a:r>
            <a:r>
              <a:rPr lang="en-US" sz="1200" i="1" dirty="0" err="1"/>
              <a:t>eg</a:t>
            </a:r>
            <a:r>
              <a:rPr lang="en-US" sz="1200" i="1" dirty="0"/>
              <a:t> SMMI money for Rejuvenate of £860k income, £843k expenditure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Also some additional funding towards stipends that started during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Other cost increases inflationary and further increases in numbers of appointments</a:t>
            </a:r>
            <a:endParaRPr lang="en-GB" sz="1200" i="1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1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Main movement in income is the reduction in rental income – properties held for appointments and impact of Renter’s Rights bill</a:t>
            </a:r>
          </a:p>
          <a:p>
            <a:r>
              <a:rPr lang="en-US" dirty="0"/>
              <a:t>Expenditure impacted by increased clergy headcount, inflationary increase in costs</a:t>
            </a:r>
          </a:p>
          <a:p>
            <a:r>
              <a:rPr lang="en-US" dirty="0"/>
              <a:t>Housing cost increases above inflation</a:t>
            </a:r>
          </a:p>
          <a:p>
            <a:r>
              <a:rPr lang="en-US" dirty="0"/>
              <a:t>New NI rates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03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2025 budget showed 100% collection as the headline, with 2 scenarios for other collection rates.</a:t>
            </a:r>
          </a:p>
          <a:p>
            <a:r>
              <a:rPr lang="en-US" dirty="0"/>
              <a:t>Result if collection rate of 88% - £1,284k deficit. £175k shortall against this, largely due to collection rate 84.5%.</a:t>
            </a:r>
          </a:p>
          <a:p>
            <a:r>
              <a:rPr lang="en-US" dirty="0"/>
              <a:t>All parish contributed to PS or made commitment to, with payment being received in 2026</a:t>
            </a:r>
          </a:p>
          <a:p>
            <a:r>
              <a:rPr lang="en-US" dirty="0"/>
              <a:t>Transfers against gen fund costs </a:t>
            </a:r>
            <a:r>
              <a:rPr lang="en-US" dirty="0" err="1"/>
              <a:t>eg</a:t>
            </a:r>
            <a:r>
              <a:rPr lang="en-US" dirty="0"/>
              <a:t> use of designated fund or investment income on other funds improved position by £298k. £154k of designated funds – short term benefit but not sustainable longer term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27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CCLA underperformance being monitored. Have seen some improvement in 2026 – under review until September</a:t>
            </a:r>
          </a:p>
          <a:p>
            <a:r>
              <a:rPr lang="en-US" dirty="0"/>
              <a:t>Sale of land at Wickham glebe expected to complete by Autumn so revalued to reflect expected sales value.  Funds will be applied to stipend capital fund with income supporting stipends</a:t>
            </a:r>
          </a:p>
          <a:p>
            <a:r>
              <a:rPr lang="en-US" dirty="0"/>
              <a:t>Property valuation changes – usual 5 year cycle of revaluations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3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Summary of all funds with movements from start to end of year.  Healthy balance sheet of £89.4m.  £68.8m of this is tied up in land and buildings, so more liquid funds total £20.7m.  Amounts in endowments can’t be easily used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99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Greater proportion of grant income due to introduction of new grants in year including rejuvenation.  Although small increase in cash received for parish share, makes up a smaller proportion of our overall income.  Other elements remained relatively consistent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95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Again shift due to the new grant funded projects under Rejuvenate</a:t>
            </a:r>
          </a:p>
          <a:p>
            <a:r>
              <a:rPr lang="en-US" dirty="0"/>
              <a:t>Mission support costs fallen in monetary terms and as % of total</a:t>
            </a:r>
          </a:p>
          <a:p>
            <a:r>
              <a:rPr lang="en-US" dirty="0"/>
              <a:t>Clergy remuneration and housing both increased in monetary terms compared to previous year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B12E9-DE0B-2641-8B69-89CA5A1188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714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F0F3-55C7-1D4D-B65F-9F4021B11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89B71-9F6A-5D48-AC8B-912B68927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D5FD9-E4BC-B14B-B7EF-74E7D789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3A895-5901-F446-A20E-C7294566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8A5B6-A433-374D-8066-D252C5738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8342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97135-5DBE-B249-B805-EB890424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8833D-3F15-F741-ACA7-DA51F07B5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447C9-5AA9-BD4B-B13E-DDB1982B5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665D7-707D-8747-98DE-B538E5A0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8FE57-D60A-B546-9ADF-07D29EFE6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668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E22C06-E577-764F-A534-CF94B048C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215A5-5F51-774B-AD2C-3E9E07E01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CA571-4AC0-6F40-843A-ACF4B714C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EF1FC-130B-2242-904C-981D369F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B2FD7-3B72-7D48-8EA8-62E6A1C9C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795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4B11-2D0E-FC4C-A20E-59FC09EC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4C99F-D311-9647-BE57-0BAA5F15A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939C0-CC3A-8C4D-AA6E-0121985A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6EFE1-E1DD-A548-8FFB-99B3ABD8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AE494-3A7D-A644-BBB8-1AE532B8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621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2BD1-35B0-CC44-8303-CFA866767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9C7CC-B025-DB4E-9E7E-AB925A19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DA28D-7D7B-D74C-9C0B-1E5796579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2F2AD-BC0B-4C44-9B7C-C120730F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D0E90-E37D-DC47-A6AF-80515CFA3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2362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C5CAC-44AE-3C4C-BC14-6AB071C4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88E15-06BE-4A44-BD3B-51B5F1A5CD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D0B08-032C-014E-9F41-5A9BB3D2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93FC5-754C-0D42-B6AB-CEEC4ED30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5FAE8-935C-E141-8FDD-BF0D054E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78933-ABC9-DE4D-A306-0050D5BF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2481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87F0-FC1E-284E-AE52-A7AA3B4F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DE68F-8134-7743-9766-8CF670A55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18418-8EC6-3E45-87F1-FF7C93291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4CA54-1F64-4145-92EA-8FC97D35B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95967D-8728-FF40-BF0C-6F7E426F5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DEEA28-694A-3F40-8386-DC29E35E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ACFDB-C5C8-9E45-9DA2-BCF559E10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3BBBE-117B-D74A-8E91-6BE19885C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078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8697-E946-E546-A9C0-0EA9F2D57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8BD15C-17A1-DC4E-8367-7C57AF40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E4683E-C86D-204C-8393-83F0D12A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FF0048-8C85-314A-A73D-AF0CE955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5253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808EE-6CFF-3145-A57F-A0FCF824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2294FA-4C2E-B046-9E78-03531BDA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CC212-5842-464A-965C-D9E8D5B8B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195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88FB-EC7F-FD48-A30D-5BB44A77E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F69A3-0120-D54C-B0C5-DA526C06A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D41E5-ECF1-6841-AFD9-FA7ABEBB1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263F1-F0D7-1840-8A9C-CC8D4355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88B1F-707E-0849-A742-4D1D6564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A0377-FA1E-9F45-8BFD-2BD1C0A6F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122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C3CD5-E234-D345-8BFD-DA0FA2FC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61B95-8801-9848-A82A-47997AB5A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4F9E6-4CD5-E744-96EC-126805B13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7031D-0234-5C4A-8986-609DFD3BC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AB8CF4-9CCE-3246-AB83-09F383CF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5F058-0DAC-EC43-A4E0-502797A5D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747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60004-A33D-AB4A-A6DD-DFFC35527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331C5-9537-6540-868D-845B28793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F71C2-2F73-3B45-87DD-D85A7D832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8FF51-AD92-9A41-972C-B9E184C75B97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7B671-3397-A641-9452-AC71007C10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039DC-791F-A744-ABDF-8F7476249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10F1A6-E5DB-523D-F551-E5BFAC6CC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2025 Annual Report and Accounts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</a:p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Update on 2026 Finances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05357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064B7-EA17-8BE6-8413-838F752D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Where did the money go?</a:t>
            </a:r>
            <a:endParaRPr lang="en-GB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D2A6AED-1C39-4506-AFAB-E2EC9076D92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583884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C8CCB-A58C-5342-3336-CDA497BAB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34B4F-F23B-2EFE-19CE-30D160002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Questions?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199122500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CAE08-72FE-9687-D3AD-CB8BD72BA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2026 Finance Update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32B0388-40A5-CBC0-48DB-50AE9E3AE8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76194" y="1387362"/>
            <a:ext cx="6239611" cy="489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1931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C4CD5-4477-45F9-162E-017F3BAB5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Parish Share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3B9006-8384-F167-CD40-FE6E88E8C27B}"/>
              </a:ext>
            </a:extLst>
          </p:cNvPr>
          <p:cNvSpPr txBox="1"/>
          <p:nvPr/>
        </p:nvSpPr>
        <p:spPr>
          <a:xfrm>
            <a:off x="838200" y="5905500"/>
            <a:ext cx="4397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Budget figure is based on 88% collection rate</a:t>
            </a:r>
            <a:endParaRPr lang="en-GB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F7C17C3-A02C-FA80-6A1A-11A847A6D4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76316" y="1282255"/>
            <a:ext cx="9829834" cy="453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14780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37C00-2FF1-854B-06CD-831A445E4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Parish Share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04DC3-7F9B-B90F-2F15-D8225CE8E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Parish share shows a consistent improvement on the same period for 2025</a:t>
            </a:r>
          </a:p>
          <a:p>
            <a:pPr lvl="1"/>
            <a:r>
              <a:rPr lang="en-US" dirty="0"/>
              <a:t>Similar pattern to last year but mixed picture within this</a:t>
            </a:r>
          </a:p>
          <a:p>
            <a:r>
              <a:rPr lang="en-US" dirty="0"/>
              <a:t>Some parishes still to make their first payment of the year</a:t>
            </a:r>
          </a:p>
          <a:p>
            <a:r>
              <a:rPr lang="en-US" dirty="0"/>
              <a:t>Parishes continuing to request conversations </a:t>
            </a:r>
          </a:p>
          <a:p>
            <a:r>
              <a:rPr lang="en-US" dirty="0"/>
              <a:t>Just under 88% currently allocated</a:t>
            </a:r>
          </a:p>
          <a:p>
            <a:r>
              <a:rPr lang="en-US" dirty="0"/>
              <a:t>BUT can meet 88% with late payments from previous years</a:t>
            </a:r>
          </a:p>
          <a:p>
            <a:r>
              <a:rPr lang="en-US" dirty="0"/>
              <a:t>And Parish share letters encouraged parishes to pay more if they feel able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06172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29278-6F66-C64F-2AAD-3AA866711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Changes from Budget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41ACC-A955-1CAD-0B39-C1C3136C1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 of pension surplus from January – mid April of £65k – now fully </a:t>
            </a:r>
            <a:r>
              <a:rPr lang="en-US" dirty="0" err="1"/>
              <a:t>utilised</a:t>
            </a:r>
            <a:endParaRPr lang="en-US" dirty="0"/>
          </a:p>
          <a:p>
            <a:r>
              <a:rPr lang="en-US" dirty="0"/>
              <a:t>Clergy pension contributions reduced from 22% to 21% - impacting from April 26 –expect saving c£21 this year vs budget</a:t>
            </a:r>
          </a:p>
          <a:p>
            <a:r>
              <a:rPr lang="en-US" dirty="0"/>
              <a:t>Other savings due to delay in appointment of some staff and clergy posts, leavers and retirements</a:t>
            </a:r>
          </a:p>
          <a:p>
            <a:r>
              <a:rPr lang="en-US" dirty="0"/>
              <a:t>Increased to HMRC approved mileage rates from April 2026</a:t>
            </a:r>
          </a:p>
          <a:p>
            <a:r>
              <a:rPr lang="en-US" dirty="0"/>
              <a:t>Increase to clergy housing costs</a:t>
            </a:r>
          </a:p>
          <a:p>
            <a:pPr lvl="1"/>
            <a:r>
              <a:rPr lang="en-US" dirty="0"/>
              <a:t>Previous quinquennial works carried forward – were expected to complete in </a:t>
            </a:r>
            <a:r>
              <a:rPr lang="en-US"/>
              <a:t>2025 but </a:t>
            </a:r>
            <a:r>
              <a:rPr lang="en-US" dirty="0"/>
              <a:t>delayed</a:t>
            </a:r>
          </a:p>
          <a:p>
            <a:pPr lvl="1"/>
            <a:r>
              <a:rPr lang="en-US" dirty="0"/>
              <a:t>Some future quinquennial works moved to 2026 and completed alongside vacancy works</a:t>
            </a:r>
          </a:p>
          <a:p>
            <a:pPr lvl="1"/>
            <a:r>
              <a:rPr lang="en-US" dirty="0"/>
              <a:t>Still impacted by above inflationary cost increases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92990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E820C-5459-552F-04AF-6ADB0E605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Forecasts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269C2-6B53-6BDF-F274-4CC03C82C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Forecasts expect year end position to be in line with budget – underspends on staffing and clergy offsetting overspends on housing</a:t>
            </a:r>
          </a:p>
          <a:p>
            <a:pPr lvl="1"/>
            <a:r>
              <a:rPr lang="en-US" dirty="0"/>
              <a:t>Budgeted deficit at 88% share collection - £1,237k</a:t>
            </a:r>
          </a:p>
          <a:p>
            <a:pPr lvl="1"/>
            <a:r>
              <a:rPr lang="en-US" dirty="0"/>
              <a:t>Current forecast deficit - £1,222k</a:t>
            </a:r>
          </a:p>
          <a:p>
            <a:r>
              <a:rPr lang="en-US" dirty="0"/>
              <a:t>Collection for parish share forecast at 88% (84.5% achieved in 2025) </a:t>
            </a:r>
          </a:p>
          <a:p>
            <a:r>
              <a:rPr lang="en-US" dirty="0"/>
              <a:t>Other restricted and designated fund transfers may improve this position</a:t>
            </a:r>
          </a:p>
          <a:p>
            <a:pPr lvl="1"/>
            <a:r>
              <a:rPr lang="en-US" dirty="0"/>
              <a:t>Budget included £168k designated funds and £216k restricted funds – not included in the forecast deficit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11503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E82AB-4D06-1D69-0FA2-543DF3C05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E4DD5-9C4E-D55D-81BA-B1B681B01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/>
              <a:t>Questions?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163751596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B23B4-4840-5531-1DE6-3FA7E2C7F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Audit Overview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89A18-9E01-6FA2-7681-FC36504B4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Audit has been completed by Crowe – first year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Unmodified audit opinion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concerns re key areas: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Recognition of income including grants and parish share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Valuation of properties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Comfortable with going concern approach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couple of recommendations around process which are being addressed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79812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2D1FF-50D0-0643-5BAF-8E29E8CF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2025 Annual Report and Accounts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430BD-54D5-7C73-E700-4C36D6256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 – All Funds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FD6DF8-A7D3-CD9B-580C-F3833CB1B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883" y="2358447"/>
            <a:ext cx="9489353" cy="30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285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41948-EB43-4B52-D0DE-005A11310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2025 Annual Report and Accounts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9C50B72-2FAB-FE21-768C-0DC1BFDB7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7921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Overview – General Funds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GB" i="1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9FDAE9-5003-9185-F375-864B0C9BAD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701" y="2386157"/>
            <a:ext cx="9751513" cy="315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60861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FD283-AB4D-9E40-F01D-552EAEC05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General Fund – budget reconciliation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8CD182-E604-434C-1FD6-BA4C2B3FE7C2}"/>
              </a:ext>
            </a:extLst>
          </p:cNvPr>
          <p:cNvSpPr txBox="1"/>
          <p:nvPr/>
        </p:nvSpPr>
        <p:spPr>
          <a:xfrm>
            <a:off x="7097469" y="3995099"/>
            <a:ext cx="24115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cs typeface="Arial" panose="020B0604020202020204" pitchFamily="34" charset="0"/>
              </a:rPr>
              <a:t>* The budgeted deficit was based on the assumption 100% collection of parish share was achieved.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i="1" dirty="0"/>
              <a:t>NB other transfers between funds are shown separately in the statutory accounts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36E724D-54CE-B3E7-B7E5-6DA2E637B7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37145" y="1354570"/>
            <a:ext cx="5694563" cy="501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2655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1F594-346D-99FF-557C-F00B0041D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2025 Annual Report and Accounts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9B92-CE7B-1158-3D9F-7A3EEB9BB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Year end one-off adjustments:</a:t>
            </a:r>
          </a:p>
          <a:p>
            <a:pPr lvl="1"/>
            <a:r>
              <a:rPr lang="en-US" dirty="0"/>
              <a:t>Investments and land valuations increased by £2.3m across all funds</a:t>
            </a:r>
          </a:p>
          <a:p>
            <a:pPr lvl="2"/>
            <a:r>
              <a:rPr lang="en-US" dirty="0"/>
              <a:t>CCLA investment portfolio saw reduction in value</a:t>
            </a:r>
          </a:p>
          <a:p>
            <a:pPr lvl="2"/>
            <a:r>
              <a:rPr lang="en-US" dirty="0"/>
              <a:t>Increase in glebe values – particularly Wickham Glebe</a:t>
            </a:r>
          </a:p>
          <a:p>
            <a:pPr lvl="1"/>
            <a:r>
              <a:rPr lang="en-US" dirty="0"/>
              <a:t>Property valuations increased by £909k across all properties (DBF, parsonages and glebe/investment properties)</a:t>
            </a:r>
          </a:p>
          <a:p>
            <a:pPr lvl="1"/>
            <a:r>
              <a:rPr lang="en-US" dirty="0"/>
              <a:t>Small loss on disposal of investments - £25k</a:t>
            </a:r>
          </a:p>
          <a:p>
            <a:pPr lvl="1"/>
            <a:r>
              <a:rPr lang="en-US" dirty="0"/>
              <a:t>No revaluation movements to pension schemes as they remain in surplus</a:t>
            </a:r>
          </a:p>
          <a:p>
            <a:pPr lvl="1"/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17485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B9C28-CA14-9737-3C2C-747B161DE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2025 Annual Report and Accounts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FE283-2EE9-1649-9732-723CF117D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582"/>
            <a:ext cx="10515600" cy="4708381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of movements in reserves – All Funds</a:t>
            </a:r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B35797-0000-C30B-B504-135530DD04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073" y="2114549"/>
            <a:ext cx="10873148" cy="301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624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E3E95-5787-BDC1-5742-200CEB7E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Free Reserves and Cashflow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33F2C-BFB1-0F95-0B88-C0150561B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 reserves – unrestricted funds not tied up in assets total £2,516k</a:t>
            </a:r>
          </a:p>
          <a:p>
            <a:r>
              <a:rPr lang="en-US" dirty="0"/>
              <a:t>Designated funds - £2,068k </a:t>
            </a:r>
          </a:p>
          <a:p>
            <a:r>
              <a:rPr lang="en-US" dirty="0"/>
              <a:t>Cash reserves equate to c13 weeks expenditure, our policy is 6 weeks</a:t>
            </a:r>
          </a:p>
          <a:p>
            <a:r>
              <a:rPr lang="en-US" dirty="0"/>
              <a:t>Cashflow forecasts suggest have sufficient cash until mid 2027 without having </a:t>
            </a:r>
            <a:r>
              <a:rPr lang="en-US"/>
              <a:t>to sell </a:t>
            </a:r>
            <a:r>
              <a:rPr lang="en-US" dirty="0"/>
              <a:t>any investments</a:t>
            </a:r>
          </a:p>
        </p:txBody>
      </p:sp>
    </p:spTree>
    <p:extLst>
      <p:ext uri="{BB962C8B-B14F-4D97-AF65-F5344CB8AC3E}">
        <p14:creationId xmlns:p14="http://schemas.microsoft.com/office/powerpoint/2010/main" val="110667323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3F204-11FD-28F5-9689-3856354D1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Where did the money come from?</a:t>
            </a: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F700096-175B-4767-BA13-D22EEA1D13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0107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026709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22.02.14"/>
  <p:tag name="AS_TITLE" val="Aspose.Slides for .NET 4.0"/>
  <p:tag name="AS_VERSION" val="22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P PP template, May24" id="{811FB200-8A18-41F1-83CE-7B07DA042301}" vid="{D2CF2C8F-BDB8-4CB7-95DF-CA25A4D0CD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825FE992E5DD4D85BF71C653CBB175" ma:contentTypeVersion="15" ma:contentTypeDescription="Create a new document." ma:contentTypeScope="" ma:versionID="b9708d77ed6413e42a00ef60f168afa4">
  <xsd:schema xmlns:xsd="http://www.w3.org/2001/XMLSchema" xmlns:xs="http://www.w3.org/2001/XMLSchema" xmlns:p="http://schemas.microsoft.com/office/2006/metadata/properties" xmlns:ns2="2f116d5b-396f-4e4a-83ba-9442a2ac4a70" xmlns:ns3="5f99eff7-e4a8-4768-8b94-9c1291187b3f" xmlns:ns4="ac15c9f3-89de-41f0-808e-0d6a6779343a" xmlns:ns5="873c8154-3c09-4d2b-bc70-ee9717c37655" targetNamespace="http://schemas.microsoft.com/office/2006/metadata/properties" ma:root="true" ma:fieldsID="e6cd5857e86041c8d7c4d4acff56823e" ns2:_="" ns3:_="" ns4:_="" ns5:_="">
    <xsd:import namespace="2f116d5b-396f-4e4a-83ba-9442a2ac4a70"/>
    <xsd:import namespace="5f99eff7-e4a8-4768-8b94-9c1291187b3f"/>
    <xsd:import namespace="ac15c9f3-89de-41f0-808e-0d6a6779343a"/>
    <xsd:import namespace="873c8154-3c09-4d2b-bc70-ee9717c376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4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5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16d5b-396f-4e4a-83ba-9442a2ac4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9eff7-e4a8-4768-8b94-9c1291187b3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20" nillable="true" ma:displayName="Taxonomy Catch All Column" ma:hidden="true" ma:list="{85e49d29-a2d1-4fc0-b999-92cb541f3f8b}" ma:internalName="TaxCatchAll" ma:showField="CatchAllData" ma:web="5f99eff7-e4a8-4768-8b94-9c1291187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15c9f3-89de-41f0-808e-0d6a6779343a" elementFormDefault="qualified">
    <xsd:import namespace="http://schemas.microsoft.com/office/2006/documentManagement/types"/>
    <xsd:import namespace="http://schemas.microsoft.com/office/infopath/2007/PartnerControls"/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3c8154-3c09-4d2b-bc70-ee9717c3765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9" nillable="true" ma:taxonomy="true" ma:internalName="lcf76f155ced4ddcb4097134ff3c332f" ma:taxonomyFieldName="MediaServiceImageTags" ma:displayName="Image Tags" ma:default="" ma:fieldId="{5cf76f15-5ced-4ddc-b409-7134ff3c332f}" ma:taxonomyMulti="true" ma:sspId="71f0d364-be92-4614-a188-50d73f5ac096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f99eff7-e4a8-4768-8b94-9c1291187b3f">
      <UserInfo>
        <DisplayName/>
        <AccountId xsi:nil="true"/>
        <AccountType/>
      </UserInfo>
    </SharedWithUsers>
    <lcf76f155ced4ddcb4097134ff3c332f xmlns="873c8154-3c09-4d2b-bc70-ee9717c37655">
      <Terms xmlns="http://schemas.microsoft.com/office/infopath/2007/PartnerControls"/>
    </lcf76f155ced4ddcb4097134ff3c332f>
    <TaxCatchAll xmlns="5f99eff7-e4a8-4768-8b94-9c1291187b3f" xsi:nil="true"/>
  </documentManagement>
</p:properties>
</file>

<file path=customXml/itemProps1.xml><?xml version="1.0" encoding="utf-8"?>
<ds:datastoreItem xmlns:ds="http://schemas.openxmlformats.org/officeDocument/2006/customXml" ds:itemID="{7E6CAFF7-AC9B-4071-83FB-D742AB5C9F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DB7E9F-35E1-4F91-B9D7-15631A879CA8}"/>
</file>

<file path=customXml/itemProps3.xml><?xml version="1.0" encoding="utf-8"?>
<ds:datastoreItem xmlns:ds="http://schemas.openxmlformats.org/officeDocument/2006/customXml" ds:itemID="{28429A87-84C4-4A91-A738-71192CA649A4}">
  <ds:schemaRefs>
    <ds:schemaRef ds:uri="http://purl.org/dc/terms/"/>
    <ds:schemaRef ds:uri="http://purl.org/dc/elements/1.1/"/>
    <ds:schemaRef ds:uri="http://purl.org/dc/dcmitype/"/>
    <ds:schemaRef ds:uri="ac15c9f3-89de-41f0-808e-0d6a6779343a"/>
    <ds:schemaRef ds:uri="http://schemas.microsoft.com/office/2006/metadata/properties"/>
    <ds:schemaRef ds:uri="5f99eff7-e4a8-4768-8b94-9c1291187b3f"/>
    <ds:schemaRef ds:uri="2f116d5b-396f-4e4a-83ba-9442a2ac4a70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Synod presentation June 2025</Template>
  <TotalTime>0</TotalTime>
  <Words>1195</Words>
  <Application>Microsoft Office PowerPoint</Application>
  <PresentationFormat>Widescreen</PresentationFormat>
  <Paragraphs>128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Office Theme</vt:lpstr>
      <vt:lpstr>PowerPoint Presentation</vt:lpstr>
      <vt:lpstr>Audit Overview</vt:lpstr>
      <vt:lpstr>2025 Annual Report and Accounts</vt:lpstr>
      <vt:lpstr>2025 Annual Report and Accounts</vt:lpstr>
      <vt:lpstr>General Fund – budget reconciliation</vt:lpstr>
      <vt:lpstr>2025 Annual Report and Accounts</vt:lpstr>
      <vt:lpstr>2025 Annual Report and Accounts</vt:lpstr>
      <vt:lpstr>Free Reserves and Cashflow</vt:lpstr>
      <vt:lpstr>Where did the money come from?</vt:lpstr>
      <vt:lpstr>Where did the money go?</vt:lpstr>
      <vt:lpstr>PowerPoint Presentation</vt:lpstr>
      <vt:lpstr>2026 Finance Update</vt:lpstr>
      <vt:lpstr>Parish Share</vt:lpstr>
      <vt:lpstr>Parish Share</vt:lpstr>
      <vt:lpstr>Changes from Budget</vt:lpstr>
      <vt:lpstr>Forecasts</vt:lpstr>
      <vt:lpstr>PowerPoint Presentation</vt:lpstr>
    </vt:vector>
  </TitlesOfParts>
  <Company>Diocese Consortium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Synod Finance presentation June 2025.pptx</dc:title>
  <dc:creator>Elaine Coe</dc:creator>
  <cp:lastModifiedBy>Elaine Coe</cp:lastModifiedBy>
  <cp:revision>3</cp:revision>
  <cp:lastPrinted>2026-06-10T10:43:05Z</cp:lastPrinted>
  <dcterms:created xsi:type="dcterms:W3CDTF">2025-06-12T07:43:00Z</dcterms:created>
  <dcterms:modified xsi:type="dcterms:W3CDTF">2026-06-12T09:07:31Z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NKTEK-CHUNK-1">
    <vt:lpwstr>010021{"F":2,"I":"8281-6279-C267-5876"}</vt:lpwstr>
  </property>
  <property fmtid="{D5CDD505-2E9C-101B-9397-08002B2CF9AE}" pid="3" name="ContentTypeId">
    <vt:lpwstr>0x01010034825FE992E5DD4D85BF71C653CBB175</vt:lpwstr>
  </property>
  <property fmtid="{D5CDD505-2E9C-101B-9397-08002B2CF9AE}" pid="4" name="Order">
    <vt:r8>2500</vt:r8>
  </property>
  <property fmtid="{D5CDD505-2E9C-101B-9397-08002B2CF9AE}" pid="5" name="MediaServiceImageTags">
    <vt:lpwstr/>
  </property>
</Properties>
</file>