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8"/>
  </p:normalViewPr>
  <p:slideViewPr>
    <p:cSldViewPr snapToGrid="0" snapToObjects="1">
      <p:cViewPr varScale="1">
        <p:scale>
          <a:sx n="51" d="100"/>
          <a:sy n="51" d="100"/>
        </p:scale>
        <p:origin x="90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Dioc%20Sec%20and%20FD\Synod\Synod%20slides%20data%20Jun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Where</a:t>
            </a:r>
            <a:r>
              <a:rPr lang="en-GB" baseline="0"/>
              <a:t> money came from; 2022 vs 2021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'[Synod slides data June 2023.xlsx]Income'!$C$14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'[Synod slides data June 2023.xlsx]Income'!$A$15:$B$20</c:f>
              <c:strCache>
                <c:ptCount val="6"/>
                <c:pt idx="0">
                  <c:v>Parish share</c:v>
                </c:pt>
                <c:pt idx="1">
                  <c:v>Rental income</c:v>
                </c:pt>
                <c:pt idx="2">
                  <c:v>Charitable activities (fees)</c:v>
                </c:pt>
                <c:pt idx="3">
                  <c:v>Grants &amp; donations</c:v>
                </c:pt>
                <c:pt idx="4">
                  <c:v>Investment income</c:v>
                </c:pt>
                <c:pt idx="5">
                  <c:v>Gains on house sales</c:v>
                </c:pt>
              </c:strCache>
            </c:strRef>
          </c:cat>
          <c:val>
            <c:numRef>
              <c:f>'[Synod slides data June 2023.xlsx]Income'!$C$15:$C$20</c:f>
              <c:numCache>
                <c:formatCode>0%</c:formatCode>
                <c:ptCount val="6"/>
                <c:pt idx="0">
                  <c:v>0.52100529598240175</c:v>
                </c:pt>
                <c:pt idx="1">
                  <c:v>7.2149572111390434E-2</c:v>
                </c:pt>
                <c:pt idx="2">
                  <c:v>9.9112331928302475E-2</c:v>
                </c:pt>
                <c:pt idx="3">
                  <c:v>0.20337346678706977</c:v>
                </c:pt>
                <c:pt idx="4">
                  <c:v>0.1043593331908356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1-4256-BCDD-BD741C38D1B7}"/>
            </c:ext>
          </c:extLst>
        </c:ser>
        <c:ser>
          <c:idx val="1"/>
          <c:order val="1"/>
          <c:tx>
            <c:strRef>
              <c:f>'[Synod slides data June 2023.xlsx]Income'!$D$14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'[Synod slides data June 2023.xlsx]Income'!$A$15:$B$20</c:f>
              <c:strCache>
                <c:ptCount val="6"/>
                <c:pt idx="0">
                  <c:v>Parish share</c:v>
                </c:pt>
                <c:pt idx="1">
                  <c:v>Rental income</c:v>
                </c:pt>
                <c:pt idx="2">
                  <c:v>Charitable activities (fees)</c:v>
                </c:pt>
                <c:pt idx="3">
                  <c:v>Grants &amp; donations</c:v>
                </c:pt>
                <c:pt idx="4">
                  <c:v>Investment income</c:v>
                </c:pt>
                <c:pt idx="5">
                  <c:v>Gains on house sales</c:v>
                </c:pt>
              </c:strCache>
            </c:strRef>
          </c:cat>
          <c:val>
            <c:numRef>
              <c:f>'[Synod slides data June 2023.xlsx]Income'!$D$15:$D$20</c:f>
              <c:numCache>
                <c:formatCode>0%</c:formatCode>
                <c:ptCount val="6"/>
                <c:pt idx="0">
                  <c:v>0.51019695520552932</c:v>
                </c:pt>
                <c:pt idx="1">
                  <c:v>5.8532135083191786E-2</c:v>
                </c:pt>
                <c:pt idx="2">
                  <c:v>6.7497352951872716E-2</c:v>
                </c:pt>
                <c:pt idx="3">
                  <c:v>0.22180201724640747</c:v>
                </c:pt>
                <c:pt idx="4">
                  <c:v>9.1841161824226733E-2</c:v>
                </c:pt>
                <c:pt idx="5">
                  <c:v>5.0130377688772002E-2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1-4256-BCDD-BD741C38D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5688975"/>
        <c:axId val="670866703"/>
      </c:barChart>
      <c:catAx>
        <c:axId val="12956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866703"/>
        <c:crosses val="autoZero"/>
        <c:auto val="1"/>
        <c:lblAlgn val="ctr"/>
        <c:lblOffset val="100"/>
        <c:noMultiLvlLbl val="0"/>
      </c:catAx>
      <c:valAx>
        <c:axId val="67086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568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66541504859924"/>
          <c:y val="8.6362771689891815E-2"/>
          <c:w val="0.48070076107978821"/>
          <c:h val="0.8904867172241210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910323917865753E-2"/>
          <c:y val="0.10242781788110733"/>
          <c:w val="0.36740157008171082"/>
          <c:h val="0.86979442834854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Annual Report and Accounts for Diocesan Synod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June 2023</a:t>
            </a:r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EC5B-AF2F-491C-98F2-A314E543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2022 Annual Report and Accounts: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62FE-609A-4AB4-9205-AA0888454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Key points – General Fund</a:t>
            </a:r>
          </a:p>
          <a:p>
            <a:endParaRPr lang="en-GB" dirty="0"/>
          </a:p>
          <a:p>
            <a:pPr lvl="1"/>
            <a:r>
              <a:rPr lang="en-GB" sz="3000" dirty="0"/>
              <a:t>Total Income:		£6,780,051 (2021: £6,660,348)</a:t>
            </a:r>
          </a:p>
          <a:p>
            <a:pPr lvl="1"/>
            <a:endParaRPr lang="en-GB" sz="3000" dirty="0"/>
          </a:p>
          <a:p>
            <a:pPr lvl="1"/>
            <a:r>
              <a:rPr lang="en-GB" sz="3000" dirty="0"/>
              <a:t>Total Expenditure:		£6,924,494 (2021: £6,505,560)</a:t>
            </a:r>
          </a:p>
          <a:p>
            <a:pPr lvl="1"/>
            <a:endParaRPr lang="en-GB" sz="3000" dirty="0"/>
          </a:p>
          <a:p>
            <a:pPr lvl="1"/>
            <a:r>
              <a:rPr lang="en-GB" sz="3000" dirty="0"/>
              <a:t>Balance:			Deficit £144,443 (surplus £154,788)</a:t>
            </a:r>
          </a:p>
        </p:txBody>
      </p:sp>
    </p:spTree>
    <p:extLst>
      <p:ext uri="{BB962C8B-B14F-4D97-AF65-F5344CB8AC3E}">
        <p14:creationId xmlns:p14="http://schemas.microsoft.com/office/powerpoint/2010/main" val="31690069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EC5A-C101-415D-A6FB-C6599847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Finance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EAA6-AF05-47E8-BC27-2F8BBB77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Overview of 2022 Annual Report and Accounts</a:t>
            </a:r>
          </a:p>
          <a:p>
            <a:pPr lvl="1"/>
            <a:r>
              <a:rPr lang="en-GB" dirty="0"/>
              <a:t>Operational surplus of £350k but mixed results across funds</a:t>
            </a:r>
          </a:p>
          <a:p>
            <a:pPr lvl="1"/>
            <a:r>
              <a:rPr lang="en-GB" dirty="0"/>
              <a:t>Overall surplus for the year of £7.9m after all revaluation adjustments.  These include:</a:t>
            </a:r>
          </a:p>
          <a:p>
            <a:pPr lvl="2"/>
            <a:r>
              <a:rPr lang="en-GB" dirty="0"/>
              <a:t>£350k investment gains </a:t>
            </a:r>
          </a:p>
          <a:p>
            <a:pPr lvl="2"/>
            <a:r>
              <a:rPr lang="en-GB" dirty="0"/>
              <a:t>£6.9m of property gains</a:t>
            </a:r>
          </a:p>
          <a:p>
            <a:pPr lvl="2"/>
            <a:r>
              <a:rPr lang="en-GB" dirty="0"/>
              <a:t>£89k of gains on remeasurement of the pension scheme deficit – now cleared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6690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7B93-A32A-472F-83A2-37154284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Where did the money come from in 2022 compared to 2021?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701581-7FC5-4415-B0C1-75F7D2E79D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9666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9F9C-706C-4C9F-AD33-B7C9DD89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Where did the money go in 2022 compared to 2021?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E1D2266-36E9-422E-BD5D-B0291E695F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A596080-AF19-47ED-94C5-7E8FE9F33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75" y="1562682"/>
            <a:ext cx="8655766" cy="493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5841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5CD-13CB-4A93-9ADB-08093B26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2022 Annual Report and Accounts: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0945-B4C9-4057-9A94-E3CEF3B4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57047" cy="38491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Variations from General Fund Budget to Final Accounts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1DE89-AFE2-4CD5-BC0E-CD010646BB29}"/>
              </a:ext>
            </a:extLst>
          </p:cNvPr>
          <p:cNvSpPr txBox="1"/>
          <p:nvPr/>
        </p:nvSpPr>
        <p:spPr>
          <a:xfrm>
            <a:off x="1575785" y="6580122"/>
            <a:ext cx="756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*NB transfers are shown separately in statutory accounts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6B59FF-0E2A-4F8C-A102-DDD5F05F4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85" y="2210540"/>
            <a:ext cx="5462578" cy="43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404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F0F48-379E-4A80-8F35-D7DE0C07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2022 Annual Report and Accounts: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C7F2-6070-44EC-A454-DC2BE5D2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27563" cy="4351338"/>
          </a:xfrm>
        </p:spPr>
        <p:txBody>
          <a:bodyPr/>
          <a:lstStyle/>
          <a:p>
            <a:r>
              <a:rPr lang="en-GB" dirty="0"/>
              <a:t>Movement in Balance Sheet – all funds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D59510-9745-40D4-A956-73AA976223D1}"/>
              </a:ext>
            </a:extLst>
          </p:cNvPr>
          <p:cNvSpPr txBox="1"/>
          <p:nvPr/>
        </p:nvSpPr>
        <p:spPr>
          <a:xfrm>
            <a:off x="1194521" y="5724226"/>
            <a:ext cx="734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*NB brackets for the net movement in funds for the year represents a deficit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1CC6D2-A3B4-4678-A514-326DE4D7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521" y="2305190"/>
            <a:ext cx="9938282" cy="286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909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F1022-5FB0-40AA-9FEA-24BD3FBEA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600" b="1" dirty="0"/>
              <a:t>Any questions?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8620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  -  Read-Only" id="{D7C22C57-C319-4784-AF30-854CEAFEF69D}" vid="{C3B7E976-2B59-4569-B985-E7BE47835E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DoP PowerPoint template</Template>
  <TotalTime>1498</TotalTime>
  <Words>203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Annual Report and Accounts for Diocesan Synod </vt:lpstr>
      <vt:lpstr>2022 Annual Report and Accounts:</vt:lpstr>
      <vt:lpstr>Finance Update</vt:lpstr>
      <vt:lpstr>Where did the money come from in 2022 compared to 2021?</vt:lpstr>
      <vt:lpstr>Where did the money go in 2022 compared to 2021?</vt:lpstr>
      <vt:lpstr>2022 Annual Report and Accounts:</vt:lpstr>
      <vt:lpstr>2022 Annual Report and Accounts: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Aplin</dc:creator>
  <cp:lastModifiedBy>Neil Pugmire</cp:lastModifiedBy>
  <cp:revision>15</cp:revision>
  <dcterms:created xsi:type="dcterms:W3CDTF">2022-06-23T09:20:11Z</dcterms:created>
  <dcterms:modified xsi:type="dcterms:W3CDTF">2023-06-13T15:09:48Z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010048{"F":5,"I":"4A65-5DF7-08B1-13CC","M":"f23382fbafcdfb527c9fda5d82143560"}H4sIAAAAAAAEABXLwQqCQBCA4VdZ5tw2KkbpbUmFoIPQKaKD6KqLuRM7Kxniu2fX/+Nf4GrswJA+FrhACqcoKWSm4oMMVXGURZwnsINyE8TGUK1Zy5aDEDP9rpwftfWMJTnPI02+R1XXNP3bXVdO5LbBKIhCzJX4kBuM7RjP/TayaMmJ2</vt:lpwstr>
  </property>
  <property fmtid="{D5CDD505-2E9C-101B-9397-08002B2CF9AE}" pid="3" name="LINKTEK-CHUNK-2">
    <vt:lpwstr>9dSs59fPMP6XH8UGLwIjAAAAA==</vt:lpwstr>
  </property>
</Properties>
</file>