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258" r:id="rId7"/>
    <p:sldId id="259" r:id="rId8"/>
    <p:sldId id="260" r:id="rId9"/>
    <p:sldId id="268" r:id="rId10"/>
    <p:sldId id="270" r:id="rId11"/>
    <p:sldId id="263" r:id="rId12"/>
    <p:sldId id="262" r:id="rId13"/>
    <p:sldId id="275" r:id="rId14"/>
    <p:sldId id="264" r:id="rId15"/>
    <p:sldId id="265" r:id="rId16"/>
    <p:sldId id="266" r:id="rId17"/>
    <p:sldId id="271" r:id="rId18"/>
    <p:sldId id="267" r:id="rId19"/>
    <p:sldId id="276" r:id="rId20"/>
    <p:sldId id="273" r:id="rId21"/>
    <p:sldId id="274" r:id="rId22"/>
    <p:sldId id="269" r:id="rId23"/>
    <p:sldId id="27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30D9C8-8201-4E52-B5DE-7EB113D7E37D}" v="14" dt="2025-11-05T15:52:50.870"/>
    <p1510:client id="{1B7654E1-CF85-68D2-FB7E-41328C5E6CD4}" v="38" dt="2025-11-07T08:18:04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21"/>
  </p:normalViewPr>
  <p:slideViewPr>
    <p:cSldViewPr snapToGrid="0" snapToObjects="1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98BA-971F-0443-A359-A17BC3FDAB3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B12E9-DE0B-2641-8B69-89CA5A11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F0F3-55C7-1D4D-B65F-9F4021B11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89B71-9F6A-5D48-AC8B-912B6892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D5FD9-E4BC-B14B-B7EF-74E7D789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3A895-5901-F446-A20E-C7294566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8A5B6-A433-374D-8066-D252C5738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834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97135-5DBE-B249-B805-EB890424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8833D-3F15-F741-ACA7-DA51F07B5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447C9-5AA9-BD4B-B13E-DDB1982B5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65D7-707D-8747-98DE-B538E5A0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8FE57-D60A-B546-9ADF-07D29EFE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668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E22C06-E577-764F-A534-CF94B048C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215A5-5F51-774B-AD2C-3E9E07E01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CA571-4AC0-6F40-843A-ACF4B714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EF1FC-130B-2242-904C-981D369F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B2FD7-3B72-7D48-8EA8-62E6A1C9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95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4B11-2D0E-FC4C-A20E-59FC09E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4C99F-D311-9647-BE57-0BAA5F15A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939C0-CC3A-8C4D-AA6E-0121985A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6EFE1-E1DD-A548-8FFB-99B3ABD8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AE494-3A7D-A644-BBB8-1AE532B8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621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2BD1-35B0-CC44-8303-CFA86676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9C7CC-B025-DB4E-9E7E-AB925A19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DA28D-7D7B-D74C-9C0B-1E5796579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2F2AD-BC0B-4C44-9B7C-C120730F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D0E90-E37D-DC47-A6AF-80515CFA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2362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C5CAC-44AE-3C4C-BC14-6AB071C4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88E15-06BE-4A44-BD3B-51B5F1A5C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D0B08-032C-014E-9F41-5A9BB3D2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3FC5-754C-0D42-B6AB-CEEC4ED30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5FAE8-935C-E141-8FDD-BF0D054E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78933-ABC9-DE4D-A306-0050D5BF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2481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87F0-FC1E-284E-AE52-A7AA3B4F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DE68F-8134-7743-9766-8CF670A55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18418-8EC6-3E45-87F1-FF7C93291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4CA54-1F64-4145-92EA-8FC97D35B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95967D-8728-FF40-BF0C-6F7E426F5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EEA28-694A-3F40-8386-DC29E35E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ACFDB-C5C8-9E45-9DA2-BCF559E10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3BBBE-117B-D74A-8E91-6BE19885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078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8697-E946-E546-A9C0-0EA9F2D5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BD15C-17A1-DC4E-8367-7C57AF40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4683E-C86D-204C-8393-83F0D12A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F0048-8C85-314A-A73D-AF0CE955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525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808EE-6CFF-3145-A57F-A0FCF824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2294FA-4C2E-B046-9E78-03531BDA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C212-5842-464A-965C-D9E8D5B8B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195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88FB-EC7F-FD48-A30D-5BB44A77E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F69A3-0120-D54C-B0C5-DA526C06A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D41E5-ECF1-6841-AFD9-FA7ABEBB1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263F1-F0D7-1840-8A9C-CC8D4355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88B1F-707E-0849-A742-4D1D6564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A0377-FA1E-9F45-8BFD-2BD1C0A6F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122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3CD5-E234-D345-8BFD-DA0FA2FC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61B95-8801-9848-A82A-47997AB5A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4F9E6-4CD5-E744-96EC-126805B13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7031D-0234-5C4A-8986-609DFD3BC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B8CF4-9CCE-3246-AB83-09F383CF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5F058-0DAC-EC43-A4E0-502797A5D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747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60004-A33D-AB4A-A6DD-DFFC35527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331C5-9537-6540-868D-845B28793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F71C2-2F73-3B45-87DD-D85A7D832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8FF51-AD92-9A41-972C-B9E184C75B97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7B671-3397-A641-9452-AC71007C1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039DC-791F-A744-ABDF-8F7476249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BE04B-8AD4-7346-B187-88B4EC67E9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Diocesan Synod </a:t>
            </a:r>
            <a:br>
              <a:rPr lang="en-US" dirty="0"/>
            </a:br>
            <a:r>
              <a:rPr lang="en-US" dirty="0"/>
              <a:t>2026 Budget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A2C8E-3D95-6F4A-AE94-EA6022493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81405357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A701-83F9-C69A-E442-70BF45878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Budget</a:t>
            </a:r>
            <a:r>
              <a:rPr lang="en-US" dirty="0"/>
              <a:t> </a:t>
            </a:r>
            <a:r>
              <a:rPr lang="en-US" b="1" dirty="0"/>
              <a:t>Assumptions - 2026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63A48-67D2-048A-991D-94A6A6C0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Investment income expected to fall - use of funds and falling interest rates, offset by increased grant payments in early months</a:t>
            </a:r>
          </a:p>
          <a:p>
            <a:r>
              <a:rPr lang="en-GB" dirty="0"/>
              <a:t>Clergy stipends paid at new benchmark and assume average headcount of 73 stipendiary posts (10% vacancy rate)</a:t>
            </a:r>
          </a:p>
          <a:p>
            <a:r>
              <a:rPr lang="en-GB" dirty="0"/>
              <a:t>Clergy housing catch up of QI works completes during 2026</a:t>
            </a:r>
          </a:p>
          <a:p>
            <a:pPr lvl="1"/>
            <a:r>
              <a:rPr lang="en-GB" dirty="0"/>
              <a:t>Expect reduced housing costs from 2027 as vacancies stabilise and focus on current year QI works only</a:t>
            </a:r>
          </a:p>
          <a:p>
            <a:r>
              <a:rPr lang="en-GB" dirty="0"/>
              <a:t>Lay staff salaries are uplifted by 3% - separating from stipends where the increase has been linked in recent years</a:t>
            </a:r>
          </a:p>
          <a:p>
            <a:r>
              <a:rPr lang="en-GB" dirty="0"/>
              <a:t>Inflationary increases of 2%-5% applied to other costs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1415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9C581-846F-4699-B7B0-16C9F21B2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Income Budget</a:t>
            </a:r>
            <a:endParaRPr lang="en-GB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8690B4-B8ED-52A2-C76B-71445651621A}"/>
              </a:ext>
            </a:extLst>
          </p:cNvPr>
          <p:cNvSpPr txBox="1"/>
          <p:nvPr/>
        </p:nvSpPr>
        <p:spPr>
          <a:xfrm>
            <a:off x="1071418" y="5772727"/>
            <a:ext cx="645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NB: 2025 figures show 100% share collection first, reducing to 88%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570C58-6EAC-68D4-BCE7-648203CB18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169" y="1331740"/>
            <a:ext cx="10685646" cy="391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5107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E1D2-AC47-873D-3398-EDA115E1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Expenditure Budget</a:t>
            </a:r>
            <a:endParaRPr lang="en-GB" b="1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4DA9D17-7CC3-9302-2085-F6DAB03DBA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3618" y="1313051"/>
            <a:ext cx="8383816" cy="516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02341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D43D-42A6-35A8-99DD-001E35095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Budgeted Result</a:t>
            </a:r>
            <a:endParaRPr lang="en-GB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10C08A-3153-BA2E-02FE-CE3E4AA58C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49306"/>
            <a:ext cx="10426002" cy="41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97743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28B8F-343A-C561-68E1-EE744E4B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Possible improvements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B0CF0-FC3C-28F9-8932-C15B4D374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might see some improvements – not assumed in the budget:</a:t>
            </a:r>
          </a:p>
          <a:p>
            <a:pPr lvl="1"/>
            <a:r>
              <a:rPr lang="en-GB" dirty="0"/>
              <a:t>Clergy pensions continue at current level – consultation underway for 1% reduction</a:t>
            </a:r>
          </a:p>
          <a:p>
            <a:pPr lvl="1"/>
            <a:r>
              <a:rPr lang="en-GB" dirty="0"/>
              <a:t>Lay pension surplus ends around April 2026 and we have to pay again – we will know by end of year if more may be available (expect current pot to end April/May 2026)</a:t>
            </a:r>
          </a:p>
          <a:p>
            <a:pPr lvl="1"/>
            <a:r>
              <a:rPr lang="en-GB" dirty="0"/>
              <a:t>Other grant funding may be available for posts we currently fund – </a:t>
            </a:r>
            <a:r>
              <a:rPr lang="en-GB" dirty="0" err="1"/>
              <a:t>eg</a:t>
            </a:r>
            <a:r>
              <a:rPr lang="en-GB" dirty="0"/>
              <a:t> Giving Advisor Fund</a:t>
            </a:r>
          </a:p>
          <a:p>
            <a:pPr lvl="1"/>
            <a:r>
              <a:rPr lang="en-GB" dirty="0"/>
              <a:t>Income from sale of glebe land</a:t>
            </a:r>
          </a:p>
          <a:p>
            <a:pPr lvl="1"/>
            <a:r>
              <a:rPr lang="en-GB" dirty="0"/>
              <a:t>Transitional funding through SMMIB – potentially £500k available?</a:t>
            </a:r>
          </a:p>
          <a:p>
            <a:endParaRPr lang="en-GB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251354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4098-3226-7D85-F24A-86BA86574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Other Considerations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0C589-4E5B-EE15-EC68-955D79E4B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designated funds – these have been put aside for a specific purpose</a:t>
            </a:r>
          </a:p>
          <a:p>
            <a:r>
              <a:rPr lang="en-US" dirty="0"/>
              <a:t>Use of restricted funds – these have been given to support with a specific project or cost</a:t>
            </a:r>
          </a:p>
          <a:p>
            <a:r>
              <a:rPr lang="en-US" dirty="0"/>
              <a:t>Endowment funds – we can access some of the increases in capital through total return</a:t>
            </a:r>
          </a:p>
          <a:p>
            <a:r>
              <a:rPr lang="en-US" dirty="0"/>
              <a:t>Trust funds – full review being undertaken to support with funds held on behalf of parishes</a:t>
            </a: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86736218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499C1-5413-452F-D9F1-BABB6828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this might look like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C0AA6F1-565D-7FF3-76B0-509FB79D34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7891" y="1309968"/>
            <a:ext cx="7188381" cy="460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8334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387F2-0C37-10E7-B5B9-12EADC919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Financial Sustainability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572D-3CC7-8D99-C5B2-B724F70D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the deficit be supported:</a:t>
            </a:r>
          </a:p>
          <a:p>
            <a:pPr lvl="1"/>
            <a:r>
              <a:rPr lang="en-US" dirty="0"/>
              <a:t>Based on current cash and deposit balances in unrestricted funds, remain cash positive throughout 2026 </a:t>
            </a:r>
          </a:p>
          <a:p>
            <a:pPr lvl="1"/>
            <a:r>
              <a:rPr lang="en-US" dirty="0"/>
              <a:t>Further review of other funds will support cashflow – expect minimum of £168k of designated funds to be available</a:t>
            </a:r>
          </a:p>
          <a:p>
            <a:pPr lvl="1"/>
            <a:r>
              <a:rPr lang="en-US" dirty="0"/>
              <a:t>Expect minimum of £216k of restricted funds to be available</a:t>
            </a:r>
          </a:p>
          <a:p>
            <a:pPr lvl="1"/>
            <a:r>
              <a:rPr lang="en-US" dirty="0"/>
              <a:t>Detailed review of custodian/discretionary funds and endowments ongoing</a:t>
            </a:r>
          </a:p>
          <a:p>
            <a:pPr lvl="1"/>
            <a:r>
              <a:rPr lang="en-US" dirty="0"/>
              <a:t>Investments in general fund exceed £2.3m – recently reviewed to reduce risk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9713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24ECC-EF4A-D023-3C50-A56CFA2C5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Financial Sustainability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D8CF2-0226-4426-0BCE-B49727AC1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Commitment to maintaining stipendiary clergy numbers and using diocesan reserves so costs aren’t passed on through parish share</a:t>
            </a:r>
          </a:p>
          <a:p>
            <a:r>
              <a:rPr lang="en-US" dirty="0"/>
              <a:t>Increase to collection rates for parish share is crucial to financial sustainability</a:t>
            </a:r>
          </a:p>
          <a:p>
            <a:r>
              <a:rPr lang="en-US" dirty="0"/>
              <a:t>Central costs are under continuous review and improvements are made whenever possible </a:t>
            </a:r>
          </a:p>
          <a:p>
            <a:r>
              <a:rPr lang="en-US" dirty="0"/>
              <a:t>Engagement with national church ongoing to seek further support for dioceses with structural challenges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7909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0996D-876A-B26D-7E30-AB815D20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LINC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F3058-673C-7C0F-CEE6-E591C5E38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in LINC requires additional reporting to Diocesan Synod</a:t>
            </a:r>
          </a:p>
          <a:p>
            <a:pPr lvl="1"/>
            <a:r>
              <a:rPr lang="en-US" dirty="0"/>
              <a:t>Bridging gap for unpaid parish share</a:t>
            </a:r>
          </a:p>
          <a:p>
            <a:pPr lvl="1"/>
            <a:r>
              <a:rPr lang="en-US" dirty="0"/>
              <a:t>Contribution to ministry costs for LINC funding parishes</a:t>
            </a:r>
          </a:p>
          <a:p>
            <a:pPr lvl="1"/>
            <a:r>
              <a:rPr lang="en-US" dirty="0"/>
              <a:t>Admin posts, lay pioneer roles being supported</a:t>
            </a:r>
          </a:p>
          <a:p>
            <a:pPr lvl="1"/>
            <a:r>
              <a:rPr lang="en-US" dirty="0"/>
              <a:t>Faculty costs covered</a:t>
            </a:r>
          </a:p>
          <a:p>
            <a:pPr lvl="1"/>
            <a:r>
              <a:rPr lang="en-US" dirty="0"/>
              <a:t>Increases to web fees absorbed</a:t>
            </a:r>
          </a:p>
          <a:p>
            <a:pPr lvl="1"/>
            <a:r>
              <a:rPr lang="en-US" dirty="0"/>
              <a:t>Cost of grant finder database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3062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CE0F6-F44F-97D3-8BB4-2CD1080B4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2025 Update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154DE-4685-5D23-BEAF-E1A680B6D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Unrestricted fund results to 30</a:t>
            </a:r>
            <a:r>
              <a:rPr lang="en-US" baseline="30000" dirty="0"/>
              <a:t>th</a:t>
            </a:r>
            <a:r>
              <a:rPr lang="en-US" dirty="0"/>
              <a:t> September 2025 – deficit of £1,246k before transfers from other funds</a:t>
            </a:r>
          </a:p>
          <a:p>
            <a:r>
              <a:rPr lang="en-US" dirty="0"/>
              <a:t>Forecast to 31</a:t>
            </a:r>
            <a:r>
              <a:rPr lang="en-US" baseline="30000" dirty="0"/>
              <a:t>st</a:t>
            </a:r>
            <a:r>
              <a:rPr lang="en-US" dirty="0"/>
              <a:t> December – deficit of £1,300k </a:t>
            </a:r>
            <a:r>
              <a:rPr lang="en-US" b="1" i="1" dirty="0"/>
              <a:t>before</a:t>
            </a:r>
            <a:r>
              <a:rPr lang="en-US" dirty="0"/>
              <a:t> transfers from other funds (some updates to forecasts vs version in budget proposal)</a:t>
            </a:r>
          </a:p>
          <a:p>
            <a:pPr lvl="1"/>
            <a:r>
              <a:rPr lang="en-US" dirty="0"/>
              <a:t>Within budget scenarios of £839k deficit to £1,484k deficit – 100% collection to 88% collection of parish share before transfers but after pension saving</a:t>
            </a:r>
          </a:p>
          <a:p>
            <a:pPr lvl="1"/>
            <a:r>
              <a:rPr lang="en-US" dirty="0"/>
              <a:t>Result of investment in stipendiary clergy and clergy housing, as well as expected under-collection of parish share due to the parish share review and transition rules</a:t>
            </a:r>
          </a:p>
          <a:p>
            <a:pPr lvl="1"/>
            <a:r>
              <a:rPr lang="en-US" dirty="0"/>
              <a:t>Designated funds already transferred to offset costs totaling £112k</a:t>
            </a:r>
          </a:p>
          <a:p>
            <a:pPr lvl="1"/>
            <a:r>
              <a:rPr lang="en-US" dirty="0"/>
              <a:t>There may be more designated or restricted reserves to offset this – reviewed at year end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1416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B4B3C-0CB9-52D2-9170-706C03A9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12CA1-A543-19F6-2717-EA376205D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This Synod approves the budget submitted by the DBF for the year ended 31 December 2026</a:t>
            </a:r>
          </a:p>
          <a:p>
            <a:r>
              <a:rPr lang="en-US" dirty="0"/>
              <a:t>This Synod </a:t>
            </a:r>
            <a:r>
              <a:rPr lang="en-US" dirty="0" err="1"/>
              <a:t>authorises</a:t>
            </a:r>
            <a:r>
              <a:rPr lang="en-US" dirty="0"/>
              <a:t> the Board to budget for parish share at £5,541,000 and to seek to raise the minimum sum of £4,876,000 in parish share from parishes for the year ended 31 December 2026.  This would represent an 88% collection rate.</a:t>
            </a:r>
          </a:p>
        </p:txBody>
      </p:sp>
    </p:spTree>
    <p:extLst>
      <p:ext uri="{BB962C8B-B14F-4D97-AF65-F5344CB8AC3E}">
        <p14:creationId xmlns:p14="http://schemas.microsoft.com/office/powerpoint/2010/main" val="386135918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A04E1-7CE1-F6B3-9C48-E91EB889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2025 – Income in more detail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A7381-669B-6C2B-284A-124CD7CE4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Parish share is 0.5% higher than last year</a:t>
            </a:r>
            <a:r>
              <a:rPr lang="en-US" sz="3200" dirty="0"/>
              <a:t> to end of October</a:t>
            </a:r>
          </a:p>
          <a:p>
            <a:pPr lvl="1"/>
            <a:r>
              <a:rPr lang="en-US" dirty="0"/>
              <a:t>Mixed picture across deaneries and parishes</a:t>
            </a:r>
          </a:p>
          <a:p>
            <a:pPr lvl="1"/>
            <a:r>
              <a:rPr lang="en-US" dirty="0"/>
              <a:t>89.1% of the budget is allocated following conversations with parishes - this is what </a:t>
            </a:r>
            <a:r>
              <a:rPr lang="en-US" b="1" dirty="0"/>
              <a:t>should </a:t>
            </a:r>
            <a:r>
              <a:rPr lang="en-US" dirty="0"/>
              <a:t>be collectable</a:t>
            </a:r>
          </a:p>
          <a:p>
            <a:pPr lvl="1"/>
            <a:r>
              <a:rPr lang="en-US" dirty="0"/>
              <a:t>We know some parishes can’t/won’t meet their allocation. </a:t>
            </a:r>
          </a:p>
          <a:p>
            <a:r>
              <a:rPr lang="en-GB" dirty="0"/>
              <a:t>Investment income is higher than expected as interest rates have remained higher than expected when budget set</a:t>
            </a:r>
          </a:p>
          <a:p>
            <a:r>
              <a:rPr lang="en-GB" dirty="0"/>
              <a:t>Rental income falling as more properties are used for clergy housing (as budgeted)</a:t>
            </a:r>
          </a:p>
          <a:p>
            <a:r>
              <a:rPr lang="en-GB" dirty="0"/>
              <a:t>Also impacted </a:t>
            </a:r>
            <a:r>
              <a:rPr lang="en-US" dirty="0"/>
              <a:t>by changes to rental legislation making it more difficult to rent vacant properties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56466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6AB6-0C60-69AA-C519-3D4CE0BF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2025 – Expenses in more detail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65C93-E2E0-A5FD-F953-83BD6A50A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Inflationary increases in salaries from January and stipends from April</a:t>
            </a:r>
          </a:p>
          <a:p>
            <a:r>
              <a:rPr lang="en-US" dirty="0"/>
              <a:t>Appointments of stipendiary clergy throughout the year (offset by some leavers/retirements)</a:t>
            </a:r>
          </a:p>
          <a:p>
            <a:r>
              <a:rPr lang="en-US" dirty="0"/>
              <a:t>Significant investment in clergy housing has continued</a:t>
            </a:r>
          </a:p>
          <a:p>
            <a:pPr lvl="1"/>
            <a:r>
              <a:rPr lang="en-US" dirty="0"/>
              <a:t>Vacancy works</a:t>
            </a:r>
          </a:p>
          <a:p>
            <a:pPr lvl="1"/>
            <a:r>
              <a:rPr lang="en-US" dirty="0"/>
              <a:t>Catch up from works delayed due to COVID</a:t>
            </a:r>
          </a:p>
          <a:p>
            <a:pPr lvl="1"/>
            <a:r>
              <a:rPr lang="en-US" dirty="0"/>
              <a:t>Impact of inflation on property works</a:t>
            </a:r>
          </a:p>
          <a:p>
            <a:r>
              <a:rPr lang="en-US" dirty="0"/>
              <a:t>Pension savings for clergy (reduction in contribution from 25% to 22%) and lay staff (use of a pension surplus to pay contributions)</a:t>
            </a:r>
          </a:p>
          <a:p>
            <a:r>
              <a:rPr lang="en-US" dirty="0"/>
              <a:t>Increase in national insurance contributions from April 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59846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4B062-8BEF-DB5F-26AD-93D0F14C0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National Picture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9D45-567F-B678-E0DB-25FD057C7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Diocesan Finance Review completed which fed into Triennium Spending Plans</a:t>
            </a:r>
          </a:p>
          <a:p>
            <a:r>
              <a:rPr lang="en-US" dirty="0"/>
              <a:t>Majority of dioceses continue to forecast significant structural deficits</a:t>
            </a:r>
          </a:p>
          <a:p>
            <a:r>
              <a:rPr lang="en-US" dirty="0"/>
              <a:t>Triennium spending plans approved by General Synod in July</a:t>
            </a:r>
          </a:p>
          <a:p>
            <a:pPr lvl="1"/>
            <a:r>
              <a:rPr lang="en-US" dirty="0"/>
              <a:t>Expect full review in next triennium following motion from Bishop of Sheffield as spending plans haven’t made the anticipated and necessary changes for dioceses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3903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114B-D7C9-943B-E749-6701E4BE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Changes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B8D07-D0F6-2E76-4DE2-EF13B69E6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Church votes removed – for 2025 this cost £282k</a:t>
            </a:r>
          </a:p>
          <a:p>
            <a:r>
              <a:rPr lang="en-US" dirty="0"/>
              <a:t>Training for ministry fund introduced – 2026 forecast £168k</a:t>
            </a:r>
          </a:p>
          <a:p>
            <a:r>
              <a:rPr lang="en-US" dirty="0"/>
              <a:t>Stipend changes from 1 April 2026 – 2026 forecast £285k</a:t>
            </a:r>
          </a:p>
          <a:p>
            <a:pPr lvl="1"/>
            <a:r>
              <a:rPr lang="en-US" dirty="0"/>
              <a:t>increased (NMS and NBS) by 10.8%</a:t>
            </a:r>
          </a:p>
          <a:p>
            <a:pPr lvl="1"/>
            <a:r>
              <a:rPr lang="en-US" dirty="0"/>
              <a:t>Remove 1 year lag on pension contributions – increase by c16%</a:t>
            </a:r>
          </a:p>
          <a:p>
            <a:pPr lvl="1"/>
            <a:r>
              <a:rPr lang="en-US" dirty="0"/>
              <a:t>Appointment grants = 10% of NMS</a:t>
            </a:r>
          </a:p>
          <a:p>
            <a:r>
              <a:rPr lang="en-US" dirty="0"/>
              <a:t>LINC grant – increase by c30% - 2026 increase by £246k</a:t>
            </a:r>
          </a:p>
          <a:p>
            <a:r>
              <a:rPr lang="en-US" dirty="0"/>
              <a:t>Transitional funding - 2026 forecast £417k</a:t>
            </a:r>
          </a:p>
          <a:p>
            <a:pPr lvl="1"/>
            <a:r>
              <a:rPr lang="en-US" dirty="0"/>
              <a:t>Time limited and tapering over 9 years </a:t>
            </a:r>
          </a:p>
        </p:txBody>
      </p:sp>
    </p:spTree>
    <p:extLst>
      <p:ext uri="{BB962C8B-B14F-4D97-AF65-F5344CB8AC3E}">
        <p14:creationId xmlns:p14="http://schemas.microsoft.com/office/powerpoint/2010/main" val="156293442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9CFC-9850-ECBA-5F13-BFA639F21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Changes for 2026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AF3F1-AD92-2212-C810-68216B821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Approximate impact overall – c£491k improvement in financial position</a:t>
            </a:r>
          </a:p>
          <a:p>
            <a:r>
              <a:rPr lang="en-US" dirty="0"/>
              <a:t>However…</a:t>
            </a:r>
          </a:p>
          <a:p>
            <a:pPr lvl="1"/>
            <a:r>
              <a:rPr lang="en-US" dirty="0"/>
              <a:t>2026 will be first full 12 months of new NI rates – cost c £100k</a:t>
            </a:r>
          </a:p>
          <a:p>
            <a:pPr lvl="1"/>
            <a:r>
              <a:rPr lang="en-US" dirty="0"/>
              <a:t>2026 will only have 9 months increased stipends.  Full year impact would be c£370k</a:t>
            </a:r>
          </a:p>
          <a:p>
            <a:pPr lvl="1"/>
            <a:r>
              <a:rPr lang="en-US" dirty="0"/>
              <a:t>Commitment to increase stipends in line with inflation moving forwards (capped at 5%)</a:t>
            </a:r>
          </a:p>
          <a:p>
            <a:pPr lvl="1"/>
            <a:r>
              <a:rPr lang="en-US" dirty="0"/>
              <a:t>Transitional funding is time limited and will reduce by c£70k pa into 2027 and 2028</a:t>
            </a:r>
          </a:p>
          <a:p>
            <a:pPr lvl="1"/>
            <a:r>
              <a:rPr lang="en-US" dirty="0"/>
              <a:t>General inflation continues above the B of E target 2%</a:t>
            </a:r>
          </a:p>
        </p:txBody>
      </p:sp>
    </p:spTree>
    <p:extLst>
      <p:ext uri="{BB962C8B-B14F-4D97-AF65-F5344CB8AC3E}">
        <p14:creationId xmlns:p14="http://schemas.microsoft.com/office/powerpoint/2010/main" val="39025196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EEB35-71A0-6B76-8EBF-84D294ED4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Budget process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F5F21-4D03-08BE-D39C-77FDC321C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Three scenarios drafted for 2026</a:t>
            </a:r>
            <a:r>
              <a:rPr lang="en-GB" dirty="0"/>
              <a:t> and shared for comment</a:t>
            </a:r>
          </a:p>
          <a:p>
            <a:pPr lvl="1"/>
            <a:r>
              <a:rPr lang="en-GB" dirty="0"/>
              <a:t>Including any matched funding commitments under grant funding bids</a:t>
            </a:r>
          </a:p>
          <a:p>
            <a:pPr lvl="1"/>
            <a:r>
              <a:rPr lang="en-GB" dirty="0"/>
              <a:t>Various scenarios for parish share, lay staff salaries, clergy housing costs</a:t>
            </a:r>
          </a:p>
          <a:p>
            <a:pPr lvl="1"/>
            <a:r>
              <a:rPr lang="en-GB" dirty="0"/>
              <a:t>No scenario modelling for stipends due to new national rates</a:t>
            </a:r>
          </a:p>
          <a:p>
            <a:r>
              <a:rPr lang="en-GB" dirty="0"/>
              <a:t>Final budget proposal presents the recommendations from this</a:t>
            </a:r>
          </a:p>
          <a:p>
            <a:pPr lvl="1"/>
            <a:r>
              <a:rPr lang="en-GB" dirty="0"/>
              <a:t>Shared with incumbents, treasurers and PCC chairs during October</a:t>
            </a:r>
          </a:p>
          <a:p>
            <a:pPr lvl="1"/>
            <a:r>
              <a:rPr lang="en-GB" dirty="0"/>
              <a:t>Visits to deanery meetings to discuss</a:t>
            </a:r>
          </a:p>
          <a:p>
            <a:pPr lvl="1"/>
            <a:r>
              <a:rPr lang="en-GB" dirty="0"/>
              <a:t>Has been recommended by Audit Committee and approved by Bishop’s Council</a:t>
            </a:r>
          </a:p>
          <a:p>
            <a:r>
              <a:rPr lang="en-GB" dirty="0"/>
              <a:t>2027 and 2028 projections are based on best available information</a:t>
            </a:r>
          </a:p>
        </p:txBody>
      </p:sp>
    </p:spTree>
    <p:extLst>
      <p:ext uri="{BB962C8B-B14F-4D97-AF65-F5344CB8AC3E}">
        <p14:creationId xmlns:p14="http://schemas.microsoft.com/office/powerpoint/2010/main" val="153430941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01382-04C9-61A9-779F-5DE209E1F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Budget</a:t>
            </a:r>
            <a:r>
              <a:rPr lang="en-US" dirty="0"/>
              <a:t> </a:t>
            </a:r>
            <a:r>
              <a:rPr lang="en-US" b="1" dirty="0"/>
              <a:t>Assumptions - 2026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D8354-3284-580D-969D-4C3AE7343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Parish share budget increases by 3% to £5,541k</a:t>
            </a:r>
          </a:p>
          <a:p>
            <a:pPr lvl="1"/>
            <a:r>
              <a:rPr lang="en-US" dirty="0"/>
              <a:t>Target collection rate – 88% or £4,876k minimum</a:t>
            </a:r>
          </a:p>
          <a:p>
            <a:pPr lvl="1"/>
            <a:r>
              <a:rPr lang="en-US" dirty="0"/>
              <a:t>Parish increases (and reductions where possible) capped at 5% of 2025 request under transitional arrangements – so 2% above the increase to the budget</a:t>
            </a:r>
          </a:p>
          <a:p>
            <a:pPr lvl="1"/>
            <a:r>
              <a:rPr lang="en-US" dirty="0"/>
              <a:t>Continue to meet with parishes where this may be a challenge, to offer support</a:t>
            </a:r>
          </a:p>
          <a:p>
            <a:pPr lvl="1"/>
            <a:r>
              <a:rPr lang="en-US" dirty="0"/>
              <a:t>Need to see an improvement in collection rates – current year shows a mixed picture</a:t>
            </a:r>
          </a:p>
          <a:p>
            <a:r>
              <a:rPr lang="en-GB" dirty="0"/>
              <a:t>Subsidised by diocesan reserves currently – not sustainable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7734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2.02.14"/>
  <p:tag name="AS_TITLE" val="Aspose.Slides for .NET 4.0"/>
  <p:tag name="AS_VERSION" val="2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P PP template, May24" id="{9B612B0F-39C5-4B27-A8AF-1B479DACCE6E}" vid="{656490AE-CD4E-488A-874D-55409EDEBE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039752084F974F8A936374EF80F060" ma:contentTypeVersion="6" ma:contentTypeDescription="Create a new document." ma:contentTypeScope="" ma:versionID="f004103b06cf02f0cff50d1a871c45ef">
  <xsd:schema xmlns:xsd="http://www.w3.org/2001/XMLSchema" xmlns:xs="http://www.w3.org/2001/XMLSchema" xmlns:p="http://schemas.microsoft.com/office/2006/metadata/properties" xmlns:ns2="2f116d5b-396f-4e4a-83ba-9442a2ac4a70" xmlns:ns3="ac15c9f3-89de-41f0-808e-0d6a6779343a" targetNamespace="http://schemas.microsoft.com/office/2006/metadata/properties" ma:root="true" ma:fieldsID="ae7888ceccf3a894837506b7d985c8ea" ns2:_="" ns3:_="">
    <xsd:import namespace="2f116d5b-396f-4e4a-83ba-9442a2ac4a70"/>
    <xsd:import namespace="ac15c9f3-89de-41f0-808e-0d6a677934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16d5b-396f-4e4a-83ba-9442a2ac4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15c9f3-89de-41f0-808e-0d6a67793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429A87-84C4-4A91-A738-71192CA649A4}">
  <ds:schemaRefs>
    <ds:schemaRef ds:uri="2f116d5b-396f-4e4a-83ba-9442a2ac4a70"/>
    <ds:schemaRef ds:uri="http://schemas.microsoft.com/office/2006/documentManagement/types"/>
    <ds:schemaRef ds:uri="http://www.w3.org/XML/1998/namespace"/>
    <ds:schemaRef ds:uri="ac15c9f3-89de-41f0-808e-0d6a6779343a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57179B-8C24-410D-BCFC-FAB831E493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116d5b-396f-4e4a-83ba-9442a2ac4a70"/>
    <ds:schemaRef ds:uri="ac15c9f3-89de-41f0-808e-0d6a677934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6CAFF7-AC9B-4071-83FB-D742AB5C9F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Budget presentation November 2024</Template>
  <TotalTime>0</TotalTime>
  <Words>1275</Words>
  <Application>Microsoft Office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Office Theme</vt:lpstr>
      <vt:lpstr>Diocesan Synod  2026 Budget </vt:lpstr>
      <vt:lpstr>2025 Update</vt:lpstr>
      <vt:lpstr>2025 – Income in more detail</vt:lpstr>
      <vt:lpstr>2025 – Expenses in more detail</vt:lpstr>
      <vt:lpstr>National Picture</vt:lpstr>
      <vt:lpstr>Changes for 2026</vt:lpstr>
      <vt:lpstr>Changes for 2026</vt:lpstr>
      <vt:lpstr>Budget process</vt:lpstr>
      <vt:lpstr>Budget Assumptions - 2026</vt:lpstr>
      <vt:lpstr>Budget Assumptions - 2026</vt:lpstr>
      <vt:lpstr>Income Budget</vt:lpstr>
      <vt:lpstr>Expenditure Budget</vt:lpstr>
      <vt:lpstr>Budgeted Result</vt:lpstr>
      <vt:lpstr>Possible improvements</vt:lpstr>
      <vt:lpstr>Other Considerations</vt:lpstr>
      <vt:lpstr>What this might look like</vt:lpstr>
      <vt:lpstr>Financial Sustainability</vt:lpstr>
      <vt:lpstr>Financial Sustainability</vt:lpstr>
      <vt:lpstr>LINC reporting</vt:lpstr>
      <vt:lpstr>The Motions</vt:lpstr>
    </vt:vector>
  </TitlesOfParts>
  <Company>Diocese Consortium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Elaine Coe</dc:creator>
  <cp:lastModifiedBy>Elaine Coe</cp:lastModifiedBy>
  <cp:revision>20</cp:revision>
  <dcterms:created xsi:type="dcterms:W3CDTF">2024-10-31T15:43:07Z</dcterms:created>
  <dcterms:modified xsi:type="dcterms:W3CDTF">2025-11-07T12:13:45Z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NKTEK-CHUNK-1">
    <vt:lpwstr>010021{"F":2,"I":"8281-6279-C267-5876"}</vt:lpwstr>
  </property>
  <property fmtid="{D5CDD505-2E9C-101B-9397-08002B2CF9AE}" pid="3" name="ContentTypeId">
    <vt:lpwstr>0x0101003C039752084F974F8A936374EF80F060</vt:lpwstr>
  </property>
  <property fmtid="{D5CDD505-2E9C-101B-9397-08002B2CF9AE}" pid="4" name="Order">
    <vt:r8>140200</vt:r8>
  </property>
</Properties>
</file>