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sldIdLst>
    <p:sldId id="257" r:id="rId5"/>
    <p:sldId id="258" r:id="rId6"/>
    <p:sldId id="259" r:id="rId7"/>
    <p:sldId id="260" r:id="rId8"/>
    <p:sldId id="261" r:id="rId9"/>
    <p:sldId id="262" r:id="rId10"/>
    <p:sldId id="263" r:id="rId11"/>
    <p:sldId id="265" r:id="rId12"/>
    <p:sldId id="264"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26522D-C41F-1958-8DDC-6C3409DC132B}" v="12" dt="2026-02-27T09:35:28.6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85"/>
    <p:restoredTop sz="94521"/>
  </p:normalViewPr>
  <p:slideViewPr>
    <p:cSldViewPr snapToGrid="0" snapToObjects="1">
      <p:cViewPr varScale="1">
        <p:scale>
          <a:sx n="104" d="100"/>
          <a:sy n="104" d="100"/>
        </p:scale>
        <p:origin x="618" y="114"/>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Jay" userId="S::sarah.jay@portsmouth.anglican.org::85bcf490-d24e-447d-99f6-d761e8e184c8" providerId="AD" clId="Web-{0D26522D-C41F-1958-8DDC-6C3409DC132B}"/>
    <pc:docChg chg="modSld">
      <pc:chgData name="Sarah Jay" userId="S::sarah.jay@portsmouth.anglican.org::85bcf490-d24e-447d-99f6-d761e8e184c8" providerId="AD" clId="Web-{0D26522D-C41F-1958-8DDC-6C3409DC132B}" dt="2026-02-27T09:35:28.630" v="11" actId="20577"/>
      <pc:docMkLst>
        <pc:docMk/>
      </pc:docMkLst>
      <pc:sldChg chg="modSp">
        <pc:chgData name="Sarah Jay" userId="S::sarah.jay@portsmouth.anglican.org::85bcf490-d24e-447d-99f6-d761e8e184c8" providerId="AD" clId="Web-{0D26522D-C41F-1958-8DDC-6C3409DC132B}" dt="2026-02-27T09:35:28.630" v="11" actId="20577"/>
        <pc:sldMkLst>
          <pc:docMk/>
          <pc:sldMk cId="591909162" sldId="257"/>
        </pc:sldMkLst>
        <pc:spChg chg="mod">
          <ac:chgData name="Sarah Jay" userId="S::sarah.jay@portsmouth.anglican.org::85bcf490-d24e-447d-99f6-d761e8e184c8" providerId="AD" clId="Web-{0D26522D-C41F-1958-8DDC-6C3409DC132B}" dt="2026-02-27T09:35:28.630" v="11" actId="20577"/>
          <ac:spMkLst>
            <pc:docMk/>
            <pc:sldMk cId="591909162" sldId="257"/>
            <ac:spMk id="2" creationId="{05A67C0E-5E0B-A451-27D7-0954DE62C262}"/>
          </ac:spMkLst>
        </pc:spChg>
      </pc:sldChg>
    </pc:docChg>
  </pc:docChgLst>
  <pc:docChgLst>
    <pc:chgData name="Sarah Jay" userId="85bcf490-d24e-447d-99f6-d761e8e184c8" providerId="ADAL" clId="{040BA789-FBAA-4A67-9679-31E4122D9840}"/>
    <pc:docChg chg="modSld">
      <pc:chgData name="Sarah Jay" userId="85bcf490-d24e-447d-99f6-d761e8e184c8" providerId="ADAL" clId="{040BA789-FBAA-4A67-9679-31E4122D9840}" dt="2026-02-27T09:35:55.691" v="0" actId="14100"/>
      <pc:docMkLst>
        <pc:docMk/>
      </pc:docMkLst>
      <pc:sldChg chg="modSp mod">
        <pc:chgData name="Sarah Jay" userId="85bcf490-d24e-447d-99f6-d761e8e184c8" providerId="ADAL" clId="{040BA789-FBAA-4A67-9679-31E4122D9840}" dt="2026-02-27T09:35:55.691" v="0" actId="14100"/>
        <pc:sldMkLst>
          <pc:docMk/>
          <pc:sldMk cId="591909162" sldId="257"/>
        </pc:sldMkLst>
        <pc:spChg chg="mod">
          <ac:chgData name="Sarah Jay" userId="85bcf490-d24e-447d-99f6-d761e8e184c8" providerId="ADAL" clId="{040BA789-FBAA-4A67-9679-31E4122D9840}" dt="2026-02-27T09:35:55.691" v="0" actId="14100"/>
          <ac:spMkLst>
            <pc:docMk/>
            <pc:sldMk cId="591909162" sldId="257"/>
            <ac:spMk id="2" creationId="{05A67C0E-5E0B-A451-27D7-0954DE62C26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D298BA-971F-0443-A359-A17BC3FDAB33}" type="datetimeFigureOut">
              <a:rPr lang="en-US" smtClean="0"/>
              <a:t>2/27/2026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B12E9-DE0B-2641-8B69-89CA5A1188DA}" type="slidenum">
              <a:rPr lang="en-US" smtClean="0"/>
              <a:t>‹#›</a:t>
            </a:fld>
            <a:endParaRPr lang="en-US"/>
          </a:p>
        </p:txBody>
      </p:sp>
    </p:spTree>
    <p:extLst>
      <p:ext uri="{BB962C8B-B14F-4D97-AF65-F5344CB8AC3E}">
        <p14:creationId xmlns:p14="http://schemas.microsoft.com/office/powerpoint/2010/main" val="1679313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F0F3-55C7-1D4D-B65F-9F4021B1190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EA89B71-9F6A-5D48-AC8B-912B68927B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49D5FD9-E4BC-B14B-B7EF-74E7D7895FF9}"/>
              </a:ext>
            </a:extLst>
          </p:cNvPr>
          <p:cNvSpPr>
            <a:spLocks noGrp="1"/>
          </p:cNvSpPr>
          <p:nvPr>
            <p:ph type="dt" sz="half" idx="10"/>
          </p:nvPr>
        </p:nvSpPr>
        <p:spPr/>
        <p:txBody>
          <a:bodyPr/>
          <a:lstStyle/>
          <a:p>
            <a:fld id="{1918FF51-AD92-9A41-972C-B9E184C75B97}" type="datetimeFigureOut">
              <a:rPr lang="en-US" smtClean="0"/>
              <a:t>2/27/2026</a:t>
            </a:fld>
            <a:endParaRPr lang="en-US"/>
          </a:p>
        </p:txBody>
      </p:sp>
      <p:sp>
        <p:nvSpPr>
          <p:cNvPr id="5" name="Footer Placeholder 4">
            <a:extLst>
              <a:ext uri="{FF2B5EF4-FFF2-40B4-BE49-F238E27FC236}">
                <a16:creationId xmlns:a16="http://schemas.microsoft.com/office/drawing/2014/main" id="{9F53A895-5901-F446-A20E-C72945662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8A5B6-A433-374D-8066-D252C573840F}"/>
              </a:ext>
            </a:extLst>
          </p:cNvPr>
          <p:cNvSpPr>
            <a:spLocks noGrp="1"/>
          </p:cNvSpPr>
          <p:nvPr>
            <p:ph type="sldNum" sz="quarter" idx="12"/>
          </p:nvPr>
        </p:nvSpPr>
        <p:spPr/>
        <p:txBody>
          <a:bodyPr/>
          <a:lstStyle/>
          <a:p>
            <a:fld id="{3F702166-096A-6147-A555-1EA37B3E826B}" type="slidenum">
              <a:rPr lang="en-US" smtClean="0"/>
              <a:t>‹#›</a:t>
            </a:fld>
            <a:endParaRPr lang="en-US"/>
          </a:p>
        </p:txBody>
      </p:sp>
    </p:spTree>
    <p:extLst>
      <p:ext uri="{BB962C8B-B14F-4D97-AF65-F5344CB8AC3E}">
        <p14:creationId xmlns:p14="http://schemas.microsoft.com/office/powerpoint/2010/main" val="87378342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97135-5DBE-B249-B805-EB8904249E7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608833D-3F15-F741-ACA7-DA51F07B5FA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17447C9-5AA9-BD4B-B13E-DDB1982B5C43}"/>
              </a:ext>
            </a:extLst>
          </p:cNvPr>
          <p:cNvSpPr>
            <a:spLocks noGrp="1"/>
          </p:cNvSpPr>
          <p:nvPr>
            <p:ph type="dt" sz="half" idx="10"/>
          </p:nvPr>
        </p:nvSpPr>
        <p:spPr/>
        <p:txBody>
          <a:bodyPr/>
          <a:lstStyle/>
          <a:p>
            <a:fld id="{1918FF51-AD92-9A41-972C-B9E184C75B97}" type="datetimeFigureOut">
              <a:rPr lang="en-US" smtClean="0"/>
              <a:t>2/27/2026</a:t>
            </a:fld>
            <a:endParaRPr lang="en-US"/>
          </a:p>
        </p:txBody>
      </p:sp>
      <p:sp>
        <p:nvSpPr>
          <p:cNvPr id="5" name="Footer Placeholder 4">
            <a:extLst>
              <a:ext uri="{FF2B5EF4-FFF2-40B4-BE49-F238E27FC236}">
                <a16:creationId xmlns:a16="http://schemas.microsoft.com/office/drawing/2014/main" id="{50F665D7-707D-8747-98DE-B538E5A02E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B8FE57-D60A-B546-9ADF-07D29EFE628D}"/>
              </a:ext>
            </a:extLst>
          </p:cNvPr>
          <p:cNvSpPr>
            <a:spLocks noGrp="1"/>
          </p:cNvSpPr>
          <p:nvPr>
            <p:ph type="sldNum" sz="quarter" idx="12"/>
          </p:nvPr>
        </p:nvSpPr>
        <p:spPr/>
        <p:txBody>
          <a:bodyPr/>
          <a:lstStyle/>
          <a:p>
            <a:fld id="{3F702166-096A-6147-A555-1EA37B3E826B}" type="slidenum">
              <a:rPr lang="en-US" smtClean="0"/>
              <a:t>‹#›</a:t>
            </a:fld>
            <a:endParaRPr lang="en-US"/>
          </a:p>
        </p:txBody>
      </p:sp>
    </p:spTree>
    <p:extLst>
      <p:ext uri="{BB962C8B-B14F-4D97-AF65-F5344CB8AC3E}">
        <p14:creationId xmlns:p14="http://schemas.microsoft.com/office/powerpoint/2010/main" val="99896683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E22C06-E577-764F-A534-CF94B048C06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0B215A5-5F51-774B-AD2C-3E9E07E015B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45CA571-4AC0-6F40-843A-ACF4B714C443}"/>
              </a:ext>
            </a:extLst>
          </p:cNvPr>
          <p:cNvSpPr>
            <a:spLocks noGrp="1"/>
          </p:cNvSpPr>
          <p:nvPr>
            <p:ph type="dt" sz="half" idx="10"/>
          </p:nvPr>
        </p:nvSpPr>
        <p:spPr/>
        <p:txBody>
          <a:bodyPr/>
          <a:lstStyle/>
          <a:p>
            <a:fld id="{1918FF51-AD92-9A41-972C-B9E184C75B97}" type="datetimeFigureOut">
              <a:rPr lang="en-US" smtClean="0"/>
              <a:t>2/27/2026</a:t>
            </a:fld>
            <a:endParaRPr lang="en-US"/>
          </a:p>
        </p:txBody>
      </p:sp>
      <p:sp>
        <p:nvSpPr>
          <p:cNvPr id="5" name="Footer Placeholder 4">
            <a:extLst>
              <a:ext uri="{FF2B5EF4-FFF2-40B4-BE49-F238E27FC236}">
                <a16:creationId xmlns:a16="http://schemas.microsoft.com/office/drawing/2014/main" id="{0D0EF1FC-130B-2242-904C-981D369F5F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B2FD7-3B72-7D48-8EA8-62E6A1C9C925}"/>
              </a:ext>
            </a:extLst>
          </p:cNvPr>
          <p:cNvSpPr>
            <a:spLocks noGrp="1"/>
          </p:cNvSpPr>
          <p:nvPr>
            <p:ph type="sldNum" sz="quarter" idx="12"/>
          </p:nvPr>
        </p:nvSpPr>
        <p:spPr/>
        <p:txBody>
          <a:bodyPr/>
          <a:lstStyle/>
          <a:p>
            <a:fld id="{3F702166-096A-6147-A555-1EA37B3E826B}" type="slidenum">
              <a:rPr lang="en-US" smtClean="0"/>
              <a:t>‹#›</a:t>
            </a:fld>
            <a:endParaRPr lang="en-US"/>
          </a:p>
        </p:txBody>
      </p:sp>
    </p:spTree>
    <p:extLst>
      <p:ext uri="{BB962C8B-B14F-4D97-AF65-F5344CB8AC3E}">
        <p14:creationId xmlns:p14="http://schemas.microsoft.com/office/powerpoint/2010/main" val="300187957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34B11-2D0E-FC4C-A20E-59FC09EC67B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B34C99F-D311-9647-BE57-0BAA5F15A3E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1D939C0-CC3A-8C4D-AA6E-0121985A61DA}"/>
              </a:ext>
            </a:extLst>
          </p:cNvPr>
          <p:cNvSpPr>
            <a:spLocks noGrp="1"/>
          </p:cNvSpPr>
          <p:nvPr>
            <p:ph type="dt" sz="half" idx="10"/>
          </p:nvPr>
        </p:nvSpPr>
        <p:spPr/>
        <p:txBody>
          <a:bodyPr/>
          <a:lstStyle/>
          <a:p>
            <a:fld id="{1918FF51-AD92-9A41-972C-B9E184C75B97}" type="datetimeFigureOut">
              <a:rPr lang="en-US" smtClean="0"/>
              <a:t>2/27/2026</a:t>
            </a:fld>
            <a:endParaRPr lang="en-US"/>
          </a:p>
        </p:txBody>
      </p:sp>
      <p:sp>
        <p:nvSpPr>
          <p:cNvPr id="5" name="Footer Placeholder 4">
            <a:extLst>
              <a:ext uri="{FF2B5EF4-FFF2-40B4-BE49-F238E27FC236}">
                <a16:creationId xmlns:a16="http://schemas.microsoft.com/office/drawing/2014/main" id="{5466EFE1-E1DD-A548-8FFB-99B3ABD8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8AE494-3A7D-A644-BBB8-1AE532B8A1A7}"/>
              </a:ext>
            </a:extLst>
          </p:cNvPr>
          <p:cNvSpPr>
            <a:spLocks noGrp="1"/>
          </p:cNvSpPr>
          <p:nvPr>
            <p:ph type="sldNum" sz="quarter" idx="12"/>
          </p:nvPr>
        </p:nvSpPr>
        <p:spPr/>
        <p:txBody>
          <a:bodyPr/>
          <a:lstStyle/>
          <a:p>
            <a:fld id="{3F702166-096A-6147-A555-1EA37B3E826B}" type="slidenum">
              <a:rPr lang="en-US" smtClean="0"/>
              <a:t>‹#›</a:t>
            </a:fld>
            <a:endParaRPr lang="en-US"/>
          </a:p>
        </p:txBody>
      </p:sp>
    </p:spTree>
    <p:extLst>
      <p:ext uri="{BB962C8B-B14F-4D97-AF65-F5344CB8AC3E}">
        <p14:creationId xmlns:p14="http://schemas.microsoft.com/office/powerpoint/2010/main" val="6271621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D2BD1-35B0-CC44-8303-CFA866767B5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859C7CC-B025-DB4E-9E7E-AB925A196C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85DA28D-7D7B-D74C-9C0B-1E5796579A9F}"/>
              </a:ext>
            </a:extLst>
          </p:cNvPr>
          <p:cNvSpPr>
            <a:spLocks noGrp="1"/>
          </p:cNvSpPr>
          <p:nvPr>
            <p:ph type="dt" sz="half" idx="10"/>
          </p:nvPr>
        </p:nvSpPr>
        <p:spPr/>
        <p:txBody>
          <a:bodyPr/>
          <a:lstStyle/>
          <a:p>
            <a:fld id="{1918FF51-AD92-9A41-972C-B9E184C75B97}" type="datetimeFigureOut">
              <a:rPr lang="en-US" smtClean="0"/>
              <a:t>2/27/2026</a:t>
            </a:fld>
            <a:endParaRPr lang="en-US"/>
          </a:p>
        </p:txBody>
      </p:sp>
      <p:sp>
        <p:nvSpPr>
          <p:cNvPr id="5" name="Footer Placeholder 4">
            <a:extLst>
              <a:ext uri="{FF2B5EF4-FFF2-40B4-BE49-F238E27FC236}">
                <a16:creationId xmlns:a16="http://schemas.microsoft.com/office/drawing/2014/main" id="{33B2F2AD-BC0B-4C44-9B7C-C120730FB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0D0E90-E37D-DC47-A6AF-80515CFA3537}"/>
              </a:ext>
            </a:extLst>
          </p:cNvPr>
          <p:cNvSpPr>
            <a:spLocks noGrp="1"/>
          </p:cNvSpPr>
          <p:nvPr>
            <p:ph type="sldNum" sz="quarter" idx="12"/>
          </p:nvPr>
        </p:nvSpPr>
        <p:spPr/>
        <p:txBody>
          <a:bodyPr/>
          <a:lstStyle/>
          <a:p>
            <a:fld id="{3F702166-096A-6147-A555-1EA37B3E826B}" type="slidenum">
              <a:rPr lang="en-US" smtClean="0"/>
              <a:t>‹#›</a:t>
            </a:fld>
            <a:endParaRPr lang="en-US"/>
          </a:p>
        </p:txBody>
      </p:sp>
    </p:spTree>
    <p:extLst>
      <p:ext uri="{BB962C8B-B14F-4D97-AF65-F5344CB8AC3E}">
        <p14:creationId xmlns:p14="http://schemas.microsoft.com/office/powerpoint/2010/main" val="182162362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C5CAC-44AE-3C4C-BC14-6AB071C4AA6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C888E15-06BE-4A44-BD3B-51B5F1A5CD1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E4D0B08-032C-014E-9F41-5A9BB3D2CD7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7193FC5-754C-0D42-B6AB-CEEC4ED30CAC}"/>
              </a:ext>
            </a:extLst>
          </p:cNvPr>
          <p:cNvSpPr>
            <a:spLocks noGrp="1"/>
          </p:cNvSpPr>
          <p:nvPr>
            <p:ph type="dt" sz="half" idx="10"/>
          </p:nvPr>
        </p:nvSpPr>
        <p:spPr/>
        <p:txBody>
          <a:bodyPr/>
          <a:lstStyle/>
          <a:p>
            <a:fld id="{1918FF51-AD92-9A41-972C-B9E184C75B97}" type="datetimeFigureOut">
              <a:rPr lang="en-US" smtClean="0"/>
              <a:t>2/27/2026</a:t>
            </a:fld>
            <a:endParaRPr lang="en-US"/>
          </a:p>
        </p:txBody>
      </p:sp>
      <p:sp>
        <p:nvSpPr>
          <p:cNvPr id="6" name="Footer Placeholder 5">
            <a:extLst>
              <a:ext uri="{FF2B5EF4-FFF2-40B4-BE49-F238E27FC236}">
                <a16:creationId xmlns:a16="http://schemas.microsoft.com/office/drawing/2014/main" id="{1665FAE8-935C-E141-8FDD-BF0D054E5B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C78933-ABC9-DE4D-A306-0050D5BF97A8}"/>
              </a:ext>
            </a:extLst>
          </p:cNvPr>
          <p:cNvSpPr>
            <a:spLocks noGrp="1"/>
          </p:cNvSpPr>
          <p:nvPr>
            <p:ph type="sldNum" sz="quarter" idx="12"/>
          </p:nvPr>
        </p:nvSpPr>
        <p:spPr/>
        <p:txBody>
          <a:bodyPr/>
          <a:lstStyle/>
          <a:p>
            <a:fld id="{3F702166-096A-6147-A555-1EA37B3E826B}" type="slidenum">
              <a:rPr lang="en-US" smtClean="0"/>
              <a:t>‹#›</a:t>
            </a:fld>
            <a:endParaRPr lang="en-US"/>
          </a:p>
        </p:txBody>
      </p:sp>
    </p:spTree>
    <p:extLst>
      <p:ext uri="{BB962C8B-B14F-4D97-AF65-F5344CB8AC3E}">
        <p14:creationId xmlns:p14="http://schemas.microsoft.com/office/powerpoint/2010/main" val="308272481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187F0-FC1E-284E-AE52-A7AA3B4F75C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B4DE68F-8134-7743-9766-8CF670A557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DF18418-8EC6-3E45-87F1-FF7C932910C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A64CA54-1F64-4145-92EA-8FC97D35BF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395967D-8728-FF40-BF0C-6F7E426F525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6DEEA28-694A-3F40-8386-DC29E35E4F8C}"/>
              </a:ext>
            </a:extLst>
          </p:cNvPr>
          <p:cNvSpPr>
            <a:spLocks noGrp="1"/>
          </p:cNvSpPr>
          <p:nvPr>
            <p:ph type="dt" sz="half" idx="10"/>
          </p:nvPr>
        </p:nvSpPr>
        <p:spPr/>
        <p:txBody>
          <a:bodyPr/>
          <a:lstStyle/>
          <a:p>
            <a:fld id="{1918FF51-AD92-9A41-972C-B9E184C75B97}" type="datetimeFigureOut">
              <a:rPr lang="en-US" smtClean="0"/>
              <a:t>2/27/2026</a:t>
            </a:fld>
            <a:endParaRPr lang="en-US"/>
          </a:p>
        </p:txBody>
      </p:sp>
      <p:sp>
        <p:nvSpPr>
          <p:cNvPr id="8" name="Footer Placeholder 7">
            <a:extLst>
              <a:ext uri="{FF2B5EF4-FFF2-40B4-BE49-F238E27FC236}">
                <a16:creationId xmlns:a16="http://schemas.microsoft.com/office/drawing/2014/main" id="{D65ACFDB-C5C8-9E45-9DA2-BCF559E109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B3BBBE-117B-D74A-8E91-6BE19885C681}"/>
              </a:ext>
            </a:extLst>
          </p:cNvPr>
          <p:cNvSpPr>
            <a:spLocks noGrp="1"/>
          </p:cNvSpPr>
          <p:nvPr>
            <p:ph type="sldNum" sz="quarter" idx="12"/>
          </p:nvPr>
        </p:nvSpPr>
        <p:spPr/>
        <p:txBody>
          <a:bodyPr/>
          <a:lstStyle/>
          <a:p>
            <a:fld id="{3F702166-096A-6147-A555-1EA37B3E826B}" type="slidenum">
              <a:rPr lang="en-US" smtClean="0"/>
              <a:t>‹#›</a:t>
            </a:fld>
            <a:endParaRPr lang="en-US"/>
          </a:p>
        </p:txBody>
      </p:sp>
    </p:spTree>
    <p:extLst>
      <p:ext uri="{BB962C8B-B14F-4D97-AF65-F5344CB8AC3E}">
        <p14:creationId xmlns:p14="http://schemas.microsoft.com/office/powerpoint/2010/main" val="235280783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88697-E946-E546-A9C0-0EA9F2D57B7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E8BD15C-17A1-DC4E-8367-7C57AF401732}"/>
              </a:ext>
            </a:extLst>
          </p:cNvPr>
          <p:cNvSpPr>
            <a:spLocks noGrp="1"/>
          </p:cNvSpPr>
          <p:nvPr>
            <p:ph type="dt" sz="half" idx="10"/>
          </p:nvPr>
        </p:nvSpPr>
        <p:spPr/>
        <p:txBody>
          <a:bodyPr/>
          <a:lstStyle/>
          <a:p>
            <a:fld id="{1918FF51-AD92-9A41-972C-B9E184C75B97}" type="datetimeFigureOut">
              <a:rPr lang="en-US" smtClean="0"/>
              <a:t>2/27/2026</a:t>
            </a:fld>
            <a:endParaRPr lang="en-US"/>
          </a:p>
        </p:txBody>
      </p:sp>
      <p:sp>
        <p:nvSpPr>
          <p:cNvPr id="4" name="Footer Placeholder 3">
            <a:extLst>
              <a:ext uri="{FF2B5EF4-FFF2-40B4-BE49-F238E27FC236}">
                <a16:creationId xmlns:a16="http://schemas.microsoft.com/office/drawing/2014/main" id="{BFE4683E-C86D-204C-8393-83F0D12A9B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FF0048-8C85-314A-A73D-AF0CE95572A1}"/>
              </a:ext>
            </a:extLst>
          </p:cNvPr>
          <p:cNvSpPr>
            <a:spLocks noGrp="1"/>
          </p:cNvSpPr>
          <p:nvPr>
            <p:ph type="sldNum" sz="quarter" idx="12"/>
          </p:nvPr>
        </p:nvSpPr>
        <p:spPr/>
        <p:txBody>
          <a:bodyPr/>
          <a:lstStyle/>
          <a:p>
            <a:fld id="{3F702166-096A-6147-A555-1EA37B3E826B}" type="slidenum">
              <a:rPr lang="en-US" smtClean="0"/>
              <a:t>‹#›</a:t>
            </a:fld>
            <a:endParaRPr lang="en-US"/>
          </a:p>
        </p:txBody>
      </p:sp>
    </p:spTree>
    <p:extLst>
      <p:ext uri="{BB962C8B-B14F-4D97-AF65-F5344CB8AC3E}">
        <p14:creationId xmlns:p14="http://schemas.microsoft.com/office/powerpoint/2010/main" val="92975253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808EE-6CFF-3145-A57F-A0FCF824DF6E}"/>
              </a:ext>
            </a:extLst>
          </p:cNvPr>
          <p:cNvSpPr>
            <a:spLocks noGrp="1"/>
          </p:cNvSpPr>
          <p:nvPr>
            <p:ph type="dt" sz="half" idx="10"/>
          </p:nvPr>
        </p:nvSpPr>
        <p:spPr/>
        <p:txBody>
          <a:bodyPr/>
          <a:lstStyle/>
          <a:p>
            <a:fld id="{1918FF51-AD92-9A41-972C-B9E184C75B97}" type="datetimeFigureOut">
              <a:rPr lang="en-US" smtClean="0"/>
              <a:t>2/27/2026</a:t>
            </a:fld>
            <a:endParaRPr lang="en-US"/>
          </a:p>
        </p:txBody>
      </p:sp>
      <p:sp>
        <p:nvSpPr>
          <p:cNvPr id="3" name="Footer Placeholder 2">
            <a:extLst>
              <a:ext uri="{FF2B5EF4-FFF2-40B4-BE49-F238E27FC236}">
                <a16:creationId xmlns:a16="http://schemas.microsoft.com/office/drawing/2014/main" id="{E82294FA-4C2E-B046-9E78-03531BDAB5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ECC212-5842-464A-965C-D9E8D5B8B1AB}"/>
              </a:ext>
            </a:extLst>
          </p:cNvPr>
          <p:cNvSpPr>
            <a:spLocks noGrp="1"/>
          </p:cNvSpPr>
          <p:nvPr>
            <p:ph type="sldNum" sz="quarter" idx="12"/>
          </p:nvPr>
        </p:nvSpPr>
        <p:spPr/>
        <p:txBody>
          <a:bodyPr/>
          <a:lstStyle/>
          <a:p>
            <a:fld id="{3F702166-096A-6147-A555-1EA37B3E826B}" type="slidenum">
              <a:rPr lang="en-US" smtClean="0"/>
              <a:t>‹#›</a:t>
            </a:fld>
            <a:endParaRPr lang="en-US"/>
          </a:p>
        </p:txBody>
      </p:sp>
    </p:spTree>
    <p:extLst>
      <p:ext uri="{BB962C8B-B14F-4D97-AF65-F5344CB8AC3E}">
        <p14:creationId xmlns:p14="http://schemas.microsoft.com/office/powerpoint/2010/main" val="426061958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D88FB-EC7F-FD48-A30D-5BB44A77EB3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9F69A3-0120-D54C-B0C5-DA526C06AA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4AD41E5-ECF1-6841-AFD9-FA7ABEBB1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53263F1-F0D7-1840-8A9C-CC8D4355F459}"/>
              </a:ext>
            </a:extLst>
          </p:cNvPr>
          <p:cNvSpPr>
            <a:spLocks noGrp="1"/>
          </p:cNvSpPr>
          <p:nvPr>
            <p:ph type="dt" sz="half" idx="10"/>
          </p:nvPr>
        </p:nvSpPr>
        <p:spPr/>
        <p:txBody>
          <a:bodyPr/>
          <a:lstStyle/>
          <a:p>
            <a:fld id="{1918FF51-AD92-9A41-972C-B9E184C75B97}" type="datetimeFigureOut">
              <a:rPr lang="en-US" smtClean="0"/>
              <a:t>2/27/2026</a:t>
            </a:fld>
            <a:endParaRPr lang="en-US"/>
          </a:p>
        </p:txBody>
      </p:sp>
      <p:sp>
        <p:nvSpPr>
          <p:cNvPr id="6" name="Footer Placeholder 5">
            <a:extLst>
              <a:ext uri="{FF2B5EF4-FFF2-40B4-BE49-F238E27FC236}">
                <a16:creationId xmlns:a16="http://schemas.microsoft.com/office/drawing/2014/main" id="{ECC88B1F-707E-0849-A742-4D1D6564C7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3A0377-FA1E-9F45-8BFD-2BD1C0A6FED3}"/>
              </a:ext>
            </a:extLst>
          </p:cNvPr>
          <p:cNvSpPr>
            <a:spLocks noGrp="1"/>
          </p:cNvSpPr>
          <p:nvPr>
            <p:ph type="sldNum" sz="quarter" idx="12"/>
          </p:nvPr>
        </p:nvSpPr>
        <p:spPr/>
        <p:txBody>
          <a:bodyPr/>
          <a:lstStyle/>
          <a:p>
            <a:fld id="{3F702166-096A-6147-A555-1EA37B3E826B}" type="slidenum">
              <a:rPr lang="en-US" smtClean="0"/>
              <a:t>‹#›</a:t>
            </a:fld>
            <a:endParaRPr lang="en-US"/>
          </a:p>
        </p:txBody>
      </p:sp>
    </p:spTree>
    <p:extLst>
      <p:ext uri="{BB962C8B-B14F-4D97-AF65-F5344CB8AC3E}">
        <p14:creationId xmlns:p14="http://schemas.microsoft.com/office/powerpoint/2010/main" val="427941228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C3CD5-E234-D345-8BFD-DA0FA2FCB64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3C61B95-8801-9848-A82A-47997AB5AC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BC24F9E6-4CD5-E744-96EC-126805B13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957031D-0234-5C4A-8986-609DFD3BC894}"/>
              </a:ext>
            </a:extLst>
          </p:cNvPr>
          <p:cNvSpPr>
            <a:spLocks noGrp="1"/>
          </p:cNvSpPr>
          <p:nvPr>
            <p:ph type="dt" sz="half" idx="10"/>
          </p:nvPr>
        </p:nvSpPr>
        <p:spPr/>
        <p:txBody>
          <a:bodyPr/>
          <a:lstStyle/>
          <a:p>
            <a:fld id="{1918FF51-AD92-9A41-972C-B9E184C75B97}" type="datetimeFigureOut">
              <a:rPr lang="en-US" smtClean="0"/>
              <a:t>2/27/2026</a:t>
            </a:fld>
            <a:endParaRPr lang="en-US"/>
          </a:p>
        </p:txBody>
      </p:sp>
      <p:sp>
        <p:nvSpPr>
          <p:cNvPr id="6" name="Footer Placeholder 5">
            <a:extLst>
              <a:ext uri="{FF2B5EF4-FFF2-40B4-BE49-F238E27FC236}">
                <a16:creationId xmlns:a16="http://schemas.microsoft.com/office/drawing/2014/main" id="{EEAB8CF4-9CCE-3246-AB83-09F383CF4D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D5F058-0DAC-EC43-A4E0-502797A5DA4E}"/>
              </a:ext>
            </a:extLst>
          </p:cNvPr>
          <p:cNvSpPr>
            <a:spLocks noGrp="1"/>
          </p:cNvSpPr>
          <p:nvPr>
            <p:ph type="sldNum" sz="quarter" idx="12"/>
          </p:nvPr>
        </p:nvSpPr>
        <p:spPr/>
        <p:txBody>
          <a:bodyPr/>
          <a:lstStyle/>
          <a:p>
            <a:fld id="{3F702166-096A-6147-A555-1EA37B3E826B}" type="slidenum">
              <a:rPr lang="en-US" smtClean="0"/>
              <a:t>‹#›</a:t>
            </a:fld>
            <a:endParaRPr lang="en-US"/>
          </a:p>
        </p:txBody>
      </p:sp>
    </p:spTree>
    <p:extLst>
      <p:ext uri="{BB962C8B-B14F-4D97-AF65-F5344CB8AC3E}">
        <p14:creationId xmlns:p14="http://schemas.microsoft.com/office/powerpoint/2010/main" val="37903747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960004-A33D-AB4A-A6DD-DFFC35527F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BD331C5-9537-6540-868D-845B28793C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7F71C2-2F73-3B45-87DD-D85A7D832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18FF51-AD92-9A41-972C-B9E184C75B97}" type="datetimeFigureOut">
              <a:rPr lang="en-US" smtClean="0"/>
              <a:t>2/27/2026</a:t>
            </a:fld>
            <a:endParaRPr lang="en-US"/>
          </a:p>
        </p:txBody>
      </p:sp>
      <p:sp>
        <p:nvSpPr>
          <p:cNvPr id="5" name="Footer Placeholder 4">
            <a:extLst>
              <a:ext uri="{FF2B5EF4-FFF2-40B4-BE49-F238E27FC236}">
                <a16:creationId xmlns:a16="http://schemas.microsoft.com/office/drawing/2014/main" id="{77C7B671-3397-A641-9452-AC71007C10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1039DC-791F-A744-ABDF-8F74762492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702166-096A-6147-A555-1EA37B3E826B}" type="slidenum">
              <a:rPr lang="en-US" smtClean="0"/>
              <a:t>‹#›</a:t>
            </a:fld>
            <a:endParaRPr lang="en-US"/>
          </a:p>
        </p:txBody>
      </p:sp>
    </p:spTree>
    <p:extLst>
      <p:ext uri="{BB962C8B-B14F-4D97-AF65-F5344CB8AC3E}">
        <p14:creationId xmlns:p14="http://schemas.microsoft.com/office/powerpoint/2010/main" val="575316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67C0E-5E0B-A451-27D7-0954DE62C262}"/>
              </a:ext>
            </a:extLst>
          </p:cNvPr>
          <p:cNvSpPr>
            <a:spLocks noGrp="1"/>
          </p:cNvSpPr>
          <p:nvPr>
            <p:ph type="title"/>
          </p:nvPr>
        </p:nvSpPr>
        <p:spPr>
          <a:xfrm>
            <a:off x="838200" y="365125"/>
            <a:ext cx="10938164" cy="1325563"/>
          </a:xfrm>
        </p:spPr>
        <p:txBody>
          <a:bodyPr/>
          <a:lstStyle/>
          <a:p>
            <a:r>
              <a:rPr lang="en-GB" dirty="0"/>
              <a:t>NZC Update – Diocesan Synod 7th March 2026</a:t>
            </a:r>
          </a:p>
        </p:txBody>
      </p:sp>
      <p:sp>
        <p:nvSpPr>
          <p:cNvPr id="3" name="Content Placeholder 2">
            <a:extLst>
              <a:ext uri="{FF2B5EF4-FFF2-40B4-BE49-F238E27FC236}">
                <a16:creationId xmlns:a16="http://schemas.microsoft.com/office/drawing/2014/main" id="{A5FE358E-68D3-9E9F-B6F7-8F478B8DE09B}"/>
              </a:ext>
            </a:extLst>
          </p:cNvPr>
          <p:cNvSpPr>
            <a:spLocks noGrp="1"/>
          </p:cNvSpPr>
          <p:nvPr>
            <p:ph idx="1"/>
          </p:nvPr>
        </p:nvSpPr>
        <p:spPr/>
        <p:txBody>
          <a:bodyPr/>
          <a:lstStyle/>
          <a:p>
            <a:r>
              <a:rPr lang="en-GB" dirty="0"/>
              <a:t>Matt Lockwood</a:t>
            </a:r>
            <a:br>
              <a:rPr lang="en-GB" dirty="0"/>
            </a:br>
            <a:r>
              <a:rPr lang="en-GB" dirty="0"/>
              <a:t>NZC &amp; Communications Officer</a:t>
            </a:r>
          </a:p>
        </p:txBody>
      </p:sp>
    </p:spTree>
    <p:extLst>
      <p:ext uri="{BB962C8B-B14F-4D97-AF65-F5344CB8AC3E}">
        <p14:creationId xmlns:p14="http://schemas.microsoft.com/office/powerpoint/2010/main" val="59190916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7AD27-3B48-1E3A-20ED-9EFF85351B71}"/>
              </a:ext>
            </a:extLst>
          </p:cNvPr>
          <p:cNvSpPr>
            <a:spLocks noGrp="1"/>
          </p:cNvSpPr>
          <p:nvPr>
            <p:ph type="title"/>
          </p:nvPr>
        </p:nvSpPr>
        <p:spPr/>
        <p:txBody>
          <a:bodyPr/>
          <a:lstStyle/>
          <a:p>
            <a:r>
              <a:rPr lang="en-GB" dirty="0"/>
              <a:t>NZC Conference 2026</a:t>
            </a:r>
          </a:p>
        </p:txBody>
      </p:sp>
      <p:sp>
        <p:nvSpPr>
          <p:cNvPr id="3" name="Content Placeholder 2">
            <a:extLst>
              <a:ext uri="{FF2B5EF4-FFF2-40B4-BE49-F238E27FC236}">
                <a16:creationId xmlns:a16="http://schemas.microsoft.com/office/drawing/2014/main" id="{8FCD429A-6A4E-0AD6-117F-218811EAE5A5}"/>
              </a:ext>
            </a:extLst>
          </p:cNvPr>
          <p:cNvSpPr>
            <a:spLocks noGrp="1"/>
          </p:cNvSpPr>
          <p:nvPr>
            <p:ph idx="1"/>
          </p:nvPr>
        </p:nvSpPr>
        <p:spPr/>
        <p:txBody>
          <a:bodyPr>
            <a:normAutofit fontScale="92500"/>
          </a:bodyPr>
          <a:lstStyle/>
          <a:p>
            <a:r>
              <a:rPr lang="en-GB" dirty="0"/>
              <a:t>Saturday 17</a:t>
            </a:r>
            <a:r>
              <a:rPr lang="en-GB" baseline="30000" dirty="0"/>
              <a:t>th</a:t>
            </a:r>
            <a:r>
              <a:rPr lang="en-GB" dirty="0"/>
              <a:t> January</a:t>
            </a:r>
          </a:p>
          <a:p>
            <a:r>
              <a:rPr lang="en-GB" dirty="0"/>
              <a:t>St John Stoke, Guildford</a:t>
            </a:r>
          </a:p>
          <a:p>
            <a:r>
              <a:rPr lang="en-GB" dirty="0"/>
              <a:t>Bishops from Portsmouth, Dorking, Lewes, Southwark;</a:t>
            </a:r>
            <a:br>
              <a:rPr lang="en-GB" dirty="0"/>
            </a:br>
            <a:r>
              <a:rPr lang="en-GB" dirty="0"/>
              <a:t>Archdeacon of Winchester</a:t>
            </a:r>
          </a:p>
          <a:p>
            <a:r>
              <a:rPr lang="en-GB" dirty="0"/>
              <a:t>Julian Atkins &amp; Steve Collins, national NZC team</a:t>
            </a:r>
          </a:p>
          <a:p>
            <a:r>
              <a:rPr lang="en-GB" dirty="0"/>
              <a:t>Young people from </a:t>
            </a:r>
            <a:r>
              <a:rPr lang="en-GB" dirty="0" err="1"/>
              <a:t>Haslemere</a:t>
            </a:r>
            <a:r>
              <a:rPr lang="en-GB" dirty="0"/>
              <a:t> Parish</a:t>
            </a:r>
          </a:p>
          <a:p>
            <a:r>
              <a:rPr lang="en-GB" dirty="0"/>
              <a:t>Breakouts from A Rocha, Christian Aid, Diocesan teams</a:t>
            </a:r>
          </a:p>
          <a:p>
            <a:r>
              <a:rPr lang="en-GB" dirty="0"/>
              <a:t>Exhibitors from Ecclesiastical, Climate Stewards, local environment groups</a:t>
            </a:r>
          </a:p>
          <a:p>
            <a:r>
              <a:rPr lang="en-GB" dirty="0"/>
              <a:t>Over 150 in attendance</a:t>
            </a:r>
          </a:p>
        </p:txBody>
      </p:sp>
    </p:spTree>
    <p:extLst>
      <p:ext uri="{BB962C8B-B14F-4D97-AF65-F5344CB8AC3E}">
        <p14:creationId xmlns:p14="http://schemas.microsoft.com/office/powerpoint/2010/main" val="354746372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D0472-08A4-AF73-5D0D-66D7F43737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7B879C-EE9E-AF06-40C1-45D5C33208A1}"/>
              </a:ext>
            </a:extLst>
          </p:cNvPr>
          <p:cNvSpPr>
            <a:spLocks noGrp="1"/>
          </p:cNvSpPr>
          <p:nvPr>
            <p:ph type="title"/>
          </p:nvPr>
        </p:nvSpPr>
        <p:spPr/>
        <p:txBody>
          <a:bodyPr/>
          <a:lstStyle/>
          <a:p>
            <a:r>
              <a:rPr lang="en-GB" dirty="0"/>
              <a:t>NZC Conference 2026</a:t>
            </a:r>
          </a:p>
        </p:txBody>
      </p:sp>
      <p:pic>
        <p:nvPicPr>
          <p:cNvPr id="6" name="Picture 5">
            <a:extLst>
              <a:ext uri="{FF2B5EF4-FFF2-40B4-BE49-F238E27FC236}">
                <a16:creationId xmlns:a16="http://schemas.microsoft.com/office/drawing/2014/main" id="{A7B9AC36-0D36-BC37-1157-2559658F2FFC}"/>
              </a:ext>
            </a:extLst>
          </p:cNvPr>
          <p:cNvPicPr>
            <a:picLocks noChangeAspect="1"/>
          </p:cNvPicPr>
          <p:nvPr/>
        </p:nvPicPr>
        <p:blipFill>
          <a:blip r:embed="rId2"/>
          <a:srcRect/>
          <a:stretch/>
        </p:blipFill>
        <p:spPr>
          <a:xfrm>
            <a:off x="676036" y="1729169"/>
            <a:ext cx="5523058" cy="4544249"/>
          </a:xfrm>
          <a:prstGeom prst="rect">
            <a:avLst/>
          </a:prstGeom>
        </p:spPr>
      </p:pic>
      <p:sp>
        <p:nvSpPr>
          <p:cNvPr id="7" name="TextBox 6">
            <a:extLst>
              <a:ext uri="{FF2B5EF4-FFF2-40B4-BE49-F238E27FC236}">
                <a16:creationId xmlns:a16="http://schemas.microsoft.com/office/drawing/2014/main" id="{9CBF79CA-0250-2C87-FBF4-5ECBC66D9BA5}"/>
              </a:ext>
            </a:extLst>
          </p:cNvPr>
          <p:cNvSpPr txBox="1"/>
          <p:nvPr/>
        </p:nvSpPr>
        <p:spPr>
          <a:xfrm>
            <a:off x="6199094" y="1690688"/>
            <a:ext cx="2818356" cy="1754326"/>
          </a:xfrm>
          <a:prstGeom prst="rect">
            <a:avLst/>
          </a:prstGeom>
          <a:noFill/>
        </p:spPr>
        <p:txBody>
          <a:bodyPr wrap="square" rtlCol="0">
            <a:spAutoFit/>
          </a:bodyPr>
          <a:lstStyle/>
          <a:p>
            <a:pPr marL="285750" indent="-285750">
              <a:buFont typeface="Arial" panose="020B0604020202020204" pitchFamily="34" charset="0"/>
              <a:buChar char="•"/>
            </a:pPr>
            <a:r>
              <a:rPr lang="en-GB" dirty="0"/>
              <a:t>Guildford, 48%</a:t>
            </a:r>
          </a:p>
          <a:p>
            <a:pPr marL="285750" indent="-285750">
              <a:buFont typeface="Arial" panose="020B0604020202020204" pitchFamily="34" charset="0"/>
              <a:buChar char="•"/>
            </a:pPr>
            <a:r>
              <a:rPr lang="en-GB" dirty="0"/>
              <a:t>Portsmouth, 15%</a:t>
            </a:r>
          </a:p>
          <a:p>
            <a:pPr marL="285750" indent="-285750">
              <a:buFont typeface="Arial" panose="020B0604020202020204" pitchFamily="34" charset="0"/>
              <a:buChar char="•"/>
            </a:pPr>
            <a:r>
              <a:rPr lang="en-GB" dirty="0"/>
              <a:t>Chichester, 12%</a:t>
            </a:r>
          </a:p>
          <a:p>
            <a:pPr marL="285750" indent="-285750">
              <a:buFont typeface="Arial" panose="020B0604020202020204" pitchFamily="34" charset="0"/>
              <a:buChar char="•"/>
            </a:pPr>
            <a:r>
              <a:rPr lang="en-GB" dirty="0"/>
              <a:t>Winchester, 11%</a:t>
            </a:r>
          </a:p>
          <a:p>
            <a:pPr marL="285750" indent="-285750">
              <a:buFont typeface="Arial" panose="020B0604020202020204" pitchFamily="34" charset="0"/>
              <a:buChar char="•"/>
            </a:pPr>
            <a:endParaRPr lang="en-GB" dirty="0"/>
          </a:p>
          <a:p>
            <a:endParaRPr lang="en-GB" dirty="0"/>
          </a:p>
        </p:txBody>
      </p:sp>
      <p:sp>
        <p:nvSpPr>
          <p:cNvPr id="8" name="TextBox 7">
            <a:extLst>
              <a:ext uri="{FF2B5EF4-FFF2-40B4-BE49-F238E27FC236}">
                <a16:creationId xmlns:a16="http://schemas.microsoft.com/office/drawing/2014/main" id="{8E0ED812-5749-5C5C-9464-523926F265D5}"/>
              </a:ext>
            </a:extLst>
          </p:cNvPr>
          <p:cNvSpPr txBox="1"/>
          <p:nvPr/>
        </p:nvSpPr>
        <p:spPr>
          <a:xfrm>
            <a:off x="6199094" y="3182153"/>
            <a:ext cx="2818356" cy="3970318"/>
          </a:xfrm>
          <a:prstGeom prst="rect">
            <a:avLst/>
          </a:prstGeom>
          <a:noFill/>
        </p:spPr>
        <p:txBody>
          <a:bodyPr wrap="square" rtlCol="0">
            <a:spAutoFit/>
          </a:bodyPr>
          <a:lstStyle/>
          <a:p>
            <a:r>
              <a:rPr lang="en-GB" dirty="0"/>
              <a:t>OTHERS:</a:t>
            </a:r>
          </a:p>
          <a:p>
            <a:pPr marL="285750" indent="-285750">
              <a:buFont typeface="Arial" panose="020B0604020202020204" pitchFamily="34" charset="0"/>
              <a:buChar char="•"/>
            </a:pPr>
            <a:r>
              <a:rPr lang="en-GB" dirty="0"/>
              <a:t>Salisbury</a:t>
            </a:r>
          </a:p>
          <a:p>
            <a:pPr marL="285750" indent="-285750">
              <a:buFont typeface="Arial" panose="020B0604020202020204" pitchFamily="34" charset="0"/>
              <a:buChar char="•"/>
            </a:pPr>
            <a:r>
              <a:rPr lang="en-GB" dirty="0"/>
              <a:t>Rochester</a:t>
            </a:r>
          </a:p>
          <a:p>
            <a:pPr marL="285750" indent="-285750">
              <a:buFont typeface="Arial" panose="020B0604020202020204" pitchFamily="34" charset="0"/>
              <a:buChar char="•"/>
            </a:pPr>
            <a:r>
              <a:rPr lang="en-GB" dirty="0"/>
              <a:t>Ely</a:t>
            </a:r>
          </a:p>
          <a:p>
            <a:pPr marL="285750" indent="-285750">
              <a:buFont typeface="Arial" panose="020B0604020202020204" pitchFamily="34" charset="0"/>
              <a:buChar char="•"/>
            </a:pPr>
            <a:r>
              <a:rPr lang="en-GB" dirty="0"/>
              <a:t>Oxford</a:t>
            </a:r>
          </a:p>
          <a:p>
            <a:pPr marL="285750" indent="-285750">
              <a:buFont typeface="Arial" panose="020B0604020202020204" pitchFamily="34" charset="0"/>
              <a:buChar char="•"/>
            </a:pPr>
            <a:r>
              <a:rPr lang="en-GB" dirty="0"/>
              <a:t>Organisations like:</a:t>
            </a:r>
          </a:p>
          <a:p>
            <a:pPr marL="742950" lvl="1" indent="-285750">
              <a:buFont typeface="Arial" panose="020B0604020202020204" pitchFamily="34" charset="0"/>
              <a:buChar char="•"/>
            </a:pPr>
            <a:r>
              <a:rPr lang="en-GB" dirty="0"/>
              <a:t>A Rocha</a:t>
            </a:r>
          </a:p>
          <a:p>
            <a:pPr marL="742950" lvl="1" indent="-285750">
              <a:buFont typeface="Arial" panose="020B0604020202020204" pitchFamily="34" charset="0"/>
              <a:buChar char="•"/>
            </a:pPr>
            <a:r>
              <a:rPr lang="en-GB" dirty="0"/>
              <a:t>Christian Aid</a:t>
            </a:r>
          </a:p>
          <a:p>
            <a:pPr marL="742950" lvl="1" indent="-285750">
              <a:buFont typeface="Arial" panose="020B0604020202020204" pitchFamily="34" charset="0"/>
              <a:buChar char="•"/>
            </a:pPr>
            <a:r>
              <a:rPr lang="en-GB" dirty="0"/>
              <a:t>Climate Stewards</a:t>
            </a:r>
          </a:p>
          <a:p>
            <a:pPr marL="742950" lvl="1" indent="-285750">
              <a:buFont typeface="Arial" panose="020B0604020202020204" pitchFamily="34" charset="0"/>
              <a:buChar char="•"/>
            </a:pPr>
            <a:r>
              <a:rPr lang="en-GB" dirty="0"/>
              <a:t>National NZC team</a:t>
            </a:r>
          </a:p>
          <a:p>
            <a:pPr marL="742950" lvl="1" indent="-285750">
              <a:buFont typeface="Arial" panose="020B0604020202020204" pitchFamily="34" charset="0"/>
              <a:buChar char="•"/>
            </a:pPr>
            <a:r>
              <a:rPr lang="en-GB" dirty="0"/>
              <a:t>Ecclesiastical</a:t>
            </a:r>
          </a:p>
          <a:p>
            <a:pPr marL="742950" lvl="1"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p:txBody>
      </p:sp>
    </p:spTree>
    <p:extLst>
      <p:ext uri="{BB962C8B-B14F-4D97-AF65-F5344CB8AC3E}">
        <p14:creationId xmlns:p14="http://schemas.microsoft.com/office/powerpoint/2010/main" val="54055182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02C75-F8A9-36B0-133A-CDA3F6655F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F2E6A4-370F-8E0E-55AC-937B05658C4B}"/>
              </a:ext>
            </a:extLst>
          </p:cNvPr>
          <p:cNvSpPr>
            <a:spLocks noGrp="1"/>
          </p:cNvSpPr>
          <p:nvPr>
            <p:ph type="title"/>
          </p:nvPr>
        </p:nvSpPr>
        <p:spPr/>
        <p:txBody>
          <a:bodyPr/>
          <a:lstStyle/>
          <a:p>
            <a:r>
              <a:rPr lang="en-GB" dirty="0"/>
              <a:t>NZC Conference 2026</a:t>
            </a:r>
          </a:p>
        </p:txBody>
      </p:sp>
      <p:sp>
        <p:nvSpPr>
          <p:cNvPr id="3" name="TextBox 2">
            <a:extLst>
              <a:ext uri="{FF2B5EF4-FFF2-40B4-BE49-F238E27FC236}">
                <a16:creationId xmlns:a16="http://schemas.microsoft.com/office/drawing/2014/main" id="{C95AA144-72A7-529C-7D7F-D35C010BDE3C}"/>
              </a:ext>
            </a:extLst>
          </p:cNvPr>
          <p:cNvSpPr txBox="1"/>
          <p:nvPr/>
        </p:nvSpPr>
        <p:spPr>
          <a:xfrm>
            <a:off x="1003610" y="1918010"/>
            <a:ext cx="5263375" cy="1477328"/>
          </a:xfrm>
          <a:prstGeom prst="rect">
            <a:avLst/>
          </a:prstGeom>
          <a:noFill/>
        </p:spPr>
        <p:txBody>
          <a:bodyPr wrap="square" rtlCol="0">
            <a:spAutoFit/>
          </a:bodyPr>
          <a:lstStyle/>
          <a:p>
            <a:r>
              <a:rPr lang="en-GB" dirty="0"/>
              <a:t>“I came away enthused and energised to reboot our Net Zero journey and was so inspired to see all that St Johns Stoke had managed to do already and the way they’re planning and working towards their goals. Lots of takeaway ideas...a great day!”</a:t>
            </a:r>
          </a:p>
        </p:txBody>
      </p:sp>
      <p:sp>
        <p:nvSpPr>
          <p:cNvPr id="4" name="TextBox 3">
            <a:extLst>
              <a:ext uri="{FF2B5EF4-FFF2-40B4-BE49-F238E27FC236}">
                <a16:creationId xmlns:a16="http://schemas.microsoft.com/office/drawing/2014/main" id="{5F17C1B9-2371-A77A-68CE-30B7EA5EB6ED}"/>
              </a:ext>
            </a:extLst>
          </p:cNvPr>
          <p:cNvSpPr txBox="1"/>
          <p:nvPr/>
        </p:nvSpPr>
        <p:spPr>
          <a:xfrm>
            <a:off x="1003610" y="3622660"/>
            <a:ext cx="4884234" cy="369332"/>
          </a:xfrm>
          <a:prstGeom prst="rect">
            <a:avLst/>
          </a:prstGeom>
          <a:noFill/>
        </p:spPr>
        <p:txBody>
          <a:bodyPr wrap="square" rtlCol="0">
            <a:spAutoFit/>
          </a:bodyPr>
          <a:lstStyle/>
          <a:p>
            <a:r>
              <a:rPr lang="en-GB" dirty="0"/>
              <a:t>“Great to hear bishops also ‘get it’”</a:t>
            </a:r>
          </a:p>
        </p:txBody>
      </p:sp>
      <p:sp>
        <p:nvSpPr>
          <p:cNvPr id="5" name="TextBox 4">
            <a:extLst>
              <a:ext uri="{FF2B5EF4-FFF2-40B4-BE49-F238E27FC236}">
                <a16:creationId xmlns:a16="http://schemas.microsoft.com/office/drawing/2014/main" id="{1CF002A5-D0F8-FF2F-CF3B-410109A39AA6}"/>
              </a:ext>
            </a:extLst>
          </p:cNvPr>
          <p:cNvSpPr txBox="1"/>
          <p:nvPr/>
        </p:nvSpPr>
        <p:spPr>
          <a:xfrm>
            <a:off x="1003610" y="4219314"/>
            <a:ext cx="4884234" cy="646331"/>
          </a:xfrm>
          <a:prstGeom prst="rect">
            <a:avLst/>
          </a:prstGeom>
          <a:noFill/>
        </p:spPr>
        <p:txBody>
          <a:bodyPr wrap="square" rtlCol="0">
            <a:spAutoFit/>
          </a:bodyPr>
          <a:lstStyle/>
          <a:p>
            <a:r>
              <a:rPr lang="en-GB" dirty="0"/>
              <a:t>“Just a very big ‘Thank you!’ for such a stimulating and encouraging day – well worth attending.”</a:t>
            </a:r>
          </a:p>
        </p:txBody>
      </p:sp>
      <p:sp>
        <p:nvSpPr>
          <p:cNvPr id="9" name="TextBox 8">
            <a:extLst>
              <a:ext uri="{FF2B5EF4-FFF2-40B4-BE49-F238E27FC236}">
                <a16:creationId xmlns:a16="http://schemas.microsoft.com/office/drawing/2014/main" id="{4818655A-DC36-34B5-1BD6-D64098D78FEB}"/>
              </a:ext>
            </a:extLst>
          </p:cNvPr>
          <p:cNvSpPr txBox="1"/>
          <p:nvPr/>
        </p:nvSpPr>
        <p:spPr>
          <a:xfrm>
            <a:off x="1003610" y="5092967"/>
            <a:ext cx="4248614" cy="646331"/>
          </a:xfrm>
          <a:prstGeom prst="rect">
            <a:avLst/>
          </a:prstGeom>
          <a:noFill/>
        </p:spPr>
        <p:txBody>
          <a:bodyPr wrap="square" rtlCol="0">
            <a:spAutoFit/>
          </a:bodyPr>
          <a:lstStyle/>
          <a:p>
            <a:r>
              <a:rPr lang="en-GB" dirty="0"/>
              <a:t>“I appreciate the opportunity to work together on the Climate issues.”</a:t>
            </a:r>
          </a:p>
        </p:txBody>
      </p:sp>
      <p:sp>
        <p:nvSpPr>
          <p:cNvPr id="10" name="TextBox 9">
            <a:extLst>
              <a:ext uri="{FF2B5EF4-FFF2-40B4-BE49-F238E27FC236}">
                <a16:creationId xmlns:a16="http://schemas.microsoft.com/office/drawing/2014/main" id="{7677E500-D07B-4D4C-A7BF-0EDF58590FCE}"/>
              </a:ext>
            </a:extLst>
          </p:cNvPr>
          <p:cNvSpPr txBox="1"/>
          <p:nvPr/>
        </p:nvSpPr>
        <p:spPr>
          <a:xfrm>
            <a:off x="6558775" y="2723437"/>
            <a:ext cx="4795025" cy="646331"/>
          </a:xfrm>
          <a:prstGeom prst="rect">
            <a:avLst/>
          </a:prstGeom>
          <a:noFill/>
        </p:spPr>
        <p:txBody>
          <a:bodyPr wrap="square" rtlCol="0">
            <a:spAutoFit/>
          </a:bodyPr>
          <a:lstStyle/>
          <a:p>
            <a:r>
              <a:rPr lang="en-GB" dirty="0"/>
              <a:t>“Please do it again! I like the ‘Guildford Declaration’ - a very good outcome.”</a:t>
            </a:r>
          </a:p>
        </p:txBody>
      </p:sp>
      <p:sp>
        <p:nvSpPr>
          <p:cNvPr id="11" name="TextBox 10">
            <a:extLst>
              <a:ext uri="{FF2B5EF4-FFF2-40B4-BE49-F238E27FC236}">
                <a16:creationId xmlns:a16="http://schemas.microsoft.com/office/drawing/2014/main" id="{DD6D1B7C-7C26-13B2-0A9F-60CADAEB7093}"/>
              </a:ext>
            </a:extLst>
          </p:cNvPr>
          <p:cNvSpPr txBox="1"/>
          <p:nvPr/>
        </p:nvSpPr>
        <p:spPr>
          <a:xfrm>
            <a:off x="6558775" y="1918010"/>
            <a:ext cx="3423424" cy="646331"/>
          </a:xfrm>
          <a:prstGeom prst="rect">
            <a:avLst/>
          </a:prstGeom>
          <a:noFill/>
        </p:spPr>
        <p:txBody>
          <a:bodyPr wrap="square" rtlCol="0">
            <a:spAutoFit/>
          </a:bodyPr>
          <a:lstStyle/>
          <a:p>
            <a:r>
              <a:rPr lang="en-GB" dirty="0"/>
              <a:t>“Great content from the break-out session on Communications”</a:t>
            </a:r>
          </a:p>
        </p:txBody>
      </p:sp>
    </p:spTree>
    <p:extLst>
      <p:ext uri="{BB962C8B-B14F-4D97-AF65-F5344CB8AC3E}">
        <p14:creationId xmlns:p14="http://schemas.microsoft.com/office/powerpoint/2010/main" val="3873150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355C5-CC82-49C2-FC34-8024B87717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924CF9-5658-DD51-B53F-FC23A558501F}"/>
              </a:ext>
            </a:extLst>
          </p:cNvPr>
          <p:cNvSpPr>
            <a:spLocks noGrp="1"/>
          </p:cNvSpPr>
          <p:nvPr>
            <p:ph type="title"/>
          </p:nvPr>
        </p:nvSpPr>
        <p:spPr/>
        <p:txBody>
          <a:bodyPr/>
          <a:lstStyle/>
          <a:p>
            <a:r>
              <a:rPr lang="en-GB" dirty="0"/>
              <a:t>NZC Conference 2026 – Guildford Declaration</a:t>
            </a:r>
          </a:p>
        </p:txBody>
      </p:sp>
      <p:pic>
        <p:nvPicPr>
          <p:cNvPr id="7" name="Picture 6" descr="A qr code with a white background&#10;&#10;AI-generated content may be incorrect.">
            <a:extLst>
              <a:ext uri="{FF2B5EF4-FFF2-40B4-BE49-F238E27FC236}">
                <a16:creationId xmlns:a16="http://schemas.microsoft.com/office/drawing/2014/main" id="{E0318EE6-0658-8B9F-D441-1631DB3A3B46}"/>
              </a:ext>
            </a:extLst>
          </p:cNvPr>
          <p:cNvPicPr>
            <a:picLocks noChangeAspect="1"/>
          </p:cNvPicPr>
          <p:nvPr/>
        </p:nvPicPr>
        <p:blipFill>
          <a:blip r:embed="rId2"/>
          <a:stretch>
            <a:fillRect/>
          </a:stretch>
        </p:blipFill>
        <p:spPr>
          <a:xfrm>
            <a:off x="4468813" y="1467663"/>
            <a:ext cx="5025211" cy="5025211"/>
          </a:xfrm>
          <a:prstGeom prst="rect">
            <a:avLst/>
          </a:prstGeom>
        </p:spPr>
      </p:pic>
      <p:sp>
        <p:nvSpPr>
          <p:cNvPr id="12" name="TextBox 11">
            <a:extLst>
              <a:ext uri="{FF2B5EF4-FFF2-40B4-BE49-F238E27FC236}">
                <a16:creationId xmlns:a16="http://schemas.microsoft.com/office/drawing/2014/main" id="{EFD39848-4779-759E-5A93-77CFD0448B36}"/>
              </a:ext>
            </a:extLst>
          </p:cNvPr>
          <p:cNvSpPr txBox="1"/>
          <p:nvPr/>
        </p:nvSpPr>
        <p:spPr>
          <a:xfrm>
            <a:off x="838200" y="1690688"/>
            <a:ext cx="3455020" cy="4744760"/>
          </a:xfrm>
          <a:prstGeom prst="rect">
            <a:avLst/>
          </a:prstGeom>
          <a:noFill/>
        </p:spPr>
        <p:txBody>
          <a:bodyPr wrap="square">
            <a:spAutoFit/>
          </a:bodyPr>
          <a:lstStyle/>
          <a:p>
            <a:pPr>
              <a:lnSpc>
                <a:spcPct val="115000"/>
              </a:lnSpc>
              <a:spcAft>
                <a:spcPts val="800"/>
              </a:spcAft>
              <a:buNone/>
            </a:pPr>
            <a:r>
              <a:rPr lang="en-GB" sz="1800" i="1" kern="100" dirty="0">
                <a:effectLst/>
                <a:ea typeface="Aptos" panose="020B0004020202020204" pitchFamily="34" charset="0"/>
                <a:cs typeface="Times New Roman" panose="02020603050405020304" pitchFamily="18" charset="0"/>
              </a:rPr>
              <a:t>“Given the Church of England’s commitment to Net Zero 2030 and the increasing </a:t>
            </a:r>
            <a:r>
              <a:rPr lang="en-GB" sz="1800" i="1" kern="100" spc="-30" dirty="0">
                <a:effectLst/>
                <a:ea typeface="Aptos" panose="020B0004020202020204" pitchFamily="34" charset="0"/>
                <a:cs typeface="Times New Roman (Body CS)"/>
              </a:rPr>
              <a:t>urgency of meeting this commitment, this Conference requests the Church Commissioners</a:t>
            </a:r>
            <a:r>
              <a:rPr lang="en-GB" sz="1800" i="1" kern="100" dirty="0">
                <a:effectLst/>
                <a:ea typeface="Aptos" panose="020B0004020202020204" pitchFamily="34" charset="0"/>
                <a:cs typeface="Times New Roman" panose="02020603050405020304" pitchFamily="18" charset="0"/>
              </a:rPr>
              <a:t> to commit, in the next triennium (2029-31) and following, to provide the dioceses with sufficient funds and resources to support parishes in bringing church buildings’ heating footprint to Net Zero.”</a:t>
            </a:r>
          </a:p>
          <a:p>
            <a:pPr>
              <a:lnSpc>
                <a:spcPct val="115000"/>
              </a:lnSpc>
              <a:spcAft>
                <a:spcPts val="800"/>
              </a:spcAft>
              <a:buNone/>
            </a:pPr>
            <a:endParaRPr lang="en-GB" kern="100" dirty="0">
              <a:ea typeface="Aptos" panose="020B0004020202020204" pitchFamily="34" charset="0"/>
              <a:cs typeface="Times New Roman" panose="02020603050405020304" pitchFamily="18" charset="0"/>
            </a:endParaRPr>
          </a:p>
          <a:p>
            <a:pPr>
              <a:lnSpc>
                <a:spcPct val="115000"/>
              </a:lnSpc>
              <a:spcAft>
                <a:spcPts val="800"/>
              </a:spcAft>
              <a:buNone/>
            </a:pPr>
            <a:r>
              <a:rPr lang="en-GB" sz="1200" kern="100" dirty="0">
                <a:effectLst/>
                <a:ea typeface="Aptos" panose="020B0004020202020204" pitchFamily="34" charset="0"/>
                <a:cs typeface="Times New Roman" panose="02020603050405020304" pitchFamily="18" charset="0"/>
              </a:rPr>
              <a:t>Sent to John Worth, Chief Executive of the Church Commissioners, and Alistair Hammond, Deputy Head </a:t>
            </a:r>
            <a:r>
              <a:rPr lang="en-GB" sz="1200" kern="100" dirty="0">
                <a:ea typeface="Aptos" panose="020B0004020202020204" pitchFamily="34" charset="0"/>
                <a:cs typeface="Times New Roman" panose="02020603050405020304" pitchFamily="18" charset="0"/>
              </a:rPr>
              <a:t>of </a:t>
            </a:r>
            <a:r>
              <a:rPr lang="en-GB" sz="1200" kern="100" dirty="0">
                <a:effectLst/>
                <a:ea typeface="Aptos" panose="020B0004020202020204" pitchFamily="34" charset="0"/>
                <a:cs typeface="Times New Roman" panose="02020603050405020304" pitchFamily="18" charset="0"/>
              </a:rPr>
              <a:t>Comms for CC, </a:t>
            </a:r>
            <a:r>
              <a:rPr lang="en-GB" sz="1200" kern="100" dirty="0">
                <a:ea typeface="Aptos" panose="020B0004020202020204" pitchFamily="34" charset="0"/>
                <a:cs typeface="Times New Roman" panose="02020603050405020304" pitchFamily="18" charset="0"/>
              </a:rPr>
              <a:t>F</a:t>
            </a:r>
            <a:r>
              <a:rPr lang="en-GB" sz="1200" kern="100" dirty="0">
                <a:effectLst/>
                <a:ea typeface="Aptos" panose="020B0004020202020204" pitchFamily="34" charset="0"/>
                <a:cs typeface="Times New Roman" panose="02020603050405020304" pitchFamily="18" charset="0"/>
              </a:rPr>
              <a:t>ebruary 5</a:t>
            </a:r>
            <a:r>
              <a:rPr lang="en-GB" sz="1200" kern="100" baseline="30000" dirty="0">
                <a:effectLst/>
                <a:ea typeface="Aptos" panose="020B0004020202020204" pitchFamily="34" charset="0"/>
                <a:cs typeface="Times New Roman" panose="02020603050405020304" pitchFamily="18" charset="0"/>
              </a:rPr>
              <a:t>th</a:t>
            </a:r>
            <a:r>
              <a:rPr lang="en-GB" sz="1200" kern="100" dirty="0">
                <a:effectLst/>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56489466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EF24D-22C5-1903-E28A-D98E81AE00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68818E-571B-B026-D43C-B1F5E2094B55}"/>
              </a:ext>
            </a:extLst>
          </p:cNvPr>
          <p:cNvSpPr>
            <a:spLocks noGrp="1"/>
          </p:cNvSpPr>
          <p:nvPr>
            <p:ph type="title"/>
          </p:nvPr>
        </p:nvSpPr>
        <p:spPr/>
        <p:txBody>
          <a:bodyPr/>
          <a:lstStyle/>
          <a:p>
            <a:r>
              <a:rPr lang="en-GB" dirty="0"/>
              <a:t>NZC Conference 2026</a:t>
            </a:r>
          </a:p>
        </p:txBody>
      </p:sp>
      <p:pic>
        <p:nvPicPr>
          <p:cNvPr id="6" name="Picture 5" descr="A person holding a microphone&#10;&#10;AI-generated content may be incorrect.">
            <a:extLst>
              <a:ext uri="{FF2B5EF4-FFF2-40B4-BE49-F238E27FC236}">
                <a16:creationId xmlns:a16="http://schemas.microsoft.com/office/drawing/2014/main" id="{307FE4D8-5604-9C55-E339-A82050181366}"/>
              </a:ext>
            </a:extLst>
          </p:cNvPr>
          <p:cNvPicPr>
            <a:picLocks noChangeAspect="1"/>
          </p:cNvPicPr>
          <p:nvPr/>
        </p:nvPicPr>
        <p:blipFill>
          <a:blip r:embed="rId2"/>
          <a:stretch>
            <a:fillRect/>
          </a:stretch>
        </p:blipFill>
        <p:spPr>
          <a:xfrm>
            <a:off x="5223119" y="1583472"/>
            <a:ext cx="4175501" cy="2348719"/>
          </a:xfrm>
          <a:prstGeom prst="rect">
            <a:avLst/>
          </a:prstGeom>
        </p:spPr>
      </p:pic>
      <p:pic>
        <p:nvPicPr>
          <p:cNvPr id="9" name="Picture 8" descr="A group of people standing around a table&#10;&#10;AI-generated content may be incorrect.">
            <a:extLst>
              <a:ext uri="{FF2B5EF4-FFF2-40B4-BE49-F238E27FC236}">
                <a16:creationId xmlns:a16="http://schemas.microsoft.com/office/drawing/2014/main" id="{DE5ABC31-18C7-0363-DCC5-87F8AED771B1}"/>
              </a:ext>
            </a:extLst>
          </p:cNvPr>
          <p:cNvPicPr>
            <a:picLocks noChangeAspect="1"/>
          </p:cNvPicPr>
          <p:nvPr/>
        </p:nvPicPr>
        <p:blipFill>
          <a:blip r:embed="rId3"/>
          <a:stretch>
            <a:fillRect/>
          </a:stretch>
        </p:blipFill>
        <p:spPr>
          <a:xfrm>
            <a:off x="942908" y="3976178"/>
            <a:ext cx="4175501" cy="2348719"/>
          </a:xfrm>
          <a:prstGeom prst="rect">
            <a:avLst/>
          </a:prstGeom>
        </p:spPr>
      </p:pic>
      <p:pic>
        <p:nvPicPr>
          <p:cNvPr id="11" name="Picture 10" descr="A person speaking into a microphone&#10;&#10;AI-generated content may be incorrect.">
            <a:extLst>
              <a:ext uri="{FF2B5EF4-FFF2-40B4-BE49-F238E27FC236}">
                <a16:creationId xmlns:a16="http://schemas.microsoft.com/office/drawing/2014/main" id="{17C5F0CB-B108-FA33-6600-15600D2D89CF}"/>
              </a:ext>
            </a:extLst>
          </p:cNvPr>
          <p:cNvPicPr>
            <a:picLocks noChangeAspect="1"/>
          </p:cNvPicPr>
          <p:nvPr/>
        </p:nvPicPr>
        <p:blipFill>
          <a:blip r:embed="rId4"/>
          <a:stretch>
            <a:fillRect/>
          </a:stretch>
        </p:blipFill>
        <p:spPr>
          <a:xfrm>
            <a:off x="942909" y="1583472"/>
            <a:ext cx="4175501" cy="2348719"/>
          </a:xfrm>
          <a:prstGeom prst="rect">
            <a:avLst/>
          </a:prstGeom>
        </p:spPr>
      </p:pic>
      <p:pic>
        <p:nvPicPr>
          <p:cNvPr id="14" name="Picture 13" descr="A person speaking to a group of people&#10;&#10;AI-generated content may be incorrect.">
            <a:extLst>
              <a:ext uri="{FF2B5EF4-FFF2-40B4-BE49-F238E27FC236}">
                <a16:creationId xmlns:a16="http://schemas.microsoft.com/office/drawing/2014/main" id="{3B8B6C3C-E1CA-3780-88A9-A75D3F8AD5F8}"/>
              </a:ext>
            </a:extLst>
          </p:cNvPr>
          <p:cNvPicPr>
            <a:picLocks noChangeAspect="1"/>
          </p:cNvPicPr>
          <p:nvPr/>
        </p:nvPicPr>
        <p:blipFill>
          <a:blip r:embed="rId5"/>
          <a:stretch>
            <a:fillRect/>
          </a:stretch>
        </p:blipFill>
        <p:spPr>
          <a:xfrm>
            <a:off x="5223119" y="3976178"/>
            <a:ext cx="4175501" cy="2348719"/>
          </a:xfrm>
          <a:prstGeom prst="rect">
            <a:avLst/>
          </a:prstGeom>
        </p:spPr>
      </p:pic>
    </p:spTree>
    <p:extLst>
      <p:ext uri="{BB962C8B-B14F-4D97-AF65-F5344CB8AC3E}">
        <p14:creationId xmlns:p14="http://schemas.microsoft.com/office/powerpoint/2010/main" val="269267071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E8E00-8981-4C1B-5CBC-92970A64F1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855D3F-4907-D634-49E5-B9749924FCBE}"/>
              </a:ext>
            </a:extLst>
          </p:cNvPr>
          <p:cNvSpPr>
            <a:spLocks noGrp="1"/>
          </p:cNvSpPr>
          <p:nvPr>
            <p:ph type="title"/>
          </p:nvPr>
        </p:nvSpPr>
        <p:spPr/>
        <p:txBody>
          <a:bodyPr/>
          <a:lstStyle/>
          <a:p>
            <a:r>
              <a:rPr lang="en-GB" dirty="0"/>
              <a:t>NZC Conference 2026</a:t>
            </a:r>
          </a:p>
        </p:txBody>
      </p:sp>
      <p:pic>
        <p:nvPicPr>
          <p:cNvPr id="4" name="Picture 3" descr="A person giving a presentation to a group of people&#10;&#10;AI-generated content may be incorrect.">
            <a:extLst>
              <a:ext uri="{FF2B5EF4-FFF2-40B4-BE49-F238E27FC236}">
                <a16:creationId xmlns:a16="http://schemas.microsoft.com/office/drawing/2014/main" id="{8EE1AE5A-EBD1-074F-560C-531AF1C3CDBF}"/>
              </a:ext>
            </a:extLst>
          </p:cNvPr>
          <p:cNvPicPr>
            <a:picLocks noChangeAspect="1"/>
          </p:cNvPicPr>
          <p:nvPr/>
        </p:nvPicPr>
        <p:blipFill>
          <a:blip r:embed="rId2"/>
          <a:stretch>
            <a:fillRect/>
          </a:stretch>
        </p:blipFill>
        <p:spPr>
          <a:xfrm>
            <a:off x="5223119" y="3981334"/>
            <a:ext cx="4175500" cy="2348719"/>
          </a:xfrm>
          <a:prstGeom prst="rect">
            <a:avLst/>
          </a:prstGeom>
        </p:spPr>
      </p:pic>
      <p:pic>
        <p:nvPicPr>
          <p:cNvPr id="7" name="Picture 6" descr="A group of people sitting in a room&#10;&#10;AI-generated content may be incorrect.">
            <a:extLst>
              <a:ext uri="{FF2B5EF4-FFF2-40B4-BE49-F238E27FC236}">
                <a16:creationId xmlns:a16="http://schemas.microsoft.com/office/drawing/2014/main" id="{EA7A3BA6-1B32-EB3A-E118-E969D47B7E9D}"/>
              </a:ext>
            </a:extLst>
          </p:cNvPr>
          <p:cNvPicPr>
            <a:picLocks noChangeAspect="1"/>
          </p:cNvPicPr>
          <p:nvPr/>
        </p:nvPicPr>
        <p:blipFill>
          <a:blip r:embed="rId3"/>
          <a:stretch>
            <a:fillRect/>
          </a:stretch>
        </p:blipFill>
        <p:spPr>
          <a:xfrm>
            <a:off x="897619" y="3981334"/>
            <a:ext cx="4175502" cy="2348720"/>
          </a:xfrm>
          <a:prstGeom prst="rect">
            <a:avLst/>
          </a:prstGeom>
        </p:spPr>
      </p:pic>
      <p:pic>
        <p:nvPicPr>
          <p:cNvPr id="10" name="Picture 9" descr="A person standing at a podium holding a microphone&#10;&#10;AI-generated content may be incorrect.">
            <a:extLst>
              <a:ext uri="{FF2B5EF4-FFF2-40B4-BE49-F238E27FC236}">
                <a16:creationId xmlns:a16="http://schemas.microsoft.com/office/drawing/2014/main" id="{20E2774B-F260-8BEC-D1F4-7011E7D68B5D}"/>
              </a:ext>
            </a:extLst>
          </p:cNvPr>
          <p:cNvPicPr>
            <a:picLocks noChangeAspect="1"/>
          </p:cNvPicPr>
          <p:nvPr/>
        </p:nvPicPr>
        <p:blipFill>
          <a:blip r:embed="rId4"/>
          <a:stretch>
            <a:fillRect/>
          </a:stretch>
        </p:blipFill>
        <p:spPr>
          <a:xfrm>
            <a:off x="897619" y="1583471"/>
            <a:ext cx="4175500" cy="2348719"/>
          </a:xfrm>
          <a:prstGeom prst="rect">
            <a:avLst/>
          </a:prstGeom>
        </p:spPr>
      </p:pic>
      <p:pic>
        <p:nvPicPr>
          <p:cNvPr id="13" name="Picture 12" descr="A group of people in a room&#10;&#10;AI-generated content may be incorrect.">
            <a:extLst>
              <a:ext uri="{FF2B5EF4-FFF2-40B4-BE49-F238E27FC236}">
                <a16:creationId xmlns:a16="http://schemas.microsoft.com/office/drawing/2014/main" id="{A7B7DEB5-CEA7-8416-10E2-F7DF82D0226B}"/>
              </a:ext>
            </a:extLst>
          </p:cNvPr>
          <p:cNvPicPr>
            <a:picLocks noChangeAspect="1"/>
          </p:cNvPicPr>
          <p:nvPr/>
        </p:nvPicPr>
        <p:blipFill>
          <a:blip r:embed="rId5"/>
          <a:stretch>
            <a:fillRect/>
          </a:stretch>
        </p:blipFill>
        <p:spPr>
          <a:xfrm>
            <a:off x="5223119" y="1583472"/>
            <a:ext cx="4175500" cy="2348719"/>
          </a:xfrm>
          <a:prstGeom prst="rect">
            <a:avLst/>
          </a:prstGeom>
        </p:spPr>
      </p:pic>
    </p:spTree>
    <p:extLst>
      <p:ext uri="{BB962C8B-B14F-4D97-AF65-F5344CB8AC3E}">
        <p14:creationId xmlns:p14="http://schemas.microsoft.com/office/powerpoint/2010/main" val="7085509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40126-8528-1F01-A948-A2049A5C9B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657CAB-E7C8-6BC7-A7BC-45F1BB2BBDD7}"/>
              </a:ext>
            </a:extLst>
          </p:cNvPr>
          <p:cNvSpPr>
            <a:spLocks noGrp="1"/>
          </p:cNvSpPr>
          <p:nvPr>
            <p:ph type="title"/>
          </p:nvPr>
        </p:nvSpPr>
        <p:spPr/>
        <p:txBody>
          <a:bodyPr/>
          <a:lstStyle/>
          <a:p>
            <a:r>
              <a:rPr lang="en-GB" dirty="0"/>
              <a:t>NZC Conference 2027</a:t>
            </a:r>
          </a:p>
        </p:txBody>
      </p:sp>
      <p:sp>
        <p:nvSpPr>
          <p:cNvPr id="3" name="Content Placeholder 2">
            <a:extLst>
              <a:ext uri="{FF2B5EF4-FFF2-40B4-BE49-F238E27FC236}">
                <a16:creationId xmlns:a16="http://schemas.microsoft.com/office/drawing/2014/main" id="{7E31555B-FDB8-7C93-707D-1F9D19573386}"/>
              </a:ext>
            </a:extLst>
          </p:cNvPr>
          <p:cNvSpPr>
            <a:spLocks noGrp="1"/>
          </p:cNvSpPr>
          <p:nvPr>
            <p:ph idx="1"/>
          </p:nvPr>
        </p:nvSpPr>
        <p:spPr>
          <a:xfrm>
            <a:off x="838200" y="1825625"/>
            <a:ext cx="10515600" cy="4351338"/>
          </a:xfrm>
        </p:spPr>
        <p:txBody>
          <a:bodyPr>
            <a:normAutofit/>
          </a:bodyPr>
          <a:lstStyle/>
          <a:p>
            <a:r>
              <a:rPr lang="en-GB" dirty="0"/>
              <a:t>Chichester’s turn to host</a:t>
            </a:r>
          </a:p>
          <a:p>
            <a:r>
              <a:rPr lang="en-GB" dirty="0"/>
              <a:t>Potential for two conferences in Southern Dioceses area:</a:t>
            </a:r>
          </a:p>
          <a:p>
            <a:pPr lvl="1"/>
            <a:r>
              <a:rPr lang="en-GB" dirty="0"/>
              <a:t>West: Portsmouth, Guildford, Winchester, Salisbury</a:t>
            </a:r>
          </a:p>
          <a:p>
            <a:pPr lvl="2"/>
            <a:r>
              <a:rPr lang="en-GB" dirty="0"/>
              <a:t>A church in Winchester diocese, February 2027</a:t>
            </a:r>
          </a:p>
          <a:p>
            <a:pPr lvl="1"/>
            <a:r>
              <a:rPr lang="en-GB" dirty="0"/>
              <a:t>East: Chichester, Rochester, Canterbury</a:t>
            </a:r>
          </a:p>
          <a:p>
            <a:pPr lvl="2"/>
            <a:r>
              <a:rPr lang="en-GB" dirty="0"/>
              <a:t>A church in Chichester diocese, January 2027</a:t>
            </a:r>
          </a:p>
          <a:p>
            <a:r>
              <a:rPr lang="en-GB" dirty="0"/>
              <a:t>Still in planning stage, promotion starts Autumn 2026</a:t>
            </a:r>
          </a:p>
        </p:txBody>
      </p:sp>
    </p:spTree>
    <p:extLst>
      <p:ext uri="{BB962C8B-B14F-4D97-AF65-F5344CB8AC3E}">
        <p14:creationId xmlns:p14="http://schemas.microsoft.com/office/powerpoint/2010/main" val="183757006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66DED-0B29-E7BD-6133-69216CA017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5DEF75-7762-2446-E688-4587D9486D20}"/>
              </a:ext>
            </a:extLst>
          </p:cNvPr>
          <p:cNvSpPr>
            <a:spLocks noGrp="1"/>
          </p:cNvSpPr>
          <p:nvPr>
            <p:ph type="title"/>
          </p:nvPr>
        </p:nvSpPr>
        <p:spPr/>
        <p:txBody>
          <a:bodyPr/>
          <a:lstStyle/>
          <a:p>
            <a:r>
              <a:rPr lang="en-GB" dirty="0"/>
              <a:t>Energy Footprint Tool</a:t>
            </a:r>
          </a:p>
        </p:txBody>
      </p:sp>
      <p:sp>
        <p:nvSpPr>
          <p:cNvPr id="3" name="TextBox 2">
            <a:extLst>
              <a:ext uri="{FF2B5EF4-FFF2-40B4-BE49-F238E27FC236}">
                <a16:creationId xmlns:a16="http://schemas.microsoft.com/office/drawing/2014/main" id="{A67C3316-6DDC-1FC8-6E6C-72E1DDB1BEDB}"/>
              </a:ext>
            </a:extLst>
          </p:cNvPr>
          <p:cNvSpPr txBox="1"/>
          <p:nvPr/>
        </p:nvSpPr>
        <p:spPr>
          <a:xfrm>
            <a:off x="1003610" y="1918010"/>
            <a:ext cx="3286156" cy="646331"/>
          </a:xfrm>
          <a:prstGeom prst="rect">
            <a:avLst/>
          </a:prstGeom>
          <a:noFill/>
        </p:spPr>
        <p:txBody>
          <a:bodyPr wrap="none" rtlCol="0">
            <a:spAutoFit/>
          </a:bodyPr>
          <a:lstStyle/>
          <a:p>
            <a:r>
              <a:rPr lang="en-GB" dirty="0"/>
              <a:t>Current overall submissions: 25%</a:t>
            </a:r>
          </a:p>
          <a:p>
            <a:r>
              <a:rPr lang="en-GB" dirty="0"/>
              <a:t>Deadline: June 30th</a:t>
            </a:r>
          </a:p>
        </p:txBody>
      </p:sp>
      <p:pic>
        <p:nvPicPr>
          <p:cNvPr id="9" name="Picture 8" descr="A graph of different colored bars&#10;&#10;AI-generated content may be incorrect.">
            <a:extLst>
              <a:ext uri="{FF2B5EF4-FFF2-40B4-BE49-F238E27FC236}">
                <a16:creationId xmlns:a16="http://schemas.microsoft.com/office/drawing/2014/main" id="{EF95DE8E-BA55-3486-3421-CBDB95C65DA4}"/>
              </a:ext>
            </a:extLst>
          </p:cNvPr>
          <p:cNvPicPr>
            <a:picLocks noChangeAspect="1"/>
          </p:cNvPicPr>
          <p:nvPr/>
        </p:nvPicPr>
        <p:blipFill>
          <a:blip r:embed="rId2"/>
          <a:stretch>
            <a:fillRect/>
          </a:stretch>
        </p:blipFill>
        <p:spPr>
          <a:xfrm>
            <a:off x="1003610" y="2791663"/>
            <a:ext cx="5430696" cy="3776730"/>
          </a:xfrm>
          <a:prstGeom prst="rect">
            <a:avLst/>
          </a:prstGeom>
        </p:spPr>
      </p:pic>
    </p:spTree>
    <p:extLst>
      <p:ext uri="{BB962C8B-B14F-4D97-AF65-F5344CB8AC3E}">
        <p14:creationId xmlns:p14="http://schemas.microsoft.com/office/powerpoint/2010/main" val="2494915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7763.0"/>
  <p:tag name="AS_RELEASE_DATE" val="2022.02.14"/>
  <p:tag name="AS_TITLE" val="Aspose.Slides for .NET 4.0"/>
  <p:tag name="AS_VERSION" val="2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I training" id="{46355695-7E80-2E48-BBCA-EEB1C9251FA1}" vid="{9826A244-0898-AE4E-A991-7FA1A48F6E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039752084F974F8A936374EF80F060" ma:contentTypeVersion="15" ma:contentTypeDescription="Create a new document." ma:contentTypeScope="" ma:versionID="609152c5d7a3e608111e91d9e5621901">
  <xsd:schema xmlns:xsd="http://www.w3.org/2001/XMLSchema" xmlns:xs="http://www.w3.org/2001/XMLSchema" xmlns:p="http://schemas.microsoft.com/office/2006/metadata/properties" xmlns:ns2="2f116d5b-396f-4e4a-83ba-9442a2ac4a70" xmlns:ns3="ac15c9f3-89de-41f0-808e-0d6a6779343a" targetNamespace="http://schemas.microsoft.com/office/2006/metadata/properties" ma:root="true" ma:fieldsID="dae3f57f07c540c60733c3dbf0b52639" ns2:_="" ns3:_="">
    <xsd:import namespace="2f116d5b-396f-4e4a-83ba-9442a2ac4a70"/>
    <xsd:import namespace="ac15c9f3-89de-41f0-808e-0d6a677934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3:SharedWithUsers" minOccurs="0"/>
                <xsd:element ref="ns3:SharedWithDetails" minOccurs="0"/>
                <xsd:element ref="ns2:MediaServiceSearchPropertie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116d5b-396f-4e4a-83ba-9442a2ac4a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06aabbe-596b-4e13-ae27-cd64ca0bc193"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15c9f3-89de-41f0-808e-0d6a6779343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0a020f7-4be5-458d-94cd-b8d0963b7e66}" ma:internalName="TaxCatchAll" ma:showField="CatchAllData" ma:web="ac15c9f3-89de-41f0-808e-0d6a677934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c15c9f3-89de-41f0-808e-0d6a6779343a" xsi:nil="true"/>
    <lcf76f155ced4ddcb4097134ff3c332f xmlns="2f116d5b-396f-4e4a-83ba-9442a2ac4a7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EFD2CB-8401-483C-B1C1-14BCFB6000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116d5b-396f-4e4a-83ba-9442a2ac4a70"/>
    <ds:schemaRef ds:uri="ac15c9f3-89de-41f0-808e-0d6a67793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429A87-84C4-4A91-A738-71192CA649A4}">
  <ds:schemaRefs>
    <ds:schemaRef ds:uri="http://schemas.microsoft.com/office/infopath/2007/PartnerControls"/>
    <ds:schemaRef ds:uri="http://purl.org/dc/terms/"/>
    <ds:schemaRef ds:uri="2f116d5b-396f-4e4a-83ba-9442a2ac4a70"/>
    <ds:schemaRef ds:uri="http://schemas.microsoft.com/office/2006/metadata/properties"/>
    <ds:schemaRef ds:uri="http://schemas.microsoft.com/office/2006/documentManagement/types"/>
    <ds:schemaRef ds:uri="http://purl.org/dc/dcmitype/"/>
    <ds:schemaRef ds:uri="http://purl.org/dc/elements/1.1/"/>
    <ds:schemaRef ds:uri="http://schemas.openxmlformats.org/package/2006/metadata/core-properties"/>
    <ds:schemaRef ds:uri="ac15c9f3-89de-41f0-808e-0d6a6779343a"/>
    <ds:schemaRef ds:uri="http://www.w3.org/XML/1998/namespace"/>
  </ds:schemaRefs>
</ds:datastoreItem>
</file>

<file path=customXml/itemProps3.xml><?xml version="1.0" encoding="utf-8"?>
<ds:datastoreItem xmlns:ds="http://schemas.openxmlformats.org/officeDocument/2006/customXml" ds:itemID="{7E6CAFF7-AC9B-4071-83FB-D742AB5C9F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411</Words>
  <Application>Microsoft Office PowerPoint</Application>
  <PresentationFormat>Widescreen</PresentationFormat>
  <Paragraphs>52</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Aptos</vt:lpstr>
      <vt:lpstr>Arial</vt:lpstr>
      <vt:lpstr>Calibri</vt:lpstr>
      <vt:lpstr>Calibri Light</vt:lpstr>
      <vt:lpstr>Office Theme</vt:lpstr>
      <vt:lpstr>NZC Update – Diocesan Synod 7th March 2026</vt:lpstr>
      <vt:lpstr>NZC Conference 2026</vt:lpstr>
      <vt:lpstr>NZC Conference 2026</vt:lpstr>
      <vt:lpstr>NZC Conference 2026</vt:lpstr>
      <vt:lpstr>NZC Conference 2026 – Guildford Declaration</vt:lpstr>
      <vt:lpstr>NZC Conference 2026</vt:lpstr>
      <vt:lpstr>NZC Conference 2026</vt:lpstr>
      <vt:lpstr>NZC Conference 2027</vt:lpstr>
      <vt:lpstr>Energy Footprint Tool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 Lockwood</dc:creator>
  <cp:lastModifiedBy>Sarah Jay</cp:lastModifiedBy>
  <cp:revision>12</cp:revision>
  <dcterms:created xsi:type="dcterms:W3CDTF">2024-05-16T10:13:31Z</dcterms:created>
  <dcterms:modified xsi:type="dcterms:W3CDTF">2026-02-27T09:36:04Z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NKTEK-CHUNK-1">
    <vt:lpwstr>010021{"F":2,"I":"8281-6279-C267-5876"}</vt:lpwstr>
  </property>
  <property fmtid="{D5CDD505-2E9C-101B-9397-08002B2CF9AE}" pid="3" name="ContentTypeId">
    <vt:lpwstr>0x0101003C039752084F974F8A936374EF80F060</vt:lpwstr>
  </property>
  <property fmtid="{D5CDD505-2E9C-101B-9397-08002B2CF9AE}" pid="4" name="Order">
    <vt:r8>140200</vt:r8>
  </property>
  <property fmtid="{D5CDD505-2E9C-101B-9397-08002B2CF9AE}" pid="5" name="MediaServiceImageTags">
    <vt:lpwstr/>
  </property>
</Properties>
</file>