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8" r:id="rId1"/>
  </p:sldMasterIdLst>
  <p:notesMasterIdLst>
    <p:notesMasterId r:id="rId18"/>
  </p:notesMasterIdLst>
  <p:sldIdLst>
    <p:sldId id="1746" r:id="rId2"/>
    <p:sldId id="1755" r:id="rId3"/>
    <p:sldId id="1756" r:id="rId4"/>
    <p:sldId id="1748" r:id="rId5"/>
    <p:sldId id="1757" r:id="rId6"/>
    <p:sldId id="1758" r:id="rId7"/>
    <p:sldId id="1749" r:id="rId8"/>
    <p:sldId id="1752" r:id="rId9"/>
    <p:sldId id="1760" r:id="rId10"/>
    <p:sldId id="1742" r:id="rId11"/>
    <p:sldId id="1765" r:id="rId12"/>
    <p:sldId id="1761" r:id="rId13"/>
    <p:sldId id="1762" r:id="rId14"/>
    <p:sldId id="1735" r:id="rId15"/>
    <p:sldId id="1763" r:id="rId16"/>
    <p:sldId id="17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29384F"/>
    <a:srgbClr val="E1E2F6"/>
    <a:srgbClr val="D0E8F2"/>
    <a:srgbClr val="99CCFF"/>
    <a:srgbClr val="C7E7F3"/>
    <a:srgbClr val="FFF8F2"/>
    <a:srgbClr val="D6D2CF"/>
    <a:srgbClr val="8064A1"/>
    <a:srgbClr val="384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 autoAdjust="0"/>
    <p:restoredTop sz="94694"/>
  </p:normalViewPr>
  <p:slideViewPr>
    <p:cSldViewPr>
      <p:cViewPr varScale="1">
        <p:scale>
          <a:sx n="121" d="100"/>
          <a:sy n="121" d="100"/>
        </p:scale>
        <p:origin x="688" y="17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Gifford" userId="f58eec16-ff0b-4253-bad9-18469ec4a5f8" providerId="ADAL" clId="{361B1DD2-C302-40CC-AE7E-2EE13AF09F40}"/>
    <pc:docChg chg="modShowInfo">
      <pc:chgData name="Louise Gifford" userId="f58eec16-ff0b-4253-bad9-18469ec4a5f8" providerId="ADAL" clId="{361B1DD2-C302-40CC-AE7E-2EE13AF09F40}" dt="2024-03-09T12:08:27.648" v="2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B393B1-B356-1547-A038-E67E6BC864DC}" type="datetimeFigureOut">
              <a:rPr lang="en-GB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96FE149-CCAD-024D-A9C5-050121AC5F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898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410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2587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91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205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4957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363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30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014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30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28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658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322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279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5270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E149-CCAD-024D-A9C5-050121AC5FC0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232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5487D3-FDEE-FE45-9A5B-E9B9189B4C6A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C3F13538-2029-F34D-A456-B4AEBA10F0F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1" y="-99392"/>
            <a:ext cx="12215761" cy="6957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8"/>
          <a:stretch/>
        </p:blipFill>
        <p:spPr>
          <a:xfrm>
            <a:off x="119336" y="1628800"/>
            <a:ext cx="466856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82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7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34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604" y="6093296"/>
            <a:ext cx="170702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67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9DBD-6575-ED45-85B0-87D9B3B4A363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3EA58C5-8EC7-4E49-9D2B-3685D28A300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33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9F3771-11DD-4E44-B6D5-9E40AB7AE0E0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26AAA003-D580-6D4A-9761-747AD2C62BD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395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42EF90-72A8-294D-A776-CCE5D928F8AD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CE7CDFD4-CB75-874B-BEE4-A3DC91F11AA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65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51313" y="27813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82888" y="23495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782888" y="2205038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1C3064-9C61-7E4D-8146-BC90F2E80312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4B8FAB7-652F-0641-9E34-02F041348E8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0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310C7E-10AD-3443-B1BF-199B66D4AD98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BA5BBA87-AEB0-7545-810E-BF12CF9BA84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5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356F40-EB39-CA4A-99BA-C09F75201984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3CBB29C5-F707-F248-8679-97ACF1CAF4C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7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4BAF2C-8853-1344-B675-E2ADD24A5599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5C3A1AF-1996-F84A-8CA5-689A9B84775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55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803AF0-AED5-974A-9153-2751BFA4B2D4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89C20940-2F1D-1F46-9AA3-3689D894CD4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09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7381AC-A857-9A48-906D-A1F36CDE915D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D1BF15E-28DE-0D40-A5F2-2FC9DC3796A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604" y="6093296"/>
            <a:ext cx="170702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302105-88F5-EB4F-94D7-07658E47D060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02CB1296-9754-9A41-A58B-B31687781EE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6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4F8162-7C38-4847-B8F8-C51CEAAE6754}" type="datetimeFigureOut">
              <a:rPr lang="en-GB" smtClean="0"/>
              <a:pPr>
                <a:defRPr/>
              </a:pPr>
              <a:t>20/03/2024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</p:spPr>
        <p:txBody>
          <a:bodyPr/>
          <a:lstStyle/>
          <a:p>
            <a:fld id="{E6D5C9B9-DB41-6042-A7BA-58CE58EE330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80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8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99" r:id="rId1"/>
    <p:sldLayoutId id="2147485500" r:id="rId2"/>
    <p:sldLayoutId id="2147485501" r:id="rId3"/>
    <p:sldLayoutId id="2147485502" r:id="rId4"/>
    <p:sldLayoutId id="2147485503" r:id="rId5"/>
    <p:sldLayoutId id="2147485504" r:id="rId6"/>
    <p:sldLayoutId id="2147485505" r:id="rId7"/>
    <p:sldLayoutId id="2147485506" r:id="rId8"/>
    <p:sldLayoutId id="2147485507" r:id="rId9"/>
    <p:sldLayoutId id="2147485508" r:id="rId10"/>
    <p:sldLayoutId id="2147485509" r:id="rId11"/>
    <p:sldLayoutId id="2147485510" r:id="rId12"/>
    <p:sldLayoutId id="2147485511" r:id="rId13"/>
    <p:sldLayoutId id="2147485512" r:id="rId14"/>
    <p:sldLayoutId id="2147485513" r:id="rId15"/>
    <p:sldLayoutId id="2147485514" r:id="rId16"/>
    <p:sldLayoutId id="2147485515" r:id="rId17"/>
    <p:sldLayoutId id="214748551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t="17801" r="64174" b="14300"/>
          <a:stretch/>
        </p:blipFill>
        <p:spPr>
          <a:xfrm>
            <a:off x="3575720" y="188640"/>
            <a:ext cx="4910011" cy="64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Clusters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169277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sz="3600" dirty="0">
                <a:latin typeface="Gill Sans MT" pitchFamily="34" charset="0"/>
                <a:cs typeface="Arial" charset="0"/>
              </a:rPr>
              <a:t>no one alone in ministry 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3600" dirty="0">
                <a:latin typeface="Gill Sans MT" pitchFamily="34" charset="0"/>
                <a:cs typeface="Arial" charset="0"/>
              </a:rPr>
              <a:t>collaborative ministers who:</a:t>
            </a:r>
          </a:p>
          <a:p>
            <a:pPr marL="1200150" lvl="1" indent="-457200">
              <a:spcBef>
                <a:spcPct val="0"/>
              </a:spcBef>
              <a:defRPr/>
            </a:pPr>
            <a:r>
              <a:rPr lang="en-GB" altLang="en-US" sz="3200" dirty="0">
                <a:latin typeface="Gill Sans MT" pitchFamily="34" charset="0"/>
                <a:cs typeface="Arial" charset="0"/>
              </a:rPr>
              <a:t>Pray, eat, laugh, lament… and do a bit of work together</a:t>
            </a:r>
          </a:p>
        </p:txBody>
      </p:sp>
    </p:spTree>
    <p:extLst>
      <p:ext uri="{BB962C8B-B14F-4D97-AF65-F5344CB8AC3E}">
        <p14:creationId xmlns:p14="http://schemas.microsoft.com/office/powerpoint/2010/main" val="99778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who would be in a cluster?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2862322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altLang="en-US" sz="3600" dirty="0">
                <a:latin typeface="Gill Sans MT" pitchFamily="34" charset="0"/>
                <a:cs typeface="Arial" charset="0"/>
              </a:rPr>
              <a:t>shaped by Area Deans and their Parish colleagues: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3600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3600" dirty="0">
                <a:latin typeface="Gill Sans MT" pitchFamily="34" charset="0"/>
                <a:cs typeface="Arial" charset="0"/>
              </a:rPr>
              <a:t>Phase 1 – Clergy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3600" dirty="0">
                <a:latin typeface="Gill Sans MT" pitchFamily="34" charset="0"/>
                <a:cs typeface="Arial" charset="0"/>
              </a:rPr>
              <a:t>Phase 2 – Clergy and Lay Leaders</a:t>
            </a:r>
          </a:p>
          <a:p>
            <a:pPr>
              <a:spcBef>
                <a:spcPct val="0"/>
              </a:spcBef>
              <a:buNone/>
              <a:defRPr/>
            </a:pPr>
            <a:endParaRPr lang="en-GB" altLang="en-US" sz="3600" dirty="0"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6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D2A78B-94BB-851E-65B3-CCA10E0D8D1B}"/>
              </a:ext>
            </a:extLst>
          </p:cNvPr>
          <p:cNvSpPr/>
          <p:nvPr/>
        </p:nvSpPr>
        <p:spPr>
          <a:xfrm>
            <a:off x="217720" y="54790"/>
            <a:ext cx="11638920" cy="6652469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47430-117C-D6C6-C28B-E62A5EDF802D}"/>
              </a:ext>
            </a:extLst>
          </p:cNvPr>
          <p:cNvSpPr txBox="1"/>
          <p:nvPr/>
        </p:nvSpPr>
        <p:spPr>
          <a:xfrm>
            <a:off x="394450" y="35358"/>
            <a:ext cx="6752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b="1" dirty="0">
                <a:solidFill>
                  <a:prstClr val="white"/>
                </a:solidFill>
                <a:latin typeface="Calibri" panose="020F0502020204030204"/>
                <a:cs typeface="Arial"/>
              </a:rPr>
              <a:t>REJUVENATE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cs typeface="Arial"/>
              </a:rPr>
              <a:t>- children &amp; youth at heart of our plans</a:t>
            </a:r>
          </a:p>
          <a:p>
            <a:pPr defTabSz="914400"/>
            <a:r>
              <a:rPr lang="en-GB" sz="2800" b="1" dirty="0">
                <a:solidFill>
                  <a:prstClr val="white"/>
                </a:solidFill>
                <a:latin typeface="Calibri" panose="020F0502020204030204"/>
                <a:cs typeface="Arial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A8C301-5F8F-84F1-2B57-92C8CC884357}"/>
              </a:ext>
            </a:extLst>
          </p:cNvPr>
          <p:cNvSpPr/>
          <p:nvPr/>
        </p:nvSpPr>
        <p:spPr>
          <a:xfrm>
            <a:off x="845799" y="5877272"/>
            <a:ext cx="10382763" cy="707886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4000" b="1" kern="0" dirty="0">
                <a:solidFill>
                  <a:prstClr val="white"/>
                </a:solidFill>
                <a:latin typeface="Calibri" panose="020F0502020204030204"/>
                <a:cs typeface="Arial"/>
              </a:rPr>
              <a:t>Diocesan</a:t>
            </a:r>
            <a:r>
              <a:rPr kumimoji="0" lang="en-GB" sz="4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C81738-C153-E79C-D06E-CC8EEFAA1D34}"/>
              </a:ext>
            </a:extLst>
          </p:cNvPr>
          <p:cNvSpPr/>
          <p:nvPr/>
        </p:nvSpPr>
        <p:spPr>
          <a:xfrm>
            <a:off x="795896" y="629129"/>
            <a:ext cx="4994451" cy="2655855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Revitalise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Thriving churches with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rejuvenating congregations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14DE52-E455-8784-6FB0-9708CB4BCCA5}"/>
              </a:ext>
            </a:extLst>
          </p:cNvPr>
          <p:cNvSpPr/>
          <p:nvPr/>
        </p:nvSpPr>
        <p:spPr>
          <a:xfrm>
            <a:off x="5987277" y="638022"/>
            <a:ext cx="5191381" cy="264696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n-GB" sz="4000" b="1" kern="0" dirty="0">
                <a:solidFill>
                  <a:prstClr val="white"/>
                </a:solidFill>
                <a:latin typeface="Calibri" panose="020F0502020204030204"/>
                <a:cs typeface="Arial"/>
              </a:rPr>
              <a:t>Renew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New congregations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capable of self-sustaining and reproducing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95F9D1-BE3E-ED45-B99B-ABD2D892E8F7}"/>
              </a:ext>
            </a:extLst>
          </p:cNvPr>
          <p:cNvSpPr/>
          <p:nvPr/>
        </p:nvSpPr>
        <p:spPr>
          <a:xfrm>
            <a:off x="827527" y="3501008"/>
            <a:ext cx="10382763" cy="2173339"/>
          </a:xfrm>
          <a:prstGeom prst="rect">
            <a:avLst/>
          </a:prstGeom>
          <a:solidFill>
            <a:srgbClr val="FF7C8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Revive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lvl="0" defTabSz="914400">
              <a:defRPr/>
            </a:pPr>
            <a:r>
              <a:rPr lang="en-US" sz="2800" kern="0" dirty="0">
                <a:solidFill>
                  <a:prstClr val="black"/>
                </a:solidFill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GB" sz="2800" b="1" kern="0" dirty="0">
                <a:solidFill>
                  <a:prstClr val="black"/>
                </a:solidFill>
                <a:latin typeface="Calibri" panose="020F0502020204030204"/>
                <a:cs typeface="Arial"/>
              </a:rPr>
              <a:t>Flourishing clergy, </a:t>
            </a:r>
            <a:r>
              <a:rPr lang="en-GB" sz="2800" kern="0" dirty="0">
                <a:solidFill>
                  <a:prstClr val="black"/>
                </a:solidFill>
                <a:latin typeface="Calibri" panose="020F0502020204030204"/>
                <a:cs typeface="Arial"/>
              </a:rPr>
              <a:t>working with other, with a thriving faith, overwhelmed by God’s love, marked by a prayerful and missional culture</a:t>
            </a:r>
          </a:p>
        </p:txBody>
      </p:sp>
      <p:sp>
        <p:nvSpPr>
          <p:cNvPr id="14" name="Oval 13"/>
          <p:cNvSpPr/>
          <p:nvPr/>
        </p:nvSpPr>
        <p:spPr>
          <a:xfrm>
            <a:off x="217770" y="3140967"/>
            <a:ext cx="5662206" cy="28803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D2A78B-94BB-851E-65B3-CCA10E0D8D1B}"/>
              </a:ext>
            </a:extLst>
          </p:cNvPr>
          <p:cNvSpPr/>
          <p:nvPr/>
        </p:nvSpPr>
        <p:spPr>
          <a:xfrm>
            <a:off x="217720" y="54790"/>
            <a:ext cx="11638920" cy="6652469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47430-117C-D6C6-C28B-E62A5EDF802D}"/>
              </a:ext>
            </a:extLst>
          </p:cNvPr>
          <p:cNvSpPr txBox="1"/>
          <p:nvPr/>
        </p:nvSpPr>
        <p:spPr>
          <a:xfrm>
            <a:off x="394450" y="35358"/>
            <a:ext cx="6752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b="1" dirty="0">
                <a:solidFill>
                  <a:prstClr val="white"/>
                </a:solidFill>
                <a:latin typeface="Calibri" panose="020F0502020204030204"/>
                <a:cs typeface="Arial"/>
              </a:rPr>
              <a:t>REJUVENATE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cs typeface="Arial"/>
              </a:rPr>
              <a:t>- children &amp; youth at heart of our plans</a:t>
            </a:r>
          </a:p>
          <a:p>
            <a:pPr defTabSz="914400"/>
            <a:r>
              <a:rPr lang="en-GB" sz="2800" b="1" dirty="0">
                <a:solidFill>
                  <a:prstClr val="white"/>
                </a:solidFill>
                <a:latin typeface="Calibri" panose="020F0502020204030204"/>
                <a:cs typeface="Arial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A8C301-5F8F-84F1-2B57-92C8CC884357}"/>
              </a:ext>
            </a:extLst>
          </p:cNvPr>
          <p:cNvSpPr/>
          <p:nvPr/>
        </p:nvSpPr>
        <p:spPr>
          <a:xfrm>
            <a:off x="845799" y="5877272"/>
            <a:ext cx="10382763" cy="707886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4000" b="1" kern="0" dirty="0">
                <a:solidFill>
                  <a:prstClr val="white"/>
                </a:solidFill>
                <a:latin typeface="Calibri" panose="020F0502020204030204"/>
                <a:cs typeface="Arial"/>
              </a:rPr>
              <a:t>Diocesan</a:t>
            </a:r>
            <a:r>
              <a:rPr kumimoji="0" lang="en-GB" sz="4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C81738-C153-E79C-D06E-CC8EEFAA1D34}"/>
              </a:ext>
            </a:extLst>
          </p:cNvPr>
          <p:cNvSpPr/>
          <p:nvPr/>
        </p:nvSpPr>
        <p:spPr>
          <a:xfrm>
            <a:off x="795896" y="629129"/>
            <a:ext cx="4994451" cy="2655855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Revitalise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Thriving churches with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rejuvenating congregations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14DE52-E455-8784-6FB0-9708CB4BCCA5}"/>
              </a:ext>
            </a:extLst>
          </p:cNvPr>
          <p:cNvSpPr/>
          <p:nvPr/>
        </p:nvSpPr>
        <p:spPr>
          <a:xfrm>
            <a:off x="5987277" y="638022"/>
            <a:ext cx="5191381" cy="264696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n-GB" sz="4000" b="1" kern="0" dirty="0">
                <a:solidFill>
                  <a:prstClr val="white"/>
                </a:solidFill>
                <a:latin typeface="Calibri" panose="020F0502020204030204"/>
                <a:cs typeface="Arial"/>
              </a:rPr>
              <a:t>Renew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New congregations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capable of self-sustaining and reproducing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95F9D1-BE3E-ED45-B99B-ABD2D892E8F7}"/>
              </a:ext>
            </a:extLst>
          </p:cNvPr>
          <p:cNvSpPr/>
          <p:nvPr/>
        </p:nvSpPr>
        <p:spPr>
          <a:xfrm>
            <a:off x="827527" y="3501008"/>
            <a:ext cx="10382763" cy="2173339"/>
          </a:xfrm>
          <a:prstGeom prst="rect">
            <a:avLst/>
          </a:prstGeom>
          <a:solidFill>
            <a:srgbClr val="FF7C8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Revive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lvl="0" defTabSz="914400">
              <a:defRPr/>
            </a:pPr>
            <a:r>
              <a:rPr lang="en-US" sz="2800" kern="0" dirty="0">
                <a:solidFill>
                  <a:prstClr val="black"/>
                </a:solidFill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GB" sz="2800" b="1" kern="0" dirty="0">
                <a:solidFill>
                  <a:prstClr val="black"/>
                </a:solidFill>
                <a:latin typeface="Calibri" panose="020F0502020204030204"/>
                <a:cs typeface="Arial"/>
              </a:rPr>
              <a:t>Flourishing clergy, </a:t>
            </a:r>
            <a:r>
              <a:rPr lang="en-GB" sz="2800" kern="0" dirty="0">
                <a:solidFill>
                  <a:prstClr val="black"/>
                </a:solidFill>
                <a:latin typeface="Calibri" panose="020F0502020204030204"/>
                <a:cs typeface="Arial"/>
              </a:rPr>
              <a:t>working with other, with a thriving faith, overwhelmed by God’s love, marked by a prayerful and missional culture</a:t>
            </a:r>
          </a:p>
        </p:txBody>
      </p:sp>
      <p:sp>
        <p:nvSpPr>
          <p:cNvPr id="14" name="Oval 13"/>
          <p:cNvSpPr/>
          <p:nvPr/>
        </p:nvSpPr>
        <p:spPr>
          <a:xfrm>
            <a:off x="325071" y="132536"/>
            <a:ext cx="5662206" cy="3656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830997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altLang="en-US" sz="48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Revitalise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4424" y="1184910"/>
            <a:ext cx="11467128" cy="4401205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develop a skill-base of people to come alongside 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health &amp; vitality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pathways of discipleship</a:t>
            </a:r>
          </a:p>
          <a:p>
            <a:pPr marL="457200" indent="-457200">
              <a:spcBef>
                <a:spcPct val="0"/>
              </a:spcBef>
              <a:defRPr/>
            </a:pPr>
            <a:endParaRPr lang="en-GB" altLang="en-US" sz="4000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endParaRPr lang="en-GB" altLang="en-US" sz="4000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endParaRPr lang="en-GB" altLang="en-US" sz="4000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endParaRPr lang="en-GB" altLang="en-US" sz="4000" dirty="0">
              <a:latin typeface="Gill Sans MT" pitchFamily="34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3352" y="3091607"/>
            <a:ext cx="11467128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en-GB" altLang="en-US" sz="4400" dirty="0">
              <a:latin typeface="Gill Sans MT" pitchFamily="34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2505"/>
              </p:ext>
            </p:extLst>
          </p:nvPr>
        </p:nvGraphicFramePr>
        <p:xfrm>
          <a:off x="407368" y="3089740"/>
          <a:ext cx="11323111" cy="771307"/>
        </p:xfrm>
        <a:graphic>
          <a:graphicData uri="http://schemas.openxmlformats.org/drawingml/2006/table">
            <a:tbl>
              <a:tblPr firstRow="1" firstCol="1" bandRow="1"/>
              <a:tblGrid>
                <a:gridCol w="2829904">
                  <a:extLst>
                    <a:ext uri="{9D8B030D-6E8A-4147-A177-3AD203B41FA5}">
                      <a16:colId xmlns:a16="http://schemas.microsoft.com/office/drawing/2014/main" val="499667484"/>
                    </a:ext>
                  </a:extLst>
                </a:gridCol>
                <a:gridCol w="2831069">
                  <a:extLst>
                    <a:ext uri="{9D8B030D-6E8A-4147-A177-3AD203B41FA5}">
                      <a16:colId xmlns:a16="http://schemas.microsoft.com/office/drawing/2014/main" val="1245908523"/>
                    </a:ext>
                  </a:extLst>
                </a:gridCol>
                <a:gridCol w="2831069">
                  <a:extLst>
                    <a:ext uri="{9D8B030D-6E8A-4147-A177-3AD203B41FA5}">
                      <a16:colId xmlns:a16="http://schemas.microsoft.com/office/drawing/2014/main" val="2493967579"/>
                    </a:ext>
                  </a:extLst>
                </a:gridCol>
                <a:gridCol w="2831069">
                  <a:extLst>
                    <a:ext uri="{9D8B030D-6E8A-4147-A177-3AD203B41FA5}">
                      <a16:colId xmlns:a16="http://schemas.microsoft.com/office/drawing/2014/main" val="2624091866"/>
                    </a:ext>
                  </a:extLst>
                </a:gridCol>
              </a:tblGrid>
              <a:tr h="771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UNCONNECTED            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FRINGE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CONGREGATION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COMMITTED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457090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010150" y="9756775"/>
            <a:ext cx="571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51600" y="9763125"/>
            <a:ext cx="571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129588" y="9769475"/>
            <a:ext cx="573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27648" y="3451647"/>
            <a:ext cx="1008112" cy="0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75920" y="3451647"/>
            <a:ext cx="1008112" cy="0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44272" y="3451647"/>
            <a:ext cx="1008112" cy="0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3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830997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altLang="en-US" sz="48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Revitalise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4424" y="1184910"/>
            <a:ext cx="11467128" cy="5016758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choir church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school chaplains in partnership with our CSR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invest in areas of extraordinary potential 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invest in areas of disadvantage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sz="4000" dirty="0">
                <a:latin typeface="Gill Sans MT" pitchFamily="34" charset="0"/>
                <a:cs typeface="Arial" charset="0"/>
              </a:rPr>
              <a:t>develop pipe-lines for leadership</a:t>
            </a:r>
          </a:p>
          <a:p>
            <a:pPr marL="457200" indent="-457200">
              <a:spcBef>
                <a:spcPct val="0"/>
              </a:spcBef>
              <a:defRPr/>
            </a:pPr>
            <a:endParaRPr lang="en-GB" altLang="en-US" sz="4000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endParaRPr lang="en-GB" altLang="en-US" sz="4000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endParaRPr lang="en-GB" altLang="en-US" sz="4000" dirty="0">
              <a:latin typeface="Gill Sans MT" pitchFamily="34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10150" y="9756775"/>
            <a:ext cx="571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51600" y="9763125"/>
            <a:ext cx="571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129588" y="9769475"/>
            <a:ext cx="573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5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D2A78B-94BB-851E-65B3-CCA10E0D8D1B}"/>
              </a:ext>
            </a:extLst>
          </p:cNvPr>
          <p:cNvSpPr/>
          <p:nvPr/>
        </p:nvSpPr>
        <p:spPr>
          <a:xfrm>
            <a:off x="217720" y="54790"/>
            <a:ext cx="11638920" cy="6652469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47430-117C-D6C6-C28B-E62A5EDF802D}"/>
              </a:ext>
            </a:extLst>
          </p:cNvPr>
          <p:cNvSpPr txBox="1"/>
          <p:nvPr/>
        </p:nvSpPr>
        <p:spPr>
          <a:xfrm>
            <a:off x="394450" y="35358"/>
            <a:ext cx="6752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b="1" dirty="0">
                <a:solidFill>
                  <a:prstClr val="white"/>
                </a:solidFill>
                <a:latin typeface="Calibri" panose="020F0502020204030204"/>
                <a:cs typeface="Arial"/>
              </a:rPr>
              <a:t>REJUVENATE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cs typeface="Arial"/>
              </a:rPr>
              <a:t>- children &amp; youth at heart of our plans</a:t>
            </a:r>
          </a:p>
          <a:p>
            <a:pPr defTabSz="914400"/>
            <a:r>
              <a:rPr lang="en-GB" sz="2800" b="1" dirty="0">
                <a:solidFill>
                  <a:prstClr val="white"/>
                </a:solidFill>
                <a:latin typeface="Calibri" panose="020F0502020204030204"/>
                <a:cs typeface="Arial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A8C301-5F8F-84F1-2B57-92C8CC884357}"/>
              </a:ext>
            </a:extLst>
          </p:cNvPr>
          <p:cNvSpPr/>
          <p:nvPr/>
        </p:nvSpPr>
        <p:spPr>
          <a:xfrm>
            <a:off x="845799" y="5877272"/>
            <a:ext cx="10382763" cy="707886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4000" b="1" kern="0" dirty="0">
                <a:solidFill>
                  <a:prstClr val="white"/>
                </a:solidFill>
                <a:latin typeface="Calibri" panose="020F0502020204030204"/>
                <a:cs typeface="Arial"/>
              </a:rPr>
              <a:t>Diocesan</a:t>
            </a:r>
            <a:r>
              <a:rPr kumimoji="0" lang="en-GB" sz="4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C81738-C153-E79C-D06E-CC8EEFAA1D34}"/>
              </a:ext>
            </a:extLst>
          </p:cNvPr>
          <p:cNvSpPr/>
          <p:nvPr/>
        </p:nvSpPr>
        <p:spPr>
          <a:xfrm>
            <a:off x="795896" y="629129"/>
            <a:ext cx="4994451" cy="2655855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Revitalise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Thriving churches with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rejuvenating congregations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14DE52-E455-8784-6FB0-9708CB4BCCA5}"/>
              </a:ext>
            </a:extLst>
          </p:cNvPr>
          <p:cNvSpPr/>
          <p:nvPr/>
        </p:nvSpPr>
        <p:spPr>
          <a:xfrm>
            <a:off x="5987277" y="638022"/>
            <a:ext cx="5191381" cy="264696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n-GB" sz="4000" b="1" kern="0" dirty="0">
                <a:solidFill>
                  <a:prstClr val="white"/>
                </a:solidFill>
                <a:latin typeface="Calibri" panose="020F0502020204030204"/>
                <a:cs typeface="Arial"/>
              </a:rPr>
              <a:t>Renew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New congregations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capable of self-sustaining and reproducing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95F9D1-BE3E-ED45-B99B-ABD2D892E8F7}"/>
              </a:ext>
            </a:extLst>
          </p:cNvPr>
          <p:cNvSpPr/>
          <p:nvPr/>
        </p:nvSpPr>
        <p:spPr>
          <a:xfrm>
            <a:off x="827527" y="3501008"/>
            <a:ext cx="10382763" cy="2173339"/>
          </a:xfrm>
          <a:prstGeom prst="rect">
            <a:avLst/>
          </a:prstGeom>
          <a:solidFill>
            <a:srgbClr val="FF7C8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Revive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lvl="0" defTabSz="914400">
              <a:defRPr/>
            </a:pPr>
            <a:r>
              <a:rPr lang="en-US" sz="2800" kern="0" dirty="0">
                <a:solidFill>
                  <a:prstClr val="black"/>
                </a:solidFill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GB" sz="2800" b="1" kern="0" dirty="0">
                <a:solidFill>
                  <a:prstClr val="black"/>
                </a:solidFill>
                <a:latin typeface="Calibri" panose="020F0502020204030204"/>
                <a:cs typeface="Arial"/>
              </a:rPr>
              <a:t>Flourishing clergy, </a:t>
            </a:r>
            <a:r>
              <a:rPr lang="en-GB" sz="2800" kern="0" dirty="0">
                <a:solidFill>
                  <a:prstClr val="black"/>
                </a:solidFill>
                <a:latin typeface="Calibri" panose="020F0502020204030204"/>
                <a:cs typeface="Arial"/>
              </a:rPr>
              <a:t>working with other, with a thriving faith, overwhelmed by God’s love, marked by a prayerful and missional culture</a:t>
            </a:r>
          </a:p>
        </p:txBody>
      </p:sp>
      <p:sp>
        <p:nvSpPr>
          <p:cNvPr id="14" name="Oval 13"/>
          <p:cNvSpPr/>
          <p:nvPr/>
        </p:nvSpPr>
        <p:spPr>
          <a:xfrm>
            <a:off x="5527912" y="62023"/>
            <a:ext cx="5662206" cy="3656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4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336" y="188640"/>
            <a:ext cx="11809312" cy="6894195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vision for a growing and thriving diocese is to be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altLang="en-US" sz="1100" dirty="0">
              <a:latin typeface="Gill Sans MT" pitchFamily="34" charset="0"/>
              <a:cs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4800" dirty="0">
                <a:latin typeface="Gill Sans MT" pitchFamily="34" charset="0"/>
                <a:cs typeface="Arial" charset="0"/>
              </a:rPr>
              <a:t>a rejuvenating community of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5400" dirty="0">
                <a:latin typeface="Gill Sans MT" pitchFamily="34" charset="0"/>
                <a:cs typeface="Arial" charset="0"/>
              </a:rPr>
              <a:t>Jesus-Centred,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5400" dirty="0">
                <a:latin typeface="Gill Sans MT" pitchFamily="34" charset="0"/>
                <a:cs typeface="Arial" charset="0"/>
              </a:rPr>
              <a:t>Kingdom-Seeking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4800" dirty="0">
                <a:latin typeface="Gill Sans MT" pitchFamily="34" charset="0"/>
                <a:cs typeface="Arial" charset="0"/>
              </a:rPr>
              <a:t>disciples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altLang="en-US" sz="4800" dirty="0">
              <a:latin typeface="Gill Sans MT" pitchFamily="34" charset="0"/>
              <a:cs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altLang="en-US" sz="6000" dirty="0"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2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3" y="188640"/>
            <a:ext cx="11315135" cy="65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56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5"/>
          <a:stretch/>
        </p:blipFill>
        <p:spPr>
          <a:xfrm>
            <a:off x="839416" y="332656"/>
            <a:ext cx="10667063" cy="59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352" y="188640"/>
            <a:ext cx="11449272" cy="769441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4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Challenges </a:t>
            </a:r>
            <a:endParaRPr lang="en-GB" altLang="en-US" sz="1400" dirty="0">
              <a:latin typeface="Gill Sans MT" pitchFamily="34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496" y="1268760"/>
            <a:ext cx="11467128" cy="5016758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we have declining attendances, </a:t>
            </a:r>
          </a:p>
          <a:p>
            <a:pPr marL="457200" indent="-457200">
              <a:spcBef>
                <a:spcPct val="0"/>
              </a:spcBef>
              <a:defRPr/>
            </a:pPr>
            <a:endParaRPr lang="en-GB" altLang="en-US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progressively older churches and a general absence of children and young people in our congregations</a:t>
            </a:r>
          </a:p>
          <a:p>
            <a:pPr marL="457200" indent="-457200">
              <a:spcBef>
                <a:spcPct val="0"/>
              </a:spcBef>
              <a:defRPr/>
            </a:pPr>
            <a:endParaRPr lang="en-GB" altLang="en-US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buildings that are often below par for mission</a:t>
            </a:r>
          </a:p>
          <a:p>
            <a:pPr marL="457200" indent="-457200">
              <a:spcBef>
                <a:spcPct val="0"/>
              </a:spcBef>
              <a:defRPr/>
            </a:pPr>
            <a:endParaRPr lang="en-GB" altLang="en-US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stretched staff, and </a:t>
            </a:r>
          </a:p>
          <a:p>
            <a:pPr marL="457200" indent="-457200">
              <a:spcBef>
                <a:spcPct val="0"/>
              </a:spcBef>
              <a:defRPr/>
            </a:pPr>
            <a:endParaRPr lang="en-GB" altLang="en-US" dirty="0">
              <a:latin typeface="Gill Sans MT" pitchFamily="34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defRPr/>
            </a:pPr>
            <a:r>
              <a:rPr lang="en-GB" altLang="en-US" dirty="0">
                <a:latin typeface="Gill Sans MT" pitchFamily="34" charset="0"/>
                <a:cs typeface="Arial" charset="0"/>
              </a:rPr>
              <a:t>a gap between the costs of our ministry and our income.</a:t>
            </a:r>
          </a:p>
        </p:txBody>
      </p:sp>
    </p:spTree>
    <p:extLst>
      <p:ext uri="{BB962C8B-B14F-4D97-AF65-F5344CB8AC3E}">
        <p14:creationId xmlns:p14="http://schemas.microsoft.com/office/powerpoint/2010/main" val="75379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9336" y="116632"/>
            <a:ext cx="11593288" cy="6694140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  <a:latin typeface="Gill Sans MT" pitchFamily="34" charset="0"/>
                <a:cs typeface="Arial" charset="0"/>
              </a:rPr>
              <a:t>Our Strategic Framework…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with children and young people at the heart of plans 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altLang="en-US" sz="1200" dirty="0">
              <a:latin typeface="Gill Sans MT" pitchFamily="34" charset="0"/>
              <a:cs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6600" dirty="0">
                <a:solidFill>
                  <a:schemeClr val="tx1">
                    <a:lumMod val="50000"/>
                  </a:schemeClr>
                </a:solidFill>
                <a:latin typeface="Gill Sans MT" pitchFamily="34" charset="0"/>
                <a:cs typeface="Arial" charset="0"/>
              </a:rPr>
              <a:t>Revive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6600" dirty="0">
                <a:solidFill>
                  <a:schemeClr val="tx1">
                    <a:lumMod val="50000"/>
                  </a:schemeClr>
                </a:solidFill>
                <a:latin typeface="Gill Sans MT" pitchFamily="34" charset="0"/>
                <a:cs typeface="Arial" charset="0"/>
              </a:rPr>
              <a:t>Revitalise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6600" dirty="0">
                <a:solidFill>
                  <a:schemeClr val="tx1">
                    <a:lumMod val="50000"/>
                  </a:schemeClr>
                </a:solidFill>
                <a:latin typeface="Gill Sans MT" pitchFamily="34" charset="0"/>
                <a:cs typeface="Arial" charset="0"/>
              </a:rPr>
              <a:t>Renew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altLang="en-US" sz="2000" dirty="0">
              <a:solidFill>
                <a:schemeClr val="tx1">
                  <a:lumMod val="50000"/>
                </a:schemeClr>
              </a:solidFill>
              <a:latin typeface="Gill Sans MT" pitchFamily="34" charset="0"/>
              <a:cs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  <a:latin typeface="Gill Sans MT" pitchFamily="34" charset="0"/>
                <a:cs typeface="Arial" charset="0"/>
              </a:rPr>
              <a:t>our leadership and churches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36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321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9336" y="116632"/>
            <a:ext cx="11593288" cy="6694140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Strategic Framework…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latin typeface="Gill Sans MT" pitchFamily="34" charset="0"/>
                <a:cs typeface="Arial" charset="0"/>
              </a:rPr>
              <a:t>with children and young people at the heart of plans 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altLang="en-US" sz="1200" dirty="0">
              <a:latin typeface="Gill Sans MT" pitchFamily="34" charset="0"/>
              <a:cs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6600" dirty="0">
                <a:latin typeface="Gill Sans MT" pitchFamily="34" charset="0"/>
                <a:cs typeface="Arial" charset="0"/>
              </a:rPr>
              <a:t>Revive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6600" dirty="0">
                <a:latin typeface="Gill Sans MT" pitchFamily="34" charset="0"/>
                <a:cs typeface="Arial" charset="0"/>
              </a:rPr>
              <a:t>Revitalise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6600" dirty="0">
                <a:latin typeface="Gill Sans MT" pitchFamily="34" charset="0"/>
                <a:cs typeface="Arial" charset="0"/>
              </a:rPr>
              <a:t>Renew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altLang="en-US" sz="2000" dirty="0">
              <a:solidFill>
                <a:srgbClr val="FFFF00"/>
              </a:solidFill>
              <a:latin typeface="Gill Sans MT" pitchFamily="34" charset="0"/>
              <a:cs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36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our leadership and churches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3600" dirty="0">
                <a:solidFill>
                  <a:srgbClr val="FFFF00"/>
                </a:solidFill>
                <a:latin typeface="Gill Sans MT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91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D2A78B-94BB-851E-65B3-CCA10E0D8D1B}"/>
              </a:ext>
            </a:extLst>
          </p:cNvPr>
          <p:cNvSpPr/>
          <p:nvPr/>
        </p:nvSpPr>
        <p:spPr>
          <a:xfrm>
            <a:off x="217720" y="54790"/>
            <a:ext cx="11638920" cy="6652469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47430-117C-D6C6-C28B-E62A5EDF802D}"/>
              </a:ext>
            </a:extLst>
          </p:cNvPr>
          <p:cNvSpPr txBox="1"/>
          <p:nvPr/>
        </p:nvSpPr>
        <p:spPr>
          <a:xfrm>
            <a:off x="394450" y="35358"/>
            <a:ext cx="6752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b="1" dirty="0">
                <a:solidFill>
                  <a:prstClr val="white"/>
                </a:solidFill>
                <a:latin typeface="Calibri" panose="020F0502020204030204"/>
                <a:cs typeface="Arial"/>
              </a:rPr>
              <a:t>REJUVENATE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cs typeface="Arial"/>
              </a:rPr>
              <a:t>- children &amp; youth at heart of our plans</a:t>
            </a:r>
          </a:p>
          <a:p>
            <a:pPr defTabSz="914400"/>
            <a:r>
              <a:rPr lang="en-GB" sz="2800" b="1" dirty="0">
                <a:solidFill>
                  <a:prstClr val="white"/>
                </a:solidFill>
                <a:latin typeface="Calibri" panose="020F0502020204030204"/>
                <a:cs typeface="Arial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A8C301-5F8F-84F1-2B57-92C8CC884357}"/>
              </a:ext>
            </a:extLst>
          </p:cNvPr>
          <p:cNvSpPr/>
          <p:nvPr/>
        </p:nvSpPr>
        <p:spPr>
          <a:xfrm>
            <a:off x="845799" y="5877272"/>
            <a:ext cx="10382763" cy="707886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Diocesan</a:t>
            </a:r>
            <a:r>
              <a:rPr kumimoji="0" lang="en-GB" sz="4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C81738-C153-E79C-D06E-CC8EEFAA1D34}"/>
              </a:ext>
            </a:extLst>
          </p:cNvPr>
          <p:cNvSpPr/>
          <p:nvPr/>
        </p:nvSpPr>
        <p:spPr>
          <a:xfrm>
            <a:off x="795896" y="629129"/>
            <a:ext cx="4994451" cy="2655855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Revitalise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Thriving churches with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rejuvenating congregations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14DE52-E455-8784-6FB0-9708CB4BCCA5}"/>
              </a:ext>
            </a:extLst>
          </p:cNvPr>
          <p:cNvSpPr/>
          <p:nvPr/>
        </p:nvSpPr>
        <p:spPr>
          <a:xfrm>
            <a:off x="5987277" y="638022"/>
            <a:ext cx="5191381" cy="264696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n-GB" sz="4000" b="1" kern="0" dirty="0">
                <a:solidFill>
                  <a:prstClr val="white"/>
                </a:solidFill>
                <a:latin typeface="Calibri" panose="020F0502020204030204"/>
                <a:cs typeface="Arial"/>
              </a:rPr>
              <a:t>Renew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New congregations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capable of self-sustaining and reproducing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95F9D1-BE3E-ED45-B99B-ABD2D892E8F7}"/>
              </a:ext>
            </a:extLst>
          </p:cNvPr>
          <p:cNvSpPr/>
          <p:nvPr/>
        </p:nvSpPr>
        <p:spPr>
          <a:xfrm>
            <a:off x="827527" y="3501008"/>
            <a:ext cx="10382763" cy="2173339"/>
          </a:xfrm>
          <a:prstGeom prst="rect">
            <a:avLst/>
          </a:prstGeom>
          <a:solidFill>
            <a:srgbClr val="FF7C8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Revive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lvl="0" defTabSz="914400">
              <a:defRPr/>
            </a:pPr>
            <a:r>
              <a:rPr lang="en-US" sz="2800" kern="0" dirty="0">
                <a:solidFill>
                  <a:prstClr val="black"/>
                </a:solidFill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GB" sz="2800" b="1" kern="0" dirty="0">
                <a:solidFill>
                  <a:prstClr val="black"/>
                </a:solidFill>
                <a:latin typeface="Calibri" panose="020F0502020204030204"/>
                <a:cs typeface="Arial"/>
              </a:rPr>
              <a:t>Flourishing clergy, </a:t>
            </a:r>
            <a:r>
              <a:rPr lang="en-GB" sz="2800" kern="0" dirty="0">
                <a:solidFill>
                  <a:prstClr val="black"/>
                </a:solidFill>
                <a:latin typeface="Calibri" panose="020F0502020204030204"/>
                <a:cs typeface="Arial"/>
              </a:rPr>
              <a:t>working with other, with a thriving faith, overwhelmed by God’s love, marked by a prayerful and missional culture</a:t>
            </a:r>
          </a:p>
        </p:txBody>
      </p:sp>
      <p:sp>
        <p:nvSpPr>
          <p:cNvPr id="14" name="Oval 13"/>
          <p:cNvSpPr/>
          <p:nvPr/>
        </p:nvSpPr>
        <p:spPr>
          <a:xfrm>
            <a:off x="0" y="-27384"/>
            <a:ext cx="6600056" cy="8706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D2A78B-94BB-851E-65B3-CCA10E0D8D1B}"/>
              </a:ext>
            </a:extLst>
          </p:cNvPr>
          <p:cNvSpPr/>
          <p:nvPr/>
        </p:nvSpPr>
        <p:spPr>
          <a:xfrm>
            <a:off x="217720" y="54790"/>
            <a:ext cx="11638920" cy="6652469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47430-117C-D6C6-C28B-E62A5EDF802D}"/>
              </a:ext>
            </a:extLst>
          </p:cNvPr>
          <p:cNvSpPr txBox="1"/>
          <p:nvPr/>
        </p:nvSpPr>
        <p:spPr>
          <a:xfrm>
            <a:off x="394450" y="35358"/>
            <a:ext cx="6752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b="1" dirty="0">
                <a:solidFill>
                  <a:prstClr val="white"/>
                </a:solidFill>
                <a:latin typeface="Calibri" panose="020F0502020204030204"/>
                <a:cs typeface="Arial"/>
              </a:rPr>
              <a:t>REJUVENATE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cs typeface="Arial"/>
              </a:rPr>
              <a:t>- children &amp; youth at heart of our plans</a:t>
            </a:r>
          </a:p>
          <a:p>
            <a:pPr defTabSz="914400"/>
            <a:r>
              <a:rPr lang="en-GB" sz="2800" b="1" dirty="0">
                <a:solidFill>
                  <a:prstClr val="white"/>
                </a:solidFill>
                <a:latin typeface="Calibri" panose="020F0502020204030204"/>
                <a:cs typeface="Arial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A8C301-5F8F-84F1-2B57-92C8CC884357}"/>
              </a:ext>
            </a:extLst>
          </p:cNvPr>
          <p:cNvSpPr/>
          <p:nvPr/>
        </p:nvSpPr>
        <p:spPr>
          <a:xfrm>
            <a:off x="845799" y="5877272"/>
            <a:ext cx="10382763" cy="707886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4000" b="1" kern="0" dirty="0">
                <a:solidFill>
                  <a:prstClr val="white"/>
                </a:solidFill>
                <a:latin typeface="Calibri" panose="020F0502020204030204"/>
                <a:cs typeface="Arial"/>
              </a:rPr>
              <a:t>Diocesan</a:t>
            </a:r>
            <a:r>
              <a:rPr kumimoji="0" lang="en-GB" sz="4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C81738-C153-E79C-D06E-CC8EEFAA1D34}"/>
              </a:ext>
            </a:extLst>
          </p:cNvPr>
          <p:cNvSpPr/>
          <p:nvPr/>
        </p:nvSpPr>
        <p:spPr>
          <a:xfrm>
            <a:off x="795896" y="629129"/>
            <a:ext cx="4994451" cy="2655855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Revitalise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Thriving churches with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rejuvenating congregations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14DE52-E455-8784-6FB0-9708CB4BCCA5}"/>
              </a:ext>
            </a:extLst>
          </p:cNvPr>
          <p:cNvSpPr/>
          <p:nvPr/>
        </p:nvSpPr>
        <p:spPr>
          <a:xfrm>
            <a:off x="5987277" y="638022"/>
            <a:ext cx="5191381" cy="264696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en-GB" sz="4000" b="1" kern="0" dirty="0">
                <a:solidFill>
                  <a:prstClr val="white"/>
                </a:solidFill>
                <a:latin typeface="Calibri" panose="020F0502020204030204"/>
                <a:cs typeface="Arial"/>
              </a:rPr>
              <a:t>Renew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New congregations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capable of self-sustaining and reproducing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95F9D1-BE3E-ED45-B99B-ABD2D892E8F7}"/>
              </a:ext>
            </a:extLst>
          </p:cNvPr>
          <p:cNvSpPr/>
          <p:nvPr/>
        </p:nvSpPr>
        <p:spPr>
          <a:xfrm>
            <a:off x="827527" y="3501008"/>
            <a:ext cx="10382763" cy="2173339"/>
          </a:xfrm>
          <a:prstGeom prst="rect">
            <a:avLst/>
          </a:prstGeom>
          <a:solidFill>
            <a:srgbClr val="FF7C8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Revive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panose="05000000000000000000" pitchFamily="2" charset="2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Flourishing clergy,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working </a:t>
            </a:r>
            <a:r>
              <a:rPr lang="en-GB" sz="2800" kern="0" dirty="0">
                <a:solidFill>
                  <a:prstClr val="black"/>
                </a:solidFill>
                <a:latin typeface="Calibri" panose="020F0502020204030204"/>
                <a:cs typeface="Arial"/>
              </a:rPr>
              <a:t>with other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, with a thriving faith, overwhelmed by God’s love, marked by a prayerful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 and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missional culture</a:t>
            </a:r>
          </a:p>
        </p:txBody>
      </p:sp>
      <p:sp>
        <p:nvSpPr>
          <p:cNvPr id="14" name="Oval 13"/>
          <p:cNvSpPr/>
          <p:nvPr/>
        </p:nvSpPr>
        <p:spPr>
          <a:xfrm>
            <a:off x="217770" y="3140967"/>
            <a:ext cx="5662206" cy="28803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3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498</Words>
  <Application>Microsoft Macintosh PowerPoint</Application>
  <PresentationFormat>Widescreen</PresentationFormat>
  <Paragraphs>131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</dc:creator>
  <cp:lastModifiedBy>Neil Pugmire</cp:lastModifiedBy>
  <cp:revision>518</cp:revision>
  <dcterms:created xsi:type="dcterms:W3CDTF">2015-10-09T22:08:21Z</dcterms:created>
  <dcterms:modified xsi:type="dcterms:W3CDTF">2024-03-20T13:39:59Z</dcterms:modified>
</cp:coreProperties>
</file>