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783" r:id="rId3"/>
    <p:sldId id="784" r:id="rId4"/>
    <p:sldId id="785" r:id="rId5"/>
    <p:sldId id="786" r:id="rId6"/>
    <p:sldId id="787" r:id="rId7"/>
    <p:sldId id="788" r:id="rId8"/>
    <p:sldId id="789" r:id="rId9"/>
    <p:sldId id="790" r:id="rId10"/>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29D"/>
    <a:srgbClr val="E31835"/>
    <a:srgbClr val="1A3F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565" autoAdjust="0"/>
  </p:normalViewPr>
  <p:slideViewPr>
    <p:cSldViewPr snapToGrid="0" snapToObjects="1">
      <p:cViewPr varScale="1">
        <p:scale>
          <a:sx n="73" d="100"/>
          <a:sy n="73" d="100"/>
        </p:scale>
        <p:origin x="11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8B650285-3D3A-4344-A9C2-C96EC6669613}" type="datetimeFigureOut">
              <a:rPr lang="en-GB" smtClean="0"/>
              <a:t>22/09/2021</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54A3C737-8844-304F-9C8E-5FD0332AAED9}" type="slidenum">
              <a:rPr lang="en-GB" smtClean="0"/>
              <a:t>‹#›</a:t>
            </a:fld>
            <a:endParaRPr lang="en-GB"/>
          </a:p>
        </p:txBody>
      </p:sp>
    </p:spTree>
    <p:extLst>
      <p:ext uri="{BB962C8B-B14F-4D97-AF65-F5344CB8AC3E}">
        <p14:creationId xmlns:p14="http://schemas.microsoft.com/office/powerpoint/2010/main" val="136801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that the slides will be circulated and the narrative will be cover the points so don’t worry about making notes.</a:t>
            </a:r>
          </a:p>
        </p:txBody>
      </p:sp>
      <p:sp>
        <p:nvSpPr>
          <p:cNvPr id="4" name="Slide Number Placeholder 3"/>
          <p:cNvSpPr>
            <a:spLocks noGrp="1"/>
          </p:cNvSpPr>
          <p:nvPr>
            <p:ph type="sldNum" sz="quarter" idx="5"/>
          </p:nvPr>
        </p:nvSpPr>
        <p:spPr/>
        <p:txBody>
          <a:bodyPr/>
          <a:lstStyle/>
          <a:p>
            <a:fld id="{54A3C737-8844-304F-9C8E-5FD0332AAED9}" type="slidenum">
              <a:rPr lang="en-GB" smtClean="0"/>
              <a:t>1</a:t>
            </a:fld>
            <a:endParaRPr lang="en-GB"/>
          </a:p>
        </p:txBody>
      </p:sp>
    </p:spTree>
    <p:extLst>
      <p:ext uri="{BB962C8B-B14F-4D97-AF65-F5344CB8AC3E}">
        <p14:creationId xmlns:p14="http://schemas.microsoft.com/office/powerpoint/2010/main" val="419889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 slide</a:t>
            </a:r>
          </a:p>
          <a:p>
            <a:endParaRPr lang="en-GB" dirty="0"/>
          </a:p>
          <a:p>
            <a:r>
              <a:rPr lang="en-GB" dirty="0"/>
              <a:t>Then focus on clergy numbers</a:t>
            </a:r>
          </a:p>
          <a:p>
            <a:r>
              <a:rPr lang="en-GB" dirty="0"/>
              <a:t>Our diminishing number of incumbents (95 to 85 from 2010 to 2018) and laity, worship leaders and officers have been continually stretched further and further to maintain and fund historic ministry structures. Churches are finding it harder to find suitably experienced and knowledgeable people to fill governance roles, with many unable to elect full PCCs or fill key statutory roles: 19% of our parishes only have one churchwarden, while a further 2% have no churchwarden at all; 8% of our parishes do not have a PCC Secretary; and 2% of PCC Treasurer posts are vacant. </a:t>
            </a:r>
          </a:p>
        </p:txBody>
      </p:sp>
      <p:sp>
        <p:nvSpPr>
          <p:cNvPr id="4" name="Slide Number Placeholder 3"/>
          <p:cNvSpPr>
            <a:spLocks noGrp="1"/>
          </p:cNvSpPr>
          <p:nvPr>
            <p:ph type="sldNum" sz="quarter" idx="5"/>
          </p:nvPr>
        </p:nvSpPr>
        <p:spPr/>
        <p:txBody>
          <a:bodyPr/>
          <a:lstStyle/>
          <a:p>
            <a:fld id="{54A3C737-8844-304F-9C8E-5FD0332AAED9}" type="slidenum">
              <a:rPr lang="en-GB" smtClean="0"/>
              <a:t>2</a:t>
            </a:fld>
            <a:endParaRPr lang="en-GB"/>
          </a:p>
        </p:txBody>
      </p:sp>
    </p:spTree>
    <p:extLst>
      <p:ext uri="{BB962C8B-B14F-4D97-AF65-F5344CB8AC3E}">
        <p14:creationId xmlns:p14="http://schemas.microsoft.com/office/powerpoint/2010/main" val="332480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2018 British Social Attitudes survey stated that only 1% of people aged 18 – 24 identify as Church of England, and even in those over the age of 75 only one in three identify as Church of England. In Portsmouth Diocese a 71-year-old is eight times more likely to go to church than a 15-year-old. Portsmouth Diocese has 155,000 children but only 1,900 of these are church going (0.6%) which is below the national average.</a:t>
            </a:r>
          </a:p>
        </p:txBody>
      </p:sp>
      <p:sp>
        <p:nvSpPr>
          <p:cNvPr id="4" name="Slide Number Placeholder 3"/>
          <p:cNvSpPr>
            <a:spLocks noGrp="1"/>
          </p:cNvSpPr>
          <p:nvPr>
            <p:ph type="sldNum" sz="quarter" idx="5"/>
          </p:nvPr>
        </p:nvSpPr>
        <p:spPr/>
        <p:txBody>
          <a:bodyPr/>
          <a:lstStyle/>
          <a:p>
            <a:fld id="{54A3C737-8844-304F-9C8E-5FD0332AAED9}" type="slidenum">
              <a:rPr lang="en-GB" smtClean="0"/>
              <a:t>3</a:t>
            </a:fld>
            <a:endParaRPr lang="en-GB"/>
          </a:p>
        </p:txBody>
      </p:sp>
    </p:spTree>
    <p:extLst>
      <p:ext uri="{BB962C8B-B14F-4D97-AF65-F5344CB8AC3E}">
        <p14:creationId xmlns:p14="http://schemas.microsoft.com/office/powerpoint/2010/main" val="233829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4</a:t>
            </a:fld>
            <a:endParaRPr lang="en-GB"/>
          </a:p>
        </p:txBody>
      </p:sp>
    </p:spTree>
    <p:extLst>
      <p:ext uri="{BB962C8B-B14F-4D97-AF65-F5344CB8AC3E}">
        <p14:creationId xmlns:p14="http://schemas.microsoft.com/office/powerpoint/2010/main" val="280365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Covid</a:t>
            </a:r>
            <a:r>
              <a:rPr lang="en-GB" dirty="0"/>
              <a:t> has had a significant impact on the finances of our parishes and diocese. For the year ended 31 December 2020 the general fund had a deficit of £351k, prior to consideration of exceptional one off </a:t>
            </a:r>
            <a:r>
              <a:rPr lang="en-GB" dirty="0" err="1"/>
              <a:t>Covid</a:t>
            </a:r>
            <a:r>
              <a:rPr lang="en-GB" dirty="0"/>
              <a:t> related income. Furlough claims received from the government totalled £164k and reduced the deficit to £187k. This is compared to a budgeted deficit of £226k (2019: deficit of £311k).</a:t>
            </a:r>
          </a:p>
          <a:p>
            <a:endParaRPr lang="en-GB" dirty="0"/>
          </a:p>
          <a:p>
            <a:r>
              <a:rPr lang="en-GB" dirty="0"/>
              <a:t>The diocese was generously supported the Archbishop’s Council with a sustainability grant of £600k in 2020.  This has been transferred to a designated fund so that it can be used in the future to match expenditure that has been deferred from 2020 to future years due to </a:t>
            </a:r>
            <a:r>
              <a:rPr lang="en-GB" dirty="0" err="1"/>
              <a:t>Covid</a:t>
            </a:r>
            <a:r>
              <a:rPr lang="en-GB" dirty="0"/>
              <a:t> e.g. quinquennial repairs.</a:t>
            </a:r>
          </a:p>
          <a:p>
            <a:endParaRPr lang="en-GB" dirty="0"/>
          </a:p>
          <a:p>
            <a:r>
              <a:rPr lang="en-GB" dirty="0"/>
              <a:t>A shortfall of £187k for the year 2020 was achieved through: </a:t>
            </a:r>
          </a:p>
          <a:p>
            <a:r>
              <a:rPr lang="en-GB" dirty="0" err="1"/>
              <a:t>i</a:t>
            </a:r>
            <a:r>
              <a:rPr lang="en-GB" dirty="0"/>
              <a:t>.	parishes surpassing collection rates at 89.8% compared to the initially anticipated best case</a:t>
            </a:r>
          </a:p>
          <a:p>
            <a:r>
              <a:rPr lang="en-GB" dirty="0"/>
              <a:t>of 65% (projected best case increased to 85% towards the end of the year)</a:t>
            </a:r>
          </a:p>
          <a:p>
            <a:r>
              <a:rPr lang="en-GB" dirty="0"/>
              <a:t>ii.	a much-reduced level of activity and closely managed expenditure giving rise to savings of £995k.</a:t>
            </a:r>
          </a:p>
          <a:p>
            <a:r>
              <a:rPr lang="en-GB" dirty="0"/>
              <a:t>iii.	significant use of the government furlough scheme and some non-furloughed staff members making voluntary salary sacrifices. The furlough reclaim from the government totalled £164k in 2020 (our use of the scheme ended after restructure of diocesan office November 2020).</a:t>
            </a:r>
          </a:p>
          <a:p>
            <a:endParaRPr lang="en-GB" dirty="0"/>
          </a:p>
          <a:p>
            <a:r>
              <a:rPr lang="en-GB" dirty="0"/>
              <a:t>These expense savings are one off and not expected to reoccur in 2021 at this level of magnitude</a:t>
            </a:r>
          </a:p>
          <a:p>
            <a:r>
              <a:rPr lang="en-GB" dirty="0"/>
              <a:t>now restrictions are lifted and normal activity resumes. </a:t>
            </a:r>
          </a:p>
          <a:p>
            <a:endParaRPr lang="en-GB" dirty="0"/>
          </a:p>
          <a:p>
            <a:r>
              <a:rPr lang="en-GB" dirty="0"/>
              <a:t>The diocesan budget for 2021 was set on the following principles:</a:t>
            </a:r>
          </a:p>
          <a:p>
            <a:r>
              <a:rPr lang="en-GB" dirty="0"/>
              <a:t>•	Total parish share request would be set based on actual parish share payments received in 2019. (Reduction of £248k from 2020 total parish share request)</a:t>
            </a:r>
          </a:p>
          <a:p>
            <a:r>
              <a:rPr lang="en-GB" dirty="0"/>
              <a:t>•	No clergy or lay staff cost of living increases for 2021.</a:t>
            </a:r>
          </a:p>
          <a:p>
            <a:r>
              <a:rPr lang="en-GB" dirty="0"/>
              <a:t>•	Clergy housing budget held at 2020 levels, pending a review of the property portfolio.</a:t>
            </a:r>
          </a:p>
          <a:p>
            <a:r>
              <a:rPr lang="en-GB" dirty="0"/>
              <a:t>•	Bishop’s Council agreed to re-designate some designated funds to meet funding gap: Car Loan Fund; Diocesan Loan Fund; Office Repair Fund see Appendix 5 below for more details.</a:t>
            </a:r>
          </a:p>
          <a:p>
            <a:endParaRPr lang="en-GB" dirty="0"/>
          </a:p>
          <a:p>
            <a:r>
              <a:rPr lang="en-GB" dirty="0"/>
              <a:t>The 2021 budget has an operating deficit expected of £972k. However, over the first 7 months the parish share payments received have been between 1% and 2% lower than the same months in 2020. While this is showing signs of improvement, it is still lagging behind the same time last year.</a:t>
            </a:r>
          </a:p>
        </p:txBody>
      </p:sp>
      <p:sp>
        <p:nvSpPr>
          <p:cNvPr id="4" name="Slide Number Placeholder 3"/>
          <p:cNvSpPr>
            <a:spLocks noGrp="1"/>
          </p:cNvSpPr>
          <p:nvPr>
            <p:ph type="sldNum" sz="quarter" idx="5"/>
          </p:nvPr>
        </p:nvSpPr>
        <p:spPr/>
        <p:txBody>
          <a:bodyPr/>
          <a:lstStyle/>
          <a:p>
            <a:fld id="{54A3C737-8844-304F-9C8E-5FD0332AAED9}" type="slidenum">
              <a:rPr lang="en-GB" smtClean="0"/>
              <a:t>6</a:t>
            </a:fld>
            <a:endParaRPr lang="en-GB"/>
          </a:p>
        </p:txBody>
      </p:sp>
    </p:spTree>
    <p:extLst>
      <p:ext uri="{BB962C8B-B14F-4D97-AF65-F5344CB8AC3E}">
        <p14:creationId xmlns:p14="http://schemas.microsoft.com/office/powerpoint/2010/main" val="325181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Efforts have been made to keep parish share in line with CPI.  There have been years when increases were below CPI and others where it has been above, but it has broadly been inline for the last ten years. </a:t>
            </a:r>
          </a:p>
        </p:txBody>
      </p:sp>
      <p:sp>
        <p:nvSpPr>
          <p:cNvPr id="4" name="Slide Number Placeholder 3"/>
          <p:cNvSpPr>
            <a:spLocks noGrp="1"/>
          </p:cNvSpPr>
          <p:nvPr>
            <p:ph type="sldNum" sz="quarter" idx="5"/>
          </p:nvPr>
        </p:nvSpPr>
        <p:spPr/>
        <p:txBody>
          <a:bodyPr/>
          <a:lstStyle/>
          <a:p>
            <a:fld id="{54A3C737-8844-304F-9C8E-5FD0332AAED9}" type="slidenum">
              <a:rPr lang="en-GB" smtClean="0"/>
              <a:t>7</a:t>
            </a:fld>
            <a:endParaRPr lang="en-GB"/>
          </a:p>
        </p:txBody>
      </p:sp>
    </p:spTree>
    <p:extLst>
      <p:ext uri="{BB962C8B-B14F-4D97-AF65-F5344CB8AC3E}">
        <p14:creationId xmlns:p14="http://schemas.microsoft.com/office/powerpoint/2010/main" val="287951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the efforts to track inflation and keep the increases each year within that range, over the past two years we have seen an increase in the gap between the ask and receipt. Clearly this gap increases the challenge on the DBF to meet essential costs of clergy and staff</a:t>
            </a:r>
          </a:p>
          <a:p>
            <a:endParaRPr lang="en-GB" dirty="0"/>
          </a:p>
          <a:p>
            <a:r>
              <a:rPr lang="en-GB" dirty="0"/>
              <a:t>•	Vacancy rate increases - The vacancy rate has increased from 7.7% to 11% from 2010 to 2016 and has been maintained at that level.</a:t>
            </a:r>
          </a:p>
          <a:p>
            <a:endParaRPr lang="en-GB" dirty="0"/>
          </a:p>
          <a:p>
            <a:r>
              <a:rPr lang="en-GB" dirty="0"/>
              <a:t>•	Reduction in clergy numbers - Sheffield numbers required a reduction in 5 stipendiary posts in 2011 and a further 2.5 in 2012. A further 1.5 posts on the IOW were reduced in the 2018 budget.</a:t>
            </a:r>
          </a:p>
          <a:p>
            <a:endParaRPr lang="en-GB" dirty="0"/>
          </a:p>
          <a:p>
            <a:r>
              <a:rPr lang="en-GB" dirty="0"/>
              <a:t>•	Stipend levels - In 2012, there was a significant national minimum stipend (NSM) increase of 4.6% but the cost of this to parish share was offset by the reduction in clergy numbers above. With this exception all of the clergy stipend annual cost of living increases have been between 1% and 2% over the rest of the period from 2011 to 2020. </a:t>
            </a:r>
          </a:p>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8</a:t>
            </a:fld>
            <a:endParaRPr lang="en-GB"/>
          </a:p>
        </p:txBody>
      </p:sp>
    </p:spTree>
    <p:extLst>
      <p:ext uri="{BB962C8B-B14F-4D97-AF65-F5344CB8AC3E}">
        <p14:creationId xmlns:p14="http://schemas.microsoft.com/office/powerpoint/2010/main" val="48034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9</a:t>
            </a:fld>
            <a:endParaRPr lang="en-GB"/>
          </a:p>
        </p:txBody>
      </p:sp>
    </p:spTree>
    <p:extLst>
      <p:ext uri="{BB962C8B-B14F-4D97-AF65-F5344CB8AC3E}">
        <p14:creationId xmlns:p14="http://schemas.microsoft.com/office/powerpoint/2010/main" val="31198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F0F3-55C7-1D4D-B65F-9F4021B1190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EA89B71-9F6A-5D48-AC8B-912B68927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49D5FD9-E4BC-B14B-B7EF-74E7D7895FF9}"/>
              </a:ext>
            </a:extLst>
          </p:cNvPr>
          <p:cNvSpPr>
            <a:spLocks noGrp="1"/>
          </p:cNvSpPr>
          <p:nvPr>
            <p:ph type="dt" sz="half" idx="10"/>
          </p:nvPr>
        </p:nvSpPr>
        <p:spPr/>
        <p:txBody>
          <a:bodyPr/>
          <a:lstStyle/>
          <a:p>
            <a:fld id="{1918FF51-AD92-9A41-972C-B9E184C75B97}" type="datetimeFigureOut">
              <a:rPr lang="en-US" smtClean="0"/>
              <a:t>9/22/2021</a:t>
            </a:fld>
            <a:endParaRPr lang="en-US"/>
          </a:p>
        </p:txBody>
      </p:sp>
      <p:sp>
        <p:nvSpPr>
          <p:cNvPr id="5" name="Footer Placeholder 4">
            <a:extLst>
              <a:ext uri="{FF2B5EF4-FFF2-40B4-BE49-F238E27FC236}">
                <a16:creationId xmlns:a16="http://schemas.microsoft.com/office/drawing/2014/main" id="{9F53A895-5901-F446-A20E-C72945662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8A5B6-A433-374D-8066-D252C573840F}"/>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87378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7135-5DBE-B249-B805-EB8904249E7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08833D-3F15-F741-ACA7-DA51F07B5F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7447C9-5AA9-BD4B-B13E-DDB1982B5C43}"/>
              </a:ext>
            </a:extLst>
          </p:cNvPr>
          <p:cNvSpPr>
            <a:spLocks noGrp="1"/>
          </p:cNvSpPr>
          <p:nvPr>
            <p:ph type="dt" sz="half" idx="10"/>
          </p:nvPr>
        </p:nvSpPr>
        <p:spPr/>
        <p:txBody>
          <a:bodyPr/>
          <a:lstStyle/>
          <a:p>
            <a:fld id="{1918FF51-AD92-9A41-972C-B9E184C75B97}" type="datetimeFigureOut">
              <a:rPr lang="en-US" smtClean="0"/>
              <a:t>9/22/2021</a:t>
            </a:fld>
            <a:endParaRPr lang="en-US"/>
          </a:p>
        </p:txBody>
      </p:sp>
      <p:sp>
        <p:nvSpPr>
          <p:cNvPr id="5" name="Footer Placeholder 4">
            <a:extLst>
              <a:ext uri="{FF2B5EF4-FFF2-40B4-BE49-F238E27FC236}">
                <a16:creationId xmlns:a16="http://schemas.microsoft.com/office/drawing/2014/main" id="{50F665D7-707D-8747-98DE-B538E5A02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8FE57-D60A-B546-9ADF-07D29EFE628D}"/>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99896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E22C06-E577-764F-A534-CF94B048C0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0B215A5-5F51-774B-AD2C-3E9E07E015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5CA571-4AC0-6F40-843A-ACF4B714C443}"/>
              </a:ext>
            </a:extLst>
          </p:cNvPr>
          <p:cNvSpPr>
            <a:spLocks noGrp="1"/>
          </p:cNvSpPr>
          <p:nvPr>
            <p:ph type="dt" sz="half" idx="10"/>
          </p:nvPr>
        </p:nvSpPr>
        <p:spPr/>
        <p:txBody>
          <a:bodyPr/>
          <a:lstStyle/>
          <a:p>
            <a:fld id="{1918FF51-AD92-9A41-972C-B9E184C75B97}" type="datetimeFigureOut">
              <a:rPr lang="en-US" smtClean="0"/>
              <a:t>9/22/2021</a:t>
            </a:fld>
            <a:endParaRPr lang="en-US"/>
          </a:p>
        </p:txBody>
      </p:sp>
      <p:sp>
        <p:nvSpPr>
          <p:cNvPr id="5" name="Footer Placeholder 4">
            <a:extLst>
              <a:ext uri="{FF2B5EF4-FFF2-40B4-BE49-F238E27FC236}">
                <a16:creationId xmlns:a16="http://schemas.microsoft.com/office/drawing/2014/main" id="{0D0EF1FC-130B-2242-904C-981D369F5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B2FD7-3B72-7D48-8EA8-62E6A1C9C925}"/>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00187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111" y="35170"/>
            <a:ext cx="10515600" cy="429780"/>
          </a:xfrm>
          <a:prstGeom prst="rect">
            <a:avLst/>
          </a:prstGeom>
        </p:spPr>
        <p:txBody>
          <a:bodyPr/>
          <a:lstStyle>
            <a:lvl1pPr>
              <a:defRPr sz="2215"/>
            </a:lvl1pPr>
          </a:lstStyle>
          <a:p>
            <a:r>
              <a:rPr lang="en-US"/>
              <a:t>Click to edit Master title style</a:t>
            </a:r>
            <a:endParaRPr lang="en-GB"/>
          </a:p>
        </p:txBody>
      </p:sp>
      <p:sp>
        <p:nvSpPr>
          <p:cNvPr id="4" name="Content Placeholder 3"/>
          <p:cNvSpPr>
            <a:spLocks noGrp="1"/>
          </p:cNvSpPr>
          <p:nvPr>
            <p:ph sz="quarter" idx="10"/>
          </p:nvPr>
        </p:nvSpPr>
        <p:spPr>
          <a:xfrm>
            <a:off x="336063" y="908052"/>
            <a:ext cx="11431955" cy="5400675"/>
          </a:xfrm>
          <a:prstGeom prst="rect">
            <a:avLst/>
          </a:prstGeom>
        </p:spPr>
        <p:txBody>
          <a:bodyPr/>
          <a:lstStyle>
            <a:lvl1pPr>
              <a:defRPr sz="2585">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1399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4B11-2D0E-FC4C-A20E-59FC09EC67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34C99F-D311-9647-BE57-0BAA5F15A3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D939C0-CC3A-8C4D-AA6E-0121985A61DA}"/>
              </a:ext>
            </a:extLst>
          </p:cNvPr>
          <p:cNvSpPr>
            <a:spLocks noGrp="1"/>
          </p:cNvSpPr>
          <p:nvPr>
            <p:ph type="dt" sz="half" idx="10"/>
          </p:nvPr>
        </p:nvSpPr>
        <p:spPr/>
        <p:txBody>
          <a:bodyPr/>
          <a:lstStyle/>
          <a:p>
            <a:fld id="{1918FF51-AD92-9A41-972C-B9E184C75B97}" type="datetimeFigureOut">
              <a:rPr lang="en-US" smtClean="0"/>
              <a:t>9/22/2021</a:t>
            </a:fld>
            <a:endParaRPr lang="en-US"/>
          </a:p>
        </p:txBody>
      </p:sp>
      <p:sp>
        <p:nvSpPr>
          <p:cNvPr id="5" name="Footer Placeholder 4">
            <a:extLst>
              <a:ext uri="{FF2B5EF4-FFF2-40B4-BE49-F238E27FC236}">
                <a16:creationId xmlns:a16="http://schemas.microsoft.com/office/drawing/2014/main" id="{5466EFE1-E1DD-A548-8FFB-99B3ABD8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AE494-3A7D-A644-BBB8-1AE532B8A1A7}"/>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62716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2BD1-35B0-CC44-8303-CFA866767B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859C7CC-B025-DB4E-9E7E-AB925A196C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5DA28D-7D7B-D74C-9C0B-1E5796579A9F}"/>
              </a:ext>
            </a:extLst>
          </p:cNvPr>
          <p:cNvSpPr>
            <a:spLocks noGrp="1"/>
          </p:cNvSpPr>
          <p:nvPr>
            <p:ph type="dt" sz="half" idx="10"/>
          </p:nvPr>
        </p:nvSpPr>
        <p:spPr/>
        <p:txBody>
          <a:bodyPr/>
          <a:lstStyle/>
          <a:p>
            <a:fld id="{1918FF51-AD92-9A41-972C-B9E184C75B97}" type="datetimeFigureOut">
              <a:rPr lang="en-US" smtClean="0"/>
              <a:t>9/22/2021</a:t>
            </a:fld>
            <a:endParaRPr lang="en-US"/>
          </a:p>
        </p:txBody>
      </p:sp>
      <p:sp>
        <p:nvSpPr>
          <p:cNvPr id="5" name="Footer Placeholder 4">
            <a:extLst>
              <a:ext uri="{FF2B5EF4-FFF2-40B4-BE49-F238E27FC236}">
                <a16:creationId xmlns:a16="http://schemas.microsoft.com/office/drawing/2014/main" id="{33B2F2AD-BC0B-4C44-9B7C-C120730FB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D0E90-E37D-DC47-A6AF-80515CFA3537}"/>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182162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C5CAC-44AE-3C4C-BC14-6AB071C4AA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888E15-06BE-4A44-BD3B-51B5F1A5CD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E4D0B08-032C-014E-9F41-5A9BB3D2CD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193FC5-754C-0D42-B6AB-CEEC4ED30CAC}"/>
              </a:ext>
            </a:extLst>
          </p:cNvPr>
          <p:cNvSpPr>
            <a:spLocks noGrp="1"/>
          </p:cNvSpPr>
          <p:nvPr>
            <p:ph type="dt" sz="half" idx="10"/>
          </p:nvPr>
        </p:nvSpPr>
        <p:spPr/>
        <p:txBody>
          <a:bodyPr/>
          <a:lstStyle/>
          <a:p>
            <a:fld id="{1918FF51-AD92-9A41-972C-B9E184C75B97}" type="datetimeFigureOut">
              <a:rPr lang="en-US" smtClean="0"/>
              <a:t>9/22/2021</a:t>
            </a:fld>
            <a:endParaRPr lang="en-US"/>
          </a:p>
        </p:txBody>
      </p:sp>
      <p:sp>
        <p:nvSpPr>
          <p:cNvPr id="6" name="Footer Placeholder 5">
            <a:extLst>
              <a:ext uri="{FF2B5EF4-FFF2-40B4-BE49-F238E27FC236}">
                <a16:creationId xmlns:a16="http://schemas.microsoft.com/office/drawing/2014/main" id="{1665FAE8-935C-E141-8FDD-BF0D054E5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78933-ABC9-DE4D-A306-0050D5BF97A8}"/>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08272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87F0-FC1E-284E-AE52-A7AA3B4F75C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4DE68F-8134-7743-9766-8CF670A55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F18418-8EC6-3E45-87F1-FF7C932910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A64CA54-1F64-4145-92EA-8FC97D35B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95967D-8728-FF40-BF0C-6F7E426F525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6DEEA28-694A-3F40-8386-DC29E35E4F8C}"/>
              </a:ext>
            </a:extLst>
          </p:cNvPr>
          <p:cNvSpPr>
            <a:spLocks noGrp="1"/>
          </p:cNvSpPr>
          <p:nvPr>
            <p:ph type="dt" sz="half" idx="10"/>
          </p:nvPr>
        </p:nvSpPr>
        <p:spPr/>
        <p:txBody>
          <a:bodyPr/>
          <a:lstStyle/>
          <a:p>
            <a:fld id="{1918FF51-AD92-9A41-972C-B9E184C75B97}" type="datetimeFigureOut">
              <a:rPr lang="en-US" smtClean="0"/>
              <a:t>9/22/2021</a:t>
            </a:fld>
            <a:endParaRPr lang="en-US"/>
          </a:p>
        </p:txBody>
      </p:sp>
      <p:sp>
        <p:nvSpPr>
          <p:cNvPr id="8" name="Footer Placeholder 7">
            <a:extLst>
              <a:ext uri="{FF2B5EF4-FFF2-40B4-BE49-F238E27FC236}">
                <a16:creationId xmlns:a16="http://schemas.microsoft.com/office/drawing/2014/main" id="{D65ACFDB-C5C8-9E45-9DA2-BCF559E109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B3BBBE-117B-D74A-8E91-6BE19885C681}"/>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235280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8697-E946-E546-A9C0-0EA9F2D57B7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E8BD15C-17A1-DC4E-8367-7C57AF401732}"/>
              </a:ext>
            </a:extLst>
          </p:cNvPr>
          <p:cNvSpPr>
            <a:spLocks noGrp="1"/>
          </p:cNvSpPr>
          <p:nvPr>
            <p:ph type="dt" sz="half" idx="10"/>
          </p:nvPr>
        </p:nvSpPr>
        <p:spPr/>
        <p:txBody>
          <a:bodyPr/>
          <a:lstStyle/>
          <a:p>
            <a:fld id="{1918FF51-AD92-9A41-972C-B9E184C75B97}" type="datetimeFigureOut">
              <a:rPr lang="en-US" smtClean="0"/>
              <a:t>9/22/2021</a:t>
            </a:fld>
            <a:endParaRPr lang="en-US"/>
          </a:p>
        </p:txBody>
      </p:sp>
      <p:sp>
        <p:nvSpPr>
          <p:cNvPr id="4" name="Footer Placeholder 3">
            <a:extLst>
              <a:ext uri="{FF2B5EF4-FFF2-40B4-BE49-F238E27FC236}">
                <a16:creationId xmlns:a16="http://schemas.microsoft.com/office/drawing/2014/main" id="{BFE4683E-C86D-204C-8393-83F0D12A9B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FF0048-8C85-314A-A73D-AF0CE95572A1}"/>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92975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808EE-6CFF-3145-A57F-A0FCF824DF6E}"/>
              </a:ext>
            </a:extLst>
          </p:cNvPr>
          <p:cNvSpPr>
            <a:spLocks noGrp="1"/>
          </p:cNvSpPr>
          <p:nvPr>
            <p:ph type="dt" sz="half" idx="10"/>
          </p:nvPr>
        </p:nvSpPr>
        <p:spPr/>
        <p:txBody>
          <a:bodyPr/>
          <a:lstStyle/>
          <a:p>
            <a:fld id="{1918FF51-AD92-9A41-972C-B9E184C75B97}" type="datetimeFigureOut">
              <a:rPr lang="en-US" smtClean="0"/>
              <a:t>9/22/2021</a:t>
            </a:fld>
            <a:endParaRPr lang="en-US"/>
          </a:p>
        </p:txBody>
      </p:sp>
      <p:sp>
        <p:nvSpPr>
          <p:cNvPr id="3" name="Footer Placeholder 2">
            <a:extLst>
              <a:ext uri="{FF2B5EF4-FFF2-40B4-BE49-F238E27FC236}">
                <a16:creationId xmlns:a16="http://schemas.microsoft.com/office/drawing/2014/main" id="{E82294FA-4C2E-B046-9E78-03531BDAB5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ECC212-5842-464A-965C-D9E8D5B8B1AB}"/>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426061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88FB-EC7F-FD48-A30D-5BB44A77EB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9F69A3-0120-D54C-B0C5-DA526C06A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4AD41E5-ECF1-6841-AFD9-FA7ABEBB1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3263F1-F0D7-1840-8A9C-CC8D4355F459}"/>
              </a:ext>
            </a:extLst>
          </p:cNvPr>
          <p:cNvSpPr>
            <a:spLocks noGrp="1"/>
          </p:cNvSpPr>
          <p:nvPr>
            <p:ph type="dt" sz="half" idx="10"/>
          </p:nvPr>
        </p:nvSpPr>
        <p:spPr/>
        <p:txBody>
          <a:bodyPr/>
          <a:lstStyle/>
          <a:p>
            <a:fld id="{1918FF51-AD92-9A41-972C-B9E184C75B97}" type="datetimeFigureOut">
              <a:rPr lang="en-US" smtClean="0"/>
              <a:t>9/22/2021</a:t>
            </a:fld>
            <a:endParaRPr lang="en-US"/>
          </a:p>
        </p:txBody>
      </p:sp>
      <p:sp>
        <p:nvSpPr>
          <p:cNvPr id="6" name="Footer Placeholder 5">
            <a:extLst>
              <a:ext uri="{FF2B5EF4-FFF2-40B4-BE49-F238E27FC236}">
                <a16:creationId xmlns:a16="http://schemas.microsoft.com/office/drawing/2014/main" id="{ECC88B1F-707E-0849-A742-4D1D6564C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0377-FA1E-9F45-8BFD-2BD1C0A6FED3}"/>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427941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C3CD5-E234-D345-8BFD-DA0FA2FCB6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C61B95-8801-9848-A82A-47997AB5A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BC24F9E6-4CD5-E744-96EC-126805B13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57031D-0234-5C4A-8986-609DFD3BC894}"/>
              </a:ext>
            </a:extLst>
          </p:cNvPr>
          <p:cNvSpPr>
            <a:spLocks noGrp="1"/>
          </p:cNvSpPr>
          <p:nvPr>
            <p:ph type="dt" sz="half" idx="10"/>
          </p:nvPr>
        </p:nvSpPr>
        <p:spPr/>
        <p:txBody>
          <a:bodyPr/>
          <a:lstStyle/>
          <a:p>
            <a:fld id="{1918FF51-AD92-9A41-972C-B9E184C75B97}" type="datetimeFigureOut">
              <a:rPr lang="en-US" smtClean="0"/>
              <a:t>9/22/2021</a:t>
            </a:fld>
            <a:endParaRPr lang="en-US"/>
          </a:p>
        </p:txBody>
      </p:sp>
      <p:sp>
        <p:nvSpPr>
          <p:cNvPr id="6" name="Footer Placeholder 5">
            <a:extLst>
              <a:ext uri="{FF2B5EF4-FFF2-40B4-BE49-F238E27FC236}">
                <a16:creationId xmlns:a16="http://schemas.microsoft.com/office/drawing/2014/main" id="{EEAB8CF4-9CCE-3246-AB83-09F383CF4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D5F058-0DAC-EC43-A4E0-502797A5DA4E}"/>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7903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60004-A33D-AB4A-A6DD-DFFC35527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D331C5-9537-6540-868D-845B28793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7F71C2-2F73-3B45-87DD-D85A7D832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8FF51-AD92-9A41-972C-B9E184C75B97}" type="datetimeFigureOut">
              <a:rPr lang="en-US" smtClean="0"/>
              <a:t>9/22/2021</a:t>
            </a:fld>
            <a:endParaRPr lang="en-US"/>
          </a:p>
        </p:txBody>
      </p:sp>
      <p:sp>
        <p:nvSpPr>
          <p:cNvPr id="5" name="Footer Placeholder 4">
            <a:extLst>
              <a:ext uri="{FF2B5EF4-FFF2-40B4-BE49-F238E27FC236}">
                <a16:creationId xmlns:a16="http://schemas.microsoft.com/office/drawing/2014/main" id="{77C7B671-3397-A641-9452-AC71007C1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1039DC-791F-A744-ABDF-8F74762492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02166-096A-6147-A555-1EA37B3E826B}" type="slidenum">
              <a:rPr lang="en-US" smtClean="0"/>
              <a:t>‹#›</a:t>
            </a:fld>
            <a:endParaRPr lang="en-US"/>
          </a:p>
        </p:txBody>
      </p:sp>
    </p:spTree>
    <p:extLst>
      <p:ext uri="{BB962C8B-B14F-4D97-AF65-F5344CB8AC3E}">
        <p14:creationId xmlns:p14="http://schemas.microsoft.com/office/powerpoint/2010/main" val="575316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with medium confidence">
            <a:extLst>
              <a:ext uri="{FF2B5EF4-FFF2-40B4-BE49-F238E27FC236}">
                <a16:creationId xmlns:a16="http://schemas.microsoft.com/office/drawing/2014/main" id="{10A641A6-7152-DD41-8B25-1C5D66FC6731}"/>
              </a:ext>
            </a:extLst>
          </p:cNvPr>
          <p:cNvPicPr>
            <a:picLocks noChangeAspect="1"/>
          </p:cNvPicPr>
          <p:nvPr/>
        </p:nvPicPr>
        <p:blipFill>
          <a:blip r:embed="rId3"/>
          <a:stretch>
            <a:fillRect/>
          </a:stretch>
        </p:blipFill>
        <p:spPr>
          <a:xfrm>
            <a:off x="2840536" y="1855257"/>
            <a:ext cx="7236639" cy="1521887"/>
          </a:xfrm>
          <a:prstGeom prst="rect">
            <a:avLst/>
          </a:prstGeom>
        </p:spPr>
      </p:pic>
      <p:sp>
        <p:nvSpPr>
          <p:cNvPr id="3" name="Rectangle 2">
            <a:extLst>
              <a:ext uri="{FF2B5EF4-FFF2-40B4-BE49-F238E27FC236}">
                <a16:creationId xmlns:a16="http://schemas.microsoft.com/office/drawing/2014/main" id="{7EFCEEE2-97D2-4249-8BCA-8386BEF7B9F6}"/>
              </a:ext>
            </a:extLst>
          </p:cNvPr>
          <p:cNvSpPr/>
          <p:nvPr/>
        </p:nvSpPr>
        <p:spPr>
          <a:xfrm>
            <a:off x="3174274" y="4225009"/>
            <a:ext cx="7431678" cy="1077218"/>
          </a:xfrm>
          <a:prstGeom prst="rect">
            <a:avLst/>
          </a:prstGeom>
        </p:spPr>
        <p:txBody>
          <a:bodyPr wrap="square">
            <a:spAutoFit/>
          </a:bodyPr>
          <a:lstStyle/>
          <a:p>
            <a:r>
              <a:rPr lang="en-GB" sz="3200" b="1" dirty="0">
                <a:solidFill>
                  <a:srgbClr val="22529D"/>
                </a:solidFill>
                <a:latin typeface="Calibri" panose="020F0502020204030204" pitchFamily="34" charset="0"/>
                <a:ea typeface="Calibri" panose="020F0502020204030204" pitchFamily="34" charset="0"/>
                <a:cs typeface="Calibri" panose="020F0502020204030204" pitchFamily="34" charset="0"/>
              </a:rPr>
              <a:t>Clergy &amp; Lay Conference 2021</a:t>
            </a:r>
          </a:p>
          <a:p>
            <a:r>
              <a:rPr lang="en-GB" sz="3200" b="1" dirty="0">
                <a:solidFill>
                  <a:srgbClr val="22529D"/>
                </a:solidFill>
                <a:latin typeface="Calibri" panose="020F0502020204030204" pitchFamily="34" charset="0"/>
                <a:ea typeface="Calibri" panose="020F0502020204030204" pitchFamily="34" charset="0"/>
                <a:cs typeface="Calibri" panose="020F0502020204030204" pitchFamily="34" charset="0"/>
              </a:rPr>
              <a:t>Our Missional &amp; Financial Context</a:t>
            </a:r>
            <a:endParaRPr lang="en-GB" sz="32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336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DA1DCB-244F-4D78-B010-83009C475070}"/>
              </a:ext>
            </a:extLst>
          </p:cNvPr>
          <p:cNvPicPr>
            <a:picLocks noChangeAspect="1"/>
          </p:cNvPicPr>
          <p:nvPr/>
        </p:nvPicPr>
        <p:blipFill>
          <a:blip r:embed="rId3"/>
          <a:stretch>
            <a:fillRect/>
          </a:stretch>
        </p:blipFill>
        <p:spPr>
          <a:xfrm>
            <a:off x="5777283" y="69037"/>
            <a:ext cx="6402641" cy="6788963"/>
          </a:xfrm>
          <a:prstGeom prst="rect">
            <a:avLst/>
          </a:prstGeom>
        </p:spPr>
      </p:pic>
      <p:sp>
        <p:nvSpPr>
          <p:cNvPr id="6" name="TextBox 5">
            <a:extLst>
              <a:ext uri="{FF2B5EF4-FFF2-40B4-BE49-F238E27FC236}">
                <a16:creationId xmlns:a16="http://schemas.microsoft.com/office/drawing/2014/main" id="{4506AFA4-2940-44CB-A2A4-66D9BCDF8AF1}"/>
              </a:ext>
            </a:extLst>
          </p:cNvPr>
          <p:cNvSpPr txBox="1"/>
          <p:nvPr/>
        </p:nvSpPr>
        <p:spPr>
          <a:xfrm>
            <a:off x="1015649" y="819140"/>
            <a:ext cx="2883783" cy="2277547"/>
          </a:xfrm>
          <a:prstGeom prst="rect">
            <a:avLst/>
          </a:prstGeom>
          <a:noFill/>
        </p:spPr>
        <p:txBody>
          <a:bodyPr wrap="square" rtlCol="0">
            <a:spAutoFit/>
          </a:bodyPr>
          <a:lstStyle/>
          <a:p>
            <a:pPr algn="ctr"/>
            <a:r>
              <a:rPr lang="en-GB" b="1" dirty="0"/>
              <a:t>1989</a:t>
            </a:r>
          </a:p>
          <a:p>
            <a:endParaRPr lang="en-GB" sz="1200" dirty="0"/>
          </a:p>
          <a:p>
            <a:r>
              <a:rPr lang="en-GB" sz="1600" dirty="0"/>
              <a:t>Population: 694,000</a:t>
            </a:r>
          </a:p>
          <a:p>
            <a:r>
              <a:rPr lang="en-GB" sz="1600" dirty="0"/>
              <a:t>Attendees: 16,200</a:t>
            </a:r>
          </a:p>
          <a:p>
            <a:r>
              <a:rPr lang="en-GB" sz="1600" dirty="0"/>
              <a:t>Clergy: 138</a:t>
            </a:r>
          </a:p>
          <a:p>
            <a:r>
              <a:rPr lang="en-GB" sz="1600" dirty="0"/>
              <a:t>Parishes: 137</a:t>
            </a:r>
          </a:p>
          <a:p>
            <a:r>
              <a:rPr lang="en-GB" sz="1600" dirty="0"/>
              <a:t>Church Buildings: 172</a:t>
            </a:r>
          </a:p>
          <a:p>
            <a:endParaRPr lang="en-GB" sz="1200" dirty="0"/>
          </a:p>
          <a:p>
            <a:r>
              <a:rPr lang="en-GB" sz="1600" dirty="0"/>
              <a:t>Clergy per 10,000 People: 2.0</a:t>
            </a:r>
          </a:p>
        </p:txBody>
      </p:sp>
      <p:sp>
        <p:nvSpPr>
          <p:cNvPr id="7" name="TextBox 6">
            <a:extLst>
              <a:ext uri="{FF2B5EF4-FFF2-40B4-BE49-F238E27FC236}">
                <a16:creationId xmlns:a16="http://schemas.microsoft.com/office/drawing/2014/main" id="{19CA1310-60C4-4A78-A89C-8540E391BD25}"/>
              </a:ext>
            </a:extLst>
          </p:cNvPr>
          <p:cNvSpPr txBox="1"/>
          <p:nvPr/>
        </p:nvSpPr>
        <p:spPr>
          <a:xfrm>
            <a:off x="3901174" y="819140"/>
            <a:ext cx="2984998" cy="2277547"/>
          </a:xfrm>
          <a:prstGeom prst="rect">
            <a:avLst/>
          </a:prstGeom>
          <a:noFill/>
        </p:spPr>
        <p:txBody>
          <a:bodyPr wrap="square" rtlCol="0">
            <a:spAutoFit/>
          </a:bodyPr>
          <a:lstStyle/>
          <a:p>
            <a:pPr algn="ctr"/>
            <a:r>
              <a:rPr lang="en-GB" b="1" dirty="0"/>
              <a:t>2019</a:t>
            </a:r>
          </a:p>
          <a:p>
            <a:endParaRPr lang="en-GB" sz="1200" dirty="0"/>
          </a:p>
          <a:p>
            <a:r>
              <a:rPr lang="en-GB" sz="1600" dirty="0"/>
              <a:t>Population: 790,000</a:t>
            </a:r>
          </a:p>
          <a:p>
            <a:r>
              <a:rPr lang="en-GB" sz="1600" dirty="0"/>
              <a:t>Attendees: 8,900</a:t>
            </a:r>
          </a:p>
          <a:p>
            <a:r>
              <a:rPr lang="en-GB" sz="1600" dirty="0"/>
              <a:t>Clergy: 86</a:t>
            </a:r>
          </a:p>
          <a:p>
            <a:r>
              <a:rPr lang="en-GB" sz="1600" dirty="0"/>
              <a:t>Parishes: 133</a:t>
            </a:r>
          </a:p>
          <a:p>
            <a:r>
              <a:rPr lang="en-GB" sz="1600" dirty="0"/>
              <a:t>Church Buildings: 167</a:t>
            </a:r>
          </a:p>
          <a:p>
            <a:endParaRPr lang="en-GB" sz="1200" dirty="0"/>
          </a:p>
          <a:p>
            <a:r>
              <a:rPr lang="en-GB" sz="1600" dirty="0"/>
              <a:t>Clergy per 10,000 People: 1.1</a:t>
            </a:r>
          </a:p>
        </p:txBody>
      </p:sp>
      <p:sp>
        <p:nvSpPr>
          <p:cNvPr id="9" name="TextBox 8">
            <a:extLst>
              <a:ext uri="{FF2B5EF4-FFF2-40B4-BE49-F238E27FC236}">
                <a16:creationId xmlns:a16="http://schemas.microsoft.com/office/drawing/2014/main" id="{F9E86BB2-1F37-42A9-BCA1-C30B83609A63}"/>
              </a:ext>
            </a:extLst>
          </p:cNvPr>
          <p:cNvSpPr txBox="1"/>
          <p:nvPr/>
        </p:nvSpPr>
        <p:spPr>
          <a:xfrm>
            <a:off x="6294786" y="819140"/>
            <a:ext cx="2505073" cy="2215991"/>
          </a:xfrm>
          <a:prstGeom prst="rect">
            <a:avLst/>
          </a:prstGeom>
          <a:noFill/>
        </p:spPr>
        <p:txBody>
          <a:bodyPr wrap="square" rtlCol="0">
            <a:spAutoFit/>
          </a:bodyPr>
          <a:lstStyle/>
          <a:p>
            <a:pPr algn="ctr"/>
            <a:r>
              <a:rPr lang="en-GB" b="1" dirty="0"/>
              <a:t>Change</a:t>
            </a:r>
          </a:p>
          <a:p>
            <a:endParaRPr lang="en-GB" sz="1200" dirty="0"/>
          </a:p>
          <a:p>
            <a:pPr algn="ctr"/>
            <a:r>
              <a:rPr lang="en-GB" sz="1600" dirty="0"/>
              <a:t>+14%</a:t>
            </a:r>
          </a:p>
          <a:p>
            <a:pPr algn="ctr"/>
            <a:r>
              <a:rPr lang="en-GB" sz="1600" dirty="0"/>
              <a:t>-45%</a:t>
            </a:r>
          </a:p>
          <a:p>
            <a:pPr algn="ctr"/>
            <a:r>
              <a:rPr lang="en-GB" sz="1600" dirty="0"/>
              <a:t>-38%</a:t>
            </a:r>
          </a:p>
          <a:p>
            <a:pPr algn="ctr"/>
            <a:r>
              <a:rPr lang="en-GB" sz="1600" dirty="0"/>
              <a:t>-3%</a:t>
            </a:r>
          </a:p>
          <a:p>
            <a:pPr algn="ctr"/>
            <a:r>
              <a:rPr lang="en-GB" sz="1600" dirty="0"/>
              <a:t>-3%</a:t>
            </a:r>
          </a:p>
          <a:p>
            <a:pPr algn="ctr"/>
            <a:endParaRPr lang="en-GB" sz="1200" dirty="0"/>
          </a:p>
          <a:p>
            <a:pPr algn="ctr"/>
            <a:r>
              <a:rPr lang="en-GB" sz="1600" dirty="0"/>
              <a:t>-45%</a:t>
            </a:r>
          </a:p>
        </p:txBody>
      </p:sp>
      <p:sp>
        <p:nvSpPr>
          <p:cNvPr id="3" name="TextBox 2">
            <a:extLst>
              <a:ext uri="{FF2B5EF4-FFF2-40B4-BE49-F238E27FC236}">
                <a16:creationId xmlns:a16="http://schemas.microsoft.com/office/drawing/2014/main" id="{FCFA23C8-1073-4167-83EE-39113811025D}"/>
              </a:ext>
            </a:extLst>
          </p:cNvPr>
          <p:cNvSpPr txBox="1"/>
          <p:nvPr/>
        </p:nvSpPr>
        <p:spPr>
          <a:xfrm>
            <a:off x="1015649" y="3463518"/>
            <a:ext cx="5632174" cy="2062103"/>
          </a:xfrm>
          <a:prstGeom prst="rect">
            <a:avLst/>
          </a:prstGeom>
          <a:noFill/>
        </p:spPr>
        <p:txBody>
          <a:bodyPr wrap="square" rtlCol="0">
            <a:spAutoFit/>
          </a:bodyPr>
          <a:lstStyle/>
          <a:p>
            <a:r>
              <a:rPr lang="en-GB" sz="1600" dirty="0"/>
              <a:t>Just cutting clergy has not made the diocese more sustainable as the number of givers has declined faster</a:t>
            </a:r>
          </a:p>
          <a:p>
            <a:endParaRPr lang="en-GB" sz="1600" dirty="0"/>
          </a:p>
          <a:p>
            <a:r>
              <a:rPr lang="en-GB" sz="1600" dirty="0"/>
              <a:t>The diminishing number of clergy have been spread across a broadly static number of parishes and buildings</a:t>
            </a:r>
          </a:p>
          <a:p>
            <a:endParaRPr lang="en-GB" sz="1600" dirty="0"/>
          </a:p>
          <a:p>
            <a:r>
              <a:rPr lang="en-GB" sz="1600" dirty="0"/>
              <a:t>A diminishing number of attendees are required to fund the historic ministry structures</a:t>
            </a:r>
            <a:endParaRPr lang="en-GB" dirty="0"/>
          </a:p>
        </p:txBody>
      </p:sp>
      <p:sp>
        <p:nvSpPr>
          <p:cNvPr id="10" name="Rectangle 9">
            <a:extLst>
              <a:ext uri="{FF2B5EF4-FFF2-40B4-BE49-F238E27FC236}">
                <a16:creationId xmlns:a16="http://schemas.microsoft.com/office/drawing/2014/main" id="{B67C1868-D42E-F74A-ABB5-B4A222C353D7}"/>
              </a:ext>
            </a:extLst>
          </p:cNvPr>
          <p:cNvSpPr/>
          <p:nvPr/>
        </p:nvSpPr>
        <p:spPr>
          <a:xfrm>
            <a:off x="1050845" y="139238"/>
            <a:ext cx="1692964" cy="461665"/>
          </a:xfrm>
          <a:prstGeom prst="rect">
            <a:avLst/>
          </a:prstGeom>
        </p:spPr>
        <p:txBody>
          <a:bodyPr wrap="none">
            <a:spAutoFit/>
          </a:bodyPr>
          <a:lstStyle/>
          <a:p>
            <a:r>
              <a:rPr lang="en-GB" sz="2400" b="1" dirty="0">
                <a:solidFill>
                  <a:srgbClr val="22529D"/>
                </a:solidFill>
                <a:latin typeface="Calibri" panose="020F0502020204030204" pitchFamily="34" charset="0"/>
                <a:ea typeface="Calibri" panose="020F0502020204030204" pitchFamily="34" charset="0"/>
                <a:cs typeface="Calibri" panose="020F0502020204030204" pitchFamily="34" charset="0"/>
              </a:rPr>
              <a:t>Our context</a:t>
            </a:r>
            <a:endParaRPr lang="en-GB" sz="24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3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E9F7-1E22-4ABC-83F5-3CDF45A86054}"/>
              </a:ext>
            </a:extLst>
          </p:cNvPr>
          <p:cNvSpPr>
            <a:spLocks noGrp="1"/>
          </p:cNvSpPr>
          <p:nvPr>
            <p:ph type="title"/>
          </p:nvPr>
        </p:nvSpPr>
        <p:spPr/>
        <p:txBody>
          <a:bodyPr/>
          <a:lstStyle/>
          <a:p>
            <a:r>
              <a:rPr lang="en-GB" dirty="0"/>
              <a:t>	</a:t>
            </a:r>
            <a:r>
              <a:rPr lang="en-GB" sz="2400" b="1" dirty="0">
                <a:solidFill>
                  <a:srgbClr val="0070C0"/>
                </a:solidFill>
              </a:rPr>
              <a:t>Ageing Congregations</a:t>
            </a:r>
          </a:p>
        </p:txBody>
      </p:sp>
      <p:pic>
        <p:nvPicPr>
          <p:cNvPr id="4" name="Content Placeholder 3">
            <a:extLst>
              <a:ext uri="{FF2B5EF4-FFF2-40B4-BE49-F238E27FC236}">
                <a16:creationId xmlns:a16="http://schemas.microsoft.com/office/drawing/2014/main" id="{4FCED18D-C2ED-4C19-9738-2D1713CA18DC}"/>
              </a:ext>
            </a:extLst>
          </p:cNvPr>
          <p:cNvPicPr>
            <a:picLocks noGrp="1" noChangeAspect="1"/>
          </p:cNvPicPr>
          <p:nvPr>
            <p:ph sz="quarter" idx="10"/>
          </p:nvPr>
        </p:nvPicPr>
        <p:blipFill>
          <a:blip r:embed="rId3"/>
          <a:stretch>
            <a:fillRect/>
          </a:stretch>
        </p:blipFill>
        <p:spPr>
          <a:xfrm>
            <a:off x="822555" y="464950"/>
            <a:ext cx="9366474" cy="5629849"/>
          </a:xfrm>
          <a:prstGeom prst="rect">
            <a:avLst/>
          </a:prstGeom>
        </p:spPr>
      </p:pic>
    </p:spTree>
    <p:extLst>
      <p:ext uri="{BB962C8B-B14F-4D97-AF65-F5344CB8AC3E}">
        <p14:creationId xmlns:p14="http://schemas.microsoft.com/office/powerpoint/2010/main" val="279023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FAD1-86B0-4130-84F1-F88CB1B8BA37}"/>
              </a:ext>
            </a:extLst>
          </p:cNvPr>
          <p:cNvSpPr>
            <a:spLocks noGrp="1"/>
          </p:cNvSpPr>
          <p:nvPr>
            <p:ph type="title"/>
          </p:nvPr>
        </p:nvSpPr>
        <p:spPr/>
        <p:txBody>
          <a:bodyPr/>
          <a:lstStyle/>
          <a:p>
            <a:r>
              <a:rPr lang="en-GB" dirty="0"/>
              <a:t>	</a:t>
            </a:r>
            <a:r>
              <a:rPr lang="en-GB" b="1" dirty="0">
                <a:solidFill>
                  <a:srgbClr val="0070C0"/>
                </a:solidFill>
              </a:rPr>
              <a:t>Ageing Congregations</a:t>
            </a:r>
          </a:p>
        </p:txBody>
      </p:sp>
      <p:sp>
        <p:nvSpPr>
          <p:cNvPr id="3" name="Content Placeholder 2">
            <a:extLst>
              <a:ext uri="{FF2B5EF4-FFF2-40B4-BE49-F238E27FC236}">
                <a16:creationId xmlns:a16="http://schemas.microsoft.com/office/drawing/2014/main" id="{24878B5E-C2CD-433F-8A6B-7E235201EBD7}"/>
              </a:ext>
            </a:extLst>
          </p:cNvPr>
          <p:cNvSpPr>
            <a:spLocks noGrp="1"/>
          </p:cNvSpPr>
          <p:nvPr>
            <p:ph sz="quarter" idx="10"/>
          </p:nvPr>
        </p:nvSpPr>
        <p:spPr/>
        <p:txBody>
          <a:bodyPr/>
          <a:lstStyle/>
          <a:p>
            <a:endParaRPr lang="en-GB" dirty="0"/>
          </a:p>
        </p:txBody>
      </p:sp>
      <p:pic>
        <p:nvPicPr>
          <p:cNvPr id="4" name="Picture 3">
            <a:extLst>
              <a:ext uri="{FF2B5EF4-FFF2-40B4-BE49-F238E27FC236}">
                <a16:creationId xmlns:a16="http://schemas.microsoft.com/office/drawing/2014/main" id="{95B57675-09A6-47E8-A151-BB674369FFE2}"/>
              </a:ext>
            </a:extLst>
          </p:cNvPr>
          <p:cNvPicPr>
            <a:picLocks noChangeAspect="1"/>
          </p:cNvPicPr>
          <p:nvPr/>
        </p:nvPicPr>
        <p:blipFill>
          <a:blip r:embed="rId3"/>
          <a:stretch>
            <a:fillRect/>
          </a:stretch>
        </p:blipFill>
        <p:spPr>
          <a:xfrm>
            <a:off x="1933304" y="926954"/>
            <a:ext cx="8229600" cy="4946515"/>
          </a:xfrm>
          <a:prstGeom prst="rect">
            <a:avLst/>
          </a:prstGeom>
        </p:spPr>
      </p:pic>
    </p:spTree>
    <p:extLst>
      <p:ext uri="{BB962C8B-B14F-4D97-AF65-F5344CB8AC3E}">
        <p14:creationId xmlns:p14="http://schemas.microsoft.com/office/powerpoint/2010/main" val="205395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E420-96C8-41B4-97E1-B114F1B258A4}"/>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BAFB475-1A4E-427B-BF70-F2B11F8598D2}"/>
              </a:ext>
            </a:extLst>
          </p:cNvPr>
          <p:cNvPicPr>
            <a:picLocks noGrp="1" noChangeAspect="1"/>
          </p:cNvPicPr>
          <p:nvPr>
            <p:ph sz="quarter" idx="10"/>
          </p:nvPr>
        </p:nvPicPr>
        <p:blipFill>
          <a:blip r:embed="rId2"/>
          <a:stretch>
            <a:fillRect/>
          </a:stretch>
        </p:blipFill>
        <p:spPr>
          <a:xfrm>
            <a:off x="1117274" y="666206"/>
            <a:ext cx="9005418" cy="5368834"/>
          </a:xfrm>
          <a:prstGeom prst="rect">
            <a:avLst/>
          </a:prstGeom>
        </p:spPr>
      </p:pic>
    </p:spTree>
    <p:extLst>
      <p:ext uri="{BB962C8B-B14F-4D97-AF65-F5344CB8AC3E}">
        <p14:creationId xmlns:p14="http://schemas.microsoft.com/office/powerpoint/2010/main" val="423141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AAA8-7F68-4C79-ABC8-A0094515344B}"/>
              </a:ext>
            </a:extLst>
          </p:cNvPr>
          <p:cNvSpPr>
            <a:spLocks noGrp="1"/>
          </p:cNvSpPr>
          <p:nvPr>
            <p:ph type="ctrTitle"/>
          </p:nvPr>
        </p:nvSpPr>
        <p:spPr/>
        <p:txBody>
          <a:bodyPr/>
          <a:lstStyle/>
          <a:p>
            <a:r>
              <a:rPr lang="en-GB" b="1" dirty="0">
                <a:solidFill>
                  <a:srgbClr val="0070C0"/>
                </a:solidFill>
              </a:rPr>
              <a:t>The Current Financial Challenge</a:t>
            </a:r>
          </a:p>
        </p:txBody>
      </p:sp>
      <p:sp>
        <p:nvSpPr>
          <p:cNvPr id="3" name="Subtitle 2">
            <a:extLst>
              <a:ext uri="{FF2B5EF4-FFF2-40B4-BE49-F238E27FC236}">
                <a16:creationId xmlns:a16="http://schemas.microsoft.com/office/drawing/2014/main" id="{183402C2-813F-43ED-A4C8-CE6226A40CEB}"/>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49336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4A1F-3317-4B3F-A4F1-52D0A24525D4}"/>
              </a:ext>
            </a:extLst>
          </p:cNvPr>
          <p:cNvSpPr>
            <a:spLocks noGrp="1"/>
          </p:cNvSpPr>
          <p:nvPr>
            <p:ph type="title"/>
          </p:nvPr>
        </p:nvSpPr>
        <p:spPr/>
        <p:txBody>
          <a:bodyPr/>
          <a:lstStyle/>
          <a:p>
            <a:r>
              <a:rPr lang="en-GB" dirty="0"/>
              <a:t>	</a:t>
            </a:r>
            <a:r>
              <a:rPr lang="en-GB" b="1" dirty="0">
                <a:solidFill>
                  <a:srgbClr val="0070C0"/>
                </a:solidFill>
              </a:rPr>
              <a:t>Parish Share v Inflation</a:t>
            </a:r>
          </a:p>
        </p:txBody>
      </p:sp>
      <p:pic>
        <p:nvPicPr>
          <p:cNvPr id="4" name="Content Placeholder 3">
            <a:extLst>
              <a:ext uri="{FF2B5EF4-FFF2-40B4-BE49-F238E27FC236}">
                <a16:creationId xmlns:a16="http://schemas.microsoft.com/office/drawing/2014/main" id="{A5097F82-314D-48C1-AE2F-CD9F0F9E7820}"/>
              </a:ext>
            </a:extLst>
          </p:cNvPr>
          <p:cNvPicPr>
            <a:picLocks noGrp="1" noChangeAspect="1"/>
          </p:cNvPicPr>
          <p:nvPr>
            <p:ph sz="quarter" idx="10"/>
          </p:nvPr>
        </p:nvPicPr>
        <p:blipFill>
          <a:blip r:embed="rId3"/>
          <a:stretch>
            <a:fillRect/>
          </a:stretch>
        </p:blipFill>
        <p:spPr>
          <a:xfrm>
            <a:off x="953588" y="438892"/>
            <a:ext cx="9287691" cy="5773430"/>
          </a:xfrm>
          <a:prstGeom prst="rect">
            <a:avLst/>
          </a:prstGeom>
        </p:spPr>
      </p:pic>
    </p:spTree>
    <p:extLst>
      <p:ext uri="{BB962C8B-B14F-4D97-AF65-F5344CB8AC3E}">
        <p14:creationId xmlns:p14="http://schemas.microsoft.com/office/powerpoint/2010/main" val="203682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D242-342A-450F-84D4-A2E5278D9DD5}"/>
              </a:ext>
            </a:extLst>
          </p:cNvPr>
          <p:cNvSpPr>
            <a:spLocks noGrp="1"/>
          </p:cNvSpPr>
          <p:nvPr>
            <p:ph type="title"/>
          </p:nvPr>
        </p:nvSpPr>
        <p:spPr/>
        <p:txBody>
          <a:bodyPr/>
          <a:lstStyle/>
          <a:p>
            <a:r>
              <a:rPr lang="en-GB" dirty="0"/>
              <a:t>	</a:t>
            </a:r>
            <a:r>
              <a:rPr lang="en-GB" b="1" dirty="0">
                <a:solidFill>
                  <a:srgbClr val="0070C0"/>
                </a:solidFill>
              </a:rPr>
              <a:t>History of Parish Share Receipt</a:t>
            </a:r>
          </a:p>
        </p:txBody>
      </p:sp>
      <p:pic>
        <p:nvPicPr>
          <p:cNvPr id="4" name="Content Placeholder 3">
            <a:extLst>
              <a:ext uri="{FF2B5EF4-FFF2-40B4-BE49-F238E27FC236}">
                <a16:creationId xmlns:a16="http://schemas.microsoft.com/office/drawing/2014/main" id="{00166CCD-CDB9-4C8A-89E1-9BB61EBCB165}"/>
              </a:ext>
            </a:extLst>
          </p:cNvPr>
          <p:cNvPicPr>
            <a:picLocks noGrp="1" noChangeAspect="1"/>
          </p:cNvPicPr>
          <p:nvPr>
            <p:ph sz="quarter" idx="10"/>
          </p:nvPr>
        </p:nvPicPr>
        <p:blipFill>
          <a:blip r:embed="rId3"/>
          <a:stretch>
            <a:fillRect/>
          </a:stretch>
        </p:blipFill>
        <p:spPr>
          <a:xfrm>
            <a:off x="927463" y="528008"/>
            <a:ext cx="9144000" cy="5496128"/>
          </a:xfrm>
          <a:prstGeom prst="rect">
            <a:avLst/>
          </a:prstGeom>
        </p:spPr>
      </p:pic>
    </p:spTree>
    <p:extLst>
      <p:ext uri="{BB962C8B-B14F-4D97-AF65-F5344CB8AC3E}">
        <p14:creationId xmlns:p14="http://schemas.microsoft.com/office/powerpoint/2010/main" val="76366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053E-1198-4DBA-8B97-FAC2BD20A6C6}"/>
              </a:ext>
            </a:extLst>
          </p:cNvPr>
          <p:cNvSpPr>
            <a:spLocks noGrp="1"/>
          </p:cNvSpPr>
          <p:nvPr>
            <p:ph type="title"/>
          </p:nvPr>
        </p:nvSpPr>
        <p:spPr/>
        <p:txBody>
          <a:bodyPr/>
          <a:lstStyle/>
          <a:p>
            <a:r>
              <a:rPr lang="en-GB" dirty="0"/>
              <a:t>	</a:t>
            </a:r>
            <a:r>
              <a:rPr lang="en-GB" b="1" dirty="0">
                <a:solidFill>
                  <a:srgbClr val="0070C0"/>
                </a:solidFill>
              </a:rPr>
              <a:t>Parish Ability to Pay Parish Share 2021</a:t>
            </a:r>
          </a:p>
        </p:txBody>
      </p:sp>
      <p:sp>
        <p:nvSpPr>
          <p:cNvPr id="9" name="Content Placeholder 2">
            <a:extLst>
              <a:ext uri="{FF2B5EF4-FFF2-40B4-BE49-F238E27FC236}">
                <a16:creationId xmlns:a16="http://schemas.microsoft.com/office/drawing/2014/main" id="{FE59B019-735C-4D96-AA52-FBE1C8687CF1}"/>
              </a:ext>
            </a:extLst>
          </p:cNvPr>
          <p:cNvSpPr>
            <a:spLocks noGrp="1"/>
          </p:cNvSpPr>
          <p:nvPr>
            <p:ph sz="quarter" idx="10"/>
          </p:nvPr>
        </p:nvSpPr>
        <p:spPr>
          <a:xfrm>
            <a:off x="1028882" y="908050"/>
            <a:ext cx="11431588" cy="5400675"/>
          </a:xfrm>
        </p:spPr>
        <p:txBody>
          <a:bodyPr>
            <a:normAutofit fontScale="77500" lnSpcReduction="20000"/>
          </a:bodyPr>
          <a:lstStyle/>
          <a:p>
            <a:pPr marL="0" indent="0">
              <a:buNone/>
            </a:pPr>
            <a:r>
              <a:rPr lang="en-GB" b="1" dirty="0"/>
              <a:t>Responses from Deanery Parishes to date (7 July 2021)</a:t>
            </a:r>
          </a:p>
          <a:p>
            <a:pPr marL="0" indent="0">
              <a:buNone/>
            </a:pPr>
            <a:r>
              <a:rPr lang="en-GB" b="1" dirty="0"/>
              <a:t>Deanery	Response Rate (%)	Allocation	Prediction	% of Allocation</a:t>
            </a:r>
          </a:p>
          <a:p>
            <a:pPr marL="0" indent="0">
              <a:buNone/>
            </a:pPr>
            <a:r>
              <a:rPr lang="en-GB" dirty="0"/>
              <a:t>Bishop's Waltham	100%	      464,444 	      464,444 	100.00</a:t>
            </a:r>
          </a:p>
          <a:p>
            <a:pPr marL="0" indent="0">
              <a:buNone/>
            </a:pPr>
            <a:r>
              <a:rPr lang="en-GB" dirty="0"/>
              <a:t>Fareham			100%	      791,118 	      748,826 	94.65</a:t>
            </a:r>
          </a:p>
          <a:p>
            <a:pPr marL="0" indent="0">
              <a:buNone/>
            </a:pPr>
            <a:r>
              <a:rPr lang="en-GB" dirty="0"/>
              <a:t>Gosport			75%	      373,026 	      272,285 	72.99</a:t>
            </a:r>
          </a:p>
          <a:p>
            <a:pPr marL="0" indent="0">
              <a:buNone/>
            </a:pPr>
            <a:r>
              <a:rPr lang="en-GB" dirty="0"/>
              <a:t>Petersfield		93%	      571,748 	      504,218 	88.19</a:t>
            </a:r>
          </a:p>
          <a:p>
            <a:pPr marL="0" indent="0">
              <a:buNone/>
            </a:pPr>
            <a:r>
              <a:rPr lang="en-GB" dirty="0"/>
              <a:t>Havant			91%	      988,042 	      817,749 	82.76</a:t>
            </a:r>
          </a:p>
          <a:p>
            <a:pPr marL="0" indent="0">
              <a:buNone/>
            </a:pPr>
            <a:r>
              <a:rPr lang="en-GB" dirty="0"/>
              <a:t>Portsmouth		89%	      646,775 	      578,031 	89.37</a:t>
            </a:r>
          </a:p>
          <a:p>
            <a:pPr marL="0" indent="0">
              <a:buNone/>
            </a:pPr>
            <a:r>
              <a:rPr lang="en-GB" dirty="0"/>
              <a:t>Isle of Wight		94%	   1,042,265 	      664,973 	63.80</a:t>
            </a:r>
          </a:p>
          <a:p>
            <a:pPr marL="0" indent="0">
              <a:buNone/>
            </a:pPr>
            <a:r>
              <a:rPr lang="en-GB" dirty="0"/>
              <a:t>Totals			92%	  4,877,418 	  4,050,525 	83.05</a:t>
            </a:r>
          </a:p>
          <a:p>
            <a:pPr marL="0" indent="0">
              <a:buNone/>
            </a:pPr>
            <a:r>
              <a:rPr lang="en-GB" dirty="0"/>
              <a:t>	 	 	 	 </a:t>
            </a:r>
          </a:p>
          <a:p>
            <a:pPr marL="0" indent="0">
              <a:buNone/>
            </a:pPr>
            <a:r>
              <a:rPr lang="en-GB" dirty="0"/>
              <a:t>We might also reasonably expect full payments from the some of the non-responsive Parishes (to date):</a:t>
            </a:r>
          </a:p>
          <a:p>
            <a:pPr marL="0" indent="0">
              <a:buNone/>
            </a:pPr>
            <a:r>
              <a:rPr lang="en-GB" dirty="0"/>
              <a:t>Total	 	 	        47,707 	 </a:t>
            </a:r>
          </a:p>
          <a:p>
            <a:pPr marL="0" indent="0">
              <a:buNone/>
            </a:pPr>
            <a:r>
              <a:rPr lang="en-GB" dirty="0"/>
              <a:t>	 	 	 	 </a:t>
            </a:r>
          </a:p>
          <a:p>
            <a:pPr marL="0" indent="0">
              <a:buNone/>
            </a:pPr>
            <a:r>
              <a:rPr lang="en-GB" b="1" dirty="0"/>
              <a:t>Revised Estimate	 	 	  4,098,232 	84.02</a:t>
            </a:r>
          </a:p>
          <a:p>
            <a:endParaRPr lang="en-GB" dirty="0"/>
          </a:p>
        </p:txBody>
      </p:sp>
    </p:spTree>
    <p:extLst>
      <p:ext uri="{BB962C8B-B14F-4D97-AF65-F5344CB8AC3E}">
        <p14:creationId xmlns:p14="http://schemas.microsoft.com/office/powerpoint/2010/main" val="85658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P PowerPoint template  -  Read-Only" id="{D7C22C57-C319-4784-AF30-854CEAFEF69D}" vid="{C3B7E976-2B59-4569-B985-E7BE47835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791</TotalTime>
  <Words>1253</Words>
  <Application>Microsoft Office PowerPoint</Application>
  <PresentationFormat>Widescreen</PresentationFormat>
  <Paragraphs>98</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 Ageing Congregations</vt:lpstr>
      <vt:lpstr> Ageing Congregations</vt:lpstr>
      <vt:lpstr>PowerPoint Presentation</vt:lpstr>
      <vt:lpstr>The Current Financial Challenge</vt:lpstr>
      <vt:lpstr> Parish Share v Inflation</vt:lpstr>
      <vt:lpstr> History of Parish Share Receipt</vt:lpstr>
      <vt:lpstr> Parish Ability to Pay Parish Share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Whitbread</dc:creator>
  <cp:lastModifiedBy>Victoria James</cp:lastModifiedBy>
  <cp:revision>31</cp:revision>
  <cp:lastPrinted>2021-03-06T09:09:09Z</cp:lastPrinted>
  <dcterms:created xsi:type="dcterms:W3CDTF">2021-03-04T10:46:51Z</dcterms:created>
  <dcterms:modified xsi:type="dcterms:W3CDTF">2021-09-22T19:51:01Z</dcterms:modified>
</cp:coreProperties>
</file>