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4"/>
  </p:notesMasterIdLst>
  <p:sldIdLst>
    <p:sldId id="256" r:id="rId5"/>
    <p:sldId id="257" r:id="rId6"/>
    <p:sldId id="270" r:id="rId7"/>
    <p:sldId id="271" r:id="rId8"/>
    <p:sldId id="272" r:id="rId9"/>
    <p:sldId id="273" r:id="rId10"/>
    <p:sldId id="274" r:id="rId11"/>
    <p:sldId id="259" r:id="rId12"/>
    <p:sldId id="261" r:id="rId13"/>
    <p:sldId id="262" r:id="rId14"/>
    <p:sldId id="275" r:id="rId15"/>
    <p:sldId id="276" r:id="rId16"/>
    <p:sldId id="269" r:id="rId17"/>
    <p:sldId id="277" r:id="rId18"/>
    <p:sldId id="278" r:id="rId19"/>
    <p:sldId id="264" r:id="rId20"/>
    <p:sldId id="265" r:id="rId21"/>
    <p:sldId id="266" r:id="rId22"/>
    <p:sldId id="267" r:id="rId23"/>
  </p:sldIdLst>
  <p:sldSz cx="18288000" cy="10287000"/>
  <p:notesSz cx="6858000" cy="9144000"/>
  <p:embeddedFontLst>
    <p:embeddedFont>
      <p:font typeface="Aptos Bold" panose="020B0004020202020204" pitchFamily="34" charset="0"/>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EFCAAF-54D9-4C6B-8B68-6F10AD8EED9D}" v="2" dt="2025-06-12T14:06:48.0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707" autoAdjust="0"/>
  </p:normalViewPr>
  <p:slideViewPr>
    <p:cSldViewPr>
      <p:cViewPr varScale="1">
        <p:scale>
          <a:sx n="67" d="100"/>
          <a:sy n="67" d="100"/>
        </p:scale>
        <p:origin x="1544" y="48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Gifford" userId="f58eec16-ff0b-4253-bad9-18469ec4a5f8" providerId="ADAL" clId="{95EFCAAF-54D9-4C6B-8B68-6F10AD8EED9D}"/>
    <pc:docChg chg="modSld">
      <pc:chgData name="Louise Gifford" userId="f58eec16-ff0b-4253-bad9-18469ec4a5f8" providerId="ADAL" clId="{95EFCAAF-54D9-4C6B-8B68-6F10AD8EED9D}" dt="2025-06-14T11:04:58.040" v="12" actId="729"/>
      <pc:docMkLst>
        <pc:docMk/>
      </pc:docMkLst>
      <pc:sldChg chg="modTransition">
        <pc:chgData name="Louise Gifford" userId="f58eec16-ff0b-4253-bad9-18469ec4a5f8" providerId="ADAL" clId="{95EFCAAF-54D9-4C6B-8B68-6F10AD8EED9D}" dt="2025-06-12T14:06:48.004" v="8"/>
        <pc:sldMkLst>
          <pc:docMk/>
          <pc:sldMk cId="0" sldId="256"/>
        </pc:sldMkLst>
      </pc:sldChg>
      <pc:sldChg chg="mod modShow">
        <pc:chgData name="Louise Gifford" userId="f58eec16-ff0b-4253-bad9-18469ec4a5f8" providerId="ADAL" clId="{95EFCAAF-54D9-4C6B-8B68-6F10AD8EED9D}" dt="2025-06-14T11:04:36.179" v="11" actId="729"/>
        <pc:sldMkLst>
          <pc:docMk/>
          <pc:sldMk cId="0" sldId="258"/>
        </pc:sldMkLst>
      </pc:sldChg>
      <pc:sldChg chg="mod modShow">
        <pc:chgData name="Louise Gifford" userId="f58eec16-ff0b-4253-bad9-18469ec4a5f8" providerId="ADAL" clId="{95EFCAAF-54D9-4C6B-8B68-6F10AD8EED9D}" dt="2025-06-13T07:07:59.815" v="9" actId="729"/>
        <pc:sldMkLst>
          <pc:docMk/>
          <pc:sldMk cId="0" sldId="259"/>
        </pc:sldMkLst>
      </pc:sldChg>
      <pc:sldChg chg="mod modShow">
        <pc:chgData name="Louise Gifford" userId="f58eec16-ff0b-4253-bad9-18469ec4a5f8" providerId="ADAL" clId="{95EFCAAF-54D9-4C6B-8B68-6F10AD8EED9D}" dt="2025-06-14T11:04:58.040" v="12" actId="729"/>
        <pc:sldMkLst>
          <pc:docMk/>
          <pc:sldMk cId="0" sldId="260"/>
        </pc:sldMkLst>
      </pc:sldChg>
      <pc:sldChg chg="mod modShow">
        <pc:chgData name="Louise Gifford" userId="f58eec16-ff0b-4253-bad9-18469ec4a5f8" providerId="ADAL" clId="{95EFCAAF-54D9-4C6B-8B68-6F10AD8EED9D}" dt="2025-06-12T14:05:25.074" v="6" actId="729"/>
        <pc:sldMkLst>
          <pc:docMk/>
          <pc:sldMk cId="0" sldId="263"/>
        </pc:sldMkLst>
      </pc:sldChg>
      <pc:sldChg chg="mod modTransition modShow">
        <pc:chgData name="Louise Gifford" userId="f58eec16-ff0b-4253-bad9-18469ec4a5f8" providerId="ADAL" clId="{95EFCAAF-54D9-4C6B-8B68-6F10AD8EED9D}" dt="2025-06-12T14:06:05.820" v="7"/>
        <pc:sldMkLst>
          <pc:docMk/>
          <pc:sldMk cId="1745541376" sldId="268"/>
        </pc:sldMkLst>
      </pc:sldChg>
      <pc:sldChg chg="delSp modSp mod">
        <pc:chgData name="Louise Gifford" userId="f58eec16-ff0b-4253-bad9-18469ec4a5f8" providerId="ADAL" clId="{95EFCAAF-54D9-4C6B-8B68-6F10AD8EED9D}" dt="2025-06-12T14:02:39.131" v="2"/>
        <pc:sldMkLst>
          <pc:docMk/>
          <pc:sldMk cId="3256373757" sldId="27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CE4604-352E-462A-81DA-40C4AE2AACBB}" type="datetimeFigureOut">
              <a:rPr lang="en-GB" smtClean="0"/>
              <a:t>16/06/2025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80E4E1-DA5B-4C2E-A90C-20BE61CF56E7}" type="slidenum">
              <a:rPr lang="en-GB" smtClean="0"/>
              <a:t>‹#›</a:t>
            </a:fld>
            <a:endParaRPr lang="en-GB"/>
          </a:p>
        </p:txBody>
      </p:sp>
    </p:spTree>
    <p:extLst>
      <p:ext uri="{BB962C8B-B14F-4D97-AF65-F5344CB8AC3E}">
        <p14:creationId xmlns:p14="http://schemas.microsoft.com/office/powerpoint/2010/main" val="2730800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80E4E1-DA5B-4C2E-A90C-20BE61CF56E7}" type="slidenum">
              <a:rPr lang="en-GB" smtClean="0"/>
              <a:t>1</a:t>
            </a:fld>
            <a:endParaRPr lang="en-GB"/>
          </a:p>
        </p:txBody>
      </p:sp>
    </p:spTree>
    <p:extLst>
      <p:ext uri="{BB962C8B-B14F-4D97-AF65-F5344CB8AC3E}">
        <p14:creationId xmlns:p14="http://schemas.microsoft.com/office/powerpoint/2010/main" val="167863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80E4E1-DA5B-4C2E-A90C-20BE61CF56E7}" type="slidenum">
              <a:rPr lang="en-GB" smtClean="0"/>
              <a:t>3</a:t>
            </a:fld>
            <a:endParaRPr lang="en-GB"/>
          </a:p>
        </p:txBody>
      </p:sp>
    </p:spTree>
    <p:extLst>
      <p:ext uri="{BB962C8B-B14F-4D97-AF65-F5344CB8AC3E}">
        <p14:creationId xmlns:p14="http://schemas.microsoft.com/office/powerpoint/2010/main" val="464482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6/16/25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mailto:llf@churchofengland.org"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B521"/>
        </a:solidFill>
        <a:effectLst/>
      </p:bgPr>
    </p:bg>
    <p:spTree>
      <p:nvGrpSpPr>
        <p:cNvPr id="1" name=""/>
        <p:cNvGrpSpPr/>
        <p:nvPr/>
      </p:nvGrpSpPr>
      <p:grpSpPr>
        <a:xfrm>
          <a:off x="0" y="0"/>
          <a:ext cx="0" cy="0"/>
          <a:chOff x="0" y="0"/>
          <a:chExt cx="0" cy="0"/>
        </a:xfrm>
      </p:grpSpPr>
      <p:sp>
        <p:nvSpPr>
          <p:cNvPr id="2" name="AutoShape 2"/>
          <p:cNvSpPr/>
          <p:nvPr/>
        </p:nvSpPr>
        <p:spPr>
          <a:xfrm>
            <a:off x="5358840" y="1108553"/>
            <a:ext cx="11859377" cy="8069894"/>
          </a:xfrm>
          <a:prstGeom prst="rect">
            <a:avLst/>
          </a:prstGeom>
          <a:solidFill>
            <a:srgbClr val="FBEBD0"/>
          </a:solidFill>
        </p:spPr>
        <p:txBody>
          <a:bodyPr/>
          <a:lstStyle/>
          <a:p>
            <a:endParaRPr lang="en-GB"/>
          </a:p>
        </p:txBody>
      </p:sp>
      <p:grpSp>
        <p:nvGrpSpPr>
          <p:cNvPr id="3" name="Group 3"/>
          <p:cNvGrpSpPr/>
          <p:nvPr/>
        </p:nvGrpSpPr>
        <p:grpSpPr>
          <a:xfrm>
            <a:off x="5607369" y="1365529"/>
            <a:ext cx="11362320" cy="7555943"/>
            <a:chOff x="0" y="0"/>
            <a:chExt cx="1222256" cy="812800"/>
          </a:xfrm>
        </p:grpSpPr>
        <p:sp>
          <p:nvSpPr>
            <p:cNvPr id="4" name="Freeform 4"/>
            <p:cNvSpPr/>
            <p:nvPr/>
          </p:nvSpPr>
          <p:spPr>
            <a:xfrm>
              <a:off x="0" y="0"/>
              <a:ext cx="1222256" cy="812800"/>
            </a:xfrm>
            <a:custGeom>
              <a:avLst/>
              <a:gdLst/>
              <a:ahLst/>
              <a:cxnLst/>
              <a:rect l="l" t="t" r="r" b="b"/>
              <a:pathLst>
                <a:path w="1222256" h="812800">
                  <a:moveTo>
                    <a:pt x="0" y="0"/>
                  </a:moveTo>
                  <a:lnTo>
                    <a:pt x="1222256" y="0"/>
                  </a:lnTo>
                  <a:lnTo>
                    <a:pt x="1222256" y="812800"/>
                  </a:lnTo>
                  <a:lnTo>
                    <a:pt x="0" y="812800"/>
                  </a:lnTo>
                  <a:close/>
                </a:path>
              </a:pathLst>
            </a:custGeom>
            <a:blipFill>
              <a:blip r:embed="rId3"/>
              <a:stretch>
                <a:fillRect l="-9111" r="-9111"/>
              </a:stretch>
            </a:blipFill>
          </p:spPr>
          <p:txBody>
            <a:bodyPr/>
            <a:lstStyle/>
            <a:p>
              <a:endParaRPr lang="en-GB"/>
            </a:p>
          </p:txBody>
        </p:sp>
      </p:grpSp>
      <p:grpSp>
        <p:nvGrpSpPr>
          <p:cNvPr id="5" name="Group 5"/>
          <p:cNvGrpSpPr/>
          <p:nvPr/>
        </p:nvGrpSpPr>
        <p:grpSpPr>
          <a:xfrm>
            <a:off x="723248" y="2405093"/>
            <a:ext cx="6982269" cy="5476813"/>
            <a:chOff x="0" y="0"/>
            <a:chExt cx="9309692" cy="7302417"/>
          </a:xfrm>
        </p:grpSpPr>
        <p:sp>
          <p:nvSpPr>
            <p:cNvPr id="6" name="AutoShape 6"/>
            <p:cNvSpPr/>
            <p:nvPr/>
          </p:nvSpPr>
          <p:spPr>
            <a:xfrm>
              <a:off x="0" y="0"/>
              <a:ext cx="9309692" cy="7302417"/>
            </a:xfrm>
            <a:prstGeom prst="rect">
              <a:avLst/>
            </a:prstGeom>
            <a:solidFill>
              <a:srgbClr val="FBEBD0"/>
            </a:solidFill>
          </p:spPr>
          <p:txBody>
            <a:bodyPr/>
            <a:lstStyle/>
            <a:p>
              <a:endParaRPr lang="en-GB"/>
            </a:p>
          </p:txBody>
        </p:sp>
        <p:sp>
          <p:nvSpPr>
            <p:cNvPr id="7" name="TextBox 7"/>
            <p:cNvSpPr txBox="1"/>
            <p:nvPr/>
          </p:nvSpPr>
          <p:spPr>
            <a:xfrm>
              <a:off x="434953" y="1212809"/>
              <a:ext cx="8260135" cy="3876361"/>
            </a:xfrm>
            <a:prstGeom prst="rect">
              <a:avLst/>
            </a:prstGeom>
          </p:spPr>
          <p:txBody>
            <a:bodyPr lIns="0" tIns="0" rIns="0" bIns="0" rtlCol="0" anchor="t">
              <a:spAutoFit/>
            </a:bodyPr>
            <a:lstStyle/>
            <a:p>
              <a:pPr marL="0" lvl="0" indent="0" algn="ctr">
                <a:lnSpc>
                  <a:spcPts val="7715"/>
                </a:lnSpc>
              </a:pPr>
              <a:r>
                <a:rPr lang="en-US" sz="5400" dirty="0">
                  <a:solidFill>
                    <a:srgbClr val="000000"/>
                  </a:solidFill>
                  <a:latin typeface="Aptos Bold" panose="020B0004020202020204" pitchFamily="34" charset="0"/>
                  <a:ea typeface="Aptos"/>
                  <a:cs typeface="Aptos"/>
                  <a:sym typeface="Aptos"/>
                </a:rPr>
                <a:t>Informal Consultations on draft proposals</a:t>
              </a: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7744"/>
        </a:solidFill>
        <a:effectLst/>
      </p:bgPr>
    </p:bg>
    <p:spTree>
      <p:nvGrpSpPr>
        <p:cNvPr id="1" name=""/>
        <p:cNvGrpSpPr/>
        <p:nvPr/>
      </p:nvGrpSpPr>
      <p:grpSpPr>
        <a:xfrm>
          <a:off x="0" y="0"/>
          <a:ext cx="0" cy="0"/>
          <a:chOff x="0" y="0"/>
          <a:chExt cx="0" cy="0"/>
        </a:xfrm>
      </p:grpSpPr>
      <p:sp>
        <p:nvSpPr>
          <p:cNvPr id="2" name="TextBox 2"/>
          <p:cNvSpPr txBox="1"/>
          <p:nvPr/>
        </p:nvSpPr>
        <p:spPr>
          <a:xfrm>
            <a:off x="680340" y="243625"/>
            <a:ext cx="16230600" cy="1641291"/>
          </a:xfrm>
          <a:prstGeom prst="rect">
            <a:avLst/>
          </a:prstGeom>
        </p:spPr>
        <p:txBody>
          <a:bodyPr lIns="0" tIns="0" rIns="0" bIns="0" rtlCol="0" anchor="t">
            <a:spAutoFit/>
          </a:bodyPr>
          <a:lstStyle/>
          <a:p>
            <a:pPr algn="l">
              <a:lnSpc>
                <a:spcPts val="5200"/>
              </a:lnSpc>
              <a:spcBef>
                <a:spcPct val="0"/>
              </a:spcBef>
            </a:pPr>
            <a:r>
              <a:rPr lang="en-US" sz="3714" b="1" spc="843" dirty="0">
                <a:solidFill>
                  <a:srgbClr val="FFFFFF"/>
                </a:solidFill>
                <a:latin typeface="Aptos Bold"/>
                <a:ea typeface="Aptos Bold"/>
                <a:cs typeface="Aptos Bold"/>
                <a:sym typeface="Aptos Bold"/>
              </a:rPr>
              <a:t>REQUESTING PASTORAL REASSURANCE</a:t>
            </a:r>
          </a:p>
          <a:p>
            <a:pPr algn="l">
              <a:lnSpc>
                <a:spcPts val="3919"/>
              </a:lnSpc>
              <a:spcBef>
                <a:spcPct val="0"/>
              </a:spcBef>
            </a:pPr>
            <a:r>
              <a:rPr lang="en-US" sz="2799" b="1" spc="635" dirty="0">
                <a:solidFill>
                  <a:srgbClr val="FFFFFF"/>
                </a:solidFill>
                <a:latin typeface="Aptos Bold"/>
                <a:ea typeface="Aptos Bold"/>
                <a:cs typeface="Aptos Bold"/>
                <a:sym typeface="Aptos Bold"/>
              </a:rPr>
              <a:t>HIGH LEVEL SUMMARY - DETAILS IN DRAFT CODE OF PRACTICE</a:t>
            </a:r>
          </a:p>
          <a:p>
            <a:pPr algn="l">
              <a:lnSpc>
                <a:spcPts val="3919"/>
              </a:lnSpc>
              <a:spcBef>
                <a:spcPct val="0"/>
              </a:spcBef>
            </a:pPr>
            <a:endParaRPr lang="en-US" sz="2799" b="1" spc="635" dirty="0">
              <a:solidFill>
                <a:srgbClr val="FFFFFF"/>
              </a:solidFill>
              <a:latin typeface="Aptos Bold"/>
              <a:ea typeface="Aptos Bold"/>
              <a:cs typeface="Aptos Bold"/>
              <a:sym typeface="Aptos Bold"/>
            </a:endParaRPr>
          </a:p>
        </p:txBody>
      </p:sp>
      <p:sp>
        <p:nvSpPr>
          <p:cNvPr id="3" name="AutoShape 3"/>
          <p:cNvSpPr/>
          <p:nvPr/>
        </p:nvSpPr>
        <p:spPr>
          <a:xfrm>
            <a:off x="680343" y="1519813"/>
            <a:ext cx="16456226" cy="7445"/>
          </a:xfrm>
          <a:prstGeom prst="line">
            <a:avLst/>
          </a:prstGeom>
          <a:ln w="9525" cap="flat">
            <a:solidFill>
              <a:srgbClr val="FFFFFF"/>
            </a:solidFill>
            <a:prstDash val="solid"/>
            <a:headEnd type="none" w="sm" len="sm"/>
            <a:tailEnd type="none" w="sm" len="sm"/>
          </a:ln>
        </p:spPr>
        <p:txBody>
          <a:bodyPr/>
          <a:lstStyle/>
          <a:p>
            <a:endParaRPr lang="en-GB"/>
          </a:p>
        </p:txBody>
      </p:sp>
      <p:sp>
        <p:nvSpPr>
          <p:cNvPr id="4" name="Freeform 4"/>
          <p:cNvSpPr/>
          <p:nvPr/>
        </p:nvSpPr>
        <p:spPr>
          <a:xfrm>
            <a:off x="16832966" y="0"/>
            <a:ext cx="1709441" cy="1709441"/>
          </a:xfrm>
          <a:custGeom>
            <a:avLst/>
            <a:gdLst/>
            <a:ahLst/>
            <a:cxnLst/>
            <a:rect l="l" t="t" r="r" b="b"/>
            <a:pathLst>
              <a:path w="1709441" h="1709441">
                <a:moveTo>
                  <a:pt x="0" y="0"/>
                </a:moveTo>
                <a:lnTo>
                  <a:pt x="1709441" y="0"/>
                </a:lnTo>
                <a:lnTo>
                  <a:pt x="1709441" y="1709441"/>
                </a:lnTo>
                <a:lnTo>
                  <a:pt x="0" y="1709441"/>
                </a:lnTo>
                <a:lnTo>
                  <a:pt x="0" y="0"/>
                </a:lnTo>
                <a:close/>
              </a:path>
            </a:pathLst>
          </a:custGeom>
          <a:blipFill>
            <a:blip r:embed="rId2"/>
            <a:stretch>
              <a:fillRect/>
            </a:stretch>
          </a:blipFill>
        </p:spPr>
        <p:txBody>
          <a:bodyPr/>
          <a:lstStyle/>
          <a:p>
            <a:endParaRPr lang="en-GB"/>
          </a:p>
        </p:txBody>
      </p:sp>
      <p:sp>
        <p:nvSpPr>
          <p:cNvPr id="5" name="Freeform 5"/>
          <p:cNvSpPr/>
          <p:nvPr/>
        </p:nvSpPr>
        <p:spPr>
          <a:xfrm>
            <a:off x="680343" y="1702734"/>
            <a:ext cx="16317130" cy="3797608"/>
          </a:xfrm>
          <a:custGeom>
            <a:avLst/>
            <a:gdLst/>
            <a:ahLst/>
            <a:cxnLst/>
            <a:rect l="l" t="t" r="r" b="b"/>
            <a:pathLst>
              <a:path w="16317130" h="3797608">
                <a:moveTo>
                  <a:pt x="0" y="0"/>
                </a:moveTo>
                <a:lnTo>
                  <a:pt x="16317130" y="0"/>
                </a:lnTo>
                <a:lnTo>
                  <a:pt x="16317130" y="3797608"/>
                </a:lnTo>
                <a:lnTo>
                  <a:pt x="0" y="3797608"/>
                </a:lnTo>
                <a:lnTo>
                  <a:pt x="0" y="0"/>
                </a:lnTo>
                <a:close/>
              </a:path>
            </a:pathLst>
          </a:custGeom>
          <a:blipFill>
            <a:blip r:embed="rId3"/>
            <a:stretch>
              <a:fillRect t="-38763" b="-151310"/>
            </a:stretch>
          </a:blipFill>
        </p:spPr>
        <p:txBody>
          <a:bodyPr/>
          <a:lstStyle/>
          <a:p>
            <a:endParaRPr lang="en-GB"/>
          </a:p>
        </p:txBody>
      </p:sp>
      <p:sp>
        <p:nvSpPr>
          <p:cNvPr id="6" name="TextBox 6"/>
          <p:cNvSpPr txBox="1"/>
          <p:nvPr/>
        </p:nvSpPr>
        <p:spPr>
          <a:xfrm>
            <a:off x="680340" y="5621350"/>
            <a:ext cx="3928601" cy="4023106"/>
          </a:xfrm>
          <a:prstGeom prst="rect">
            <a:avLst/>
          </a:prstGeom>
        </p:spPr>
        <p:txBody>
          <a:bodyPr lIns="0" tIns="0" rIns="0" bIns="0" rtlCol="0" anchor="t">
            <a:spAutoFit/>
          </a:bodyPr>
          <a:lstStyle/>
          <a:p>
            <a:pPr algn="ctr">
              <a:lnSpc>
                <a:spcPts val="4003"/>
              </a:lnSpc>
            </a:pPr>
            <a:r>
              <a:rPr lang="en-US" sz="2859">
                <a:solidFill>
                  <a:srgbClr val="FFFFFF"/>
                </a:solidFill>
                <a:latin typeface="Aptos"/>
                <a:ea typeface="Aptos"/>
                <a:cs typeface="Aptos"/>
                <a:sym typeface="Aptos"/>
              </a:rPr>
              <a:t>A PCC may request Pastoral Reassurance. The PCC should first speak to their diocesan bishop to understand different perspectives, ministerial needs,  and concerns. </a:t>
            </a:r>
          </a:p>
        </p:txBody>
      </p:sp>
      <p:sp>
        <p:nvSpPr>
          <p:cNvPr id="7" name="TextBox 7"/>
          <p:cNvSpPr txBox="1"/>
          <p:nvPr/>
        </p:nvSpPr>
        <p:spPr>
          <a:xfrm>
            <a:off x="4951860" y="5630875"/>
            <a:ext cx="4192140" cy="4486994"/>
          </a:xfrm>
          <a:prstGeom prst="rect">
            <a:avLst/>
          </a:prstGeom>
        </p:spPr>
        <p:txBody>
          <a:bodyPr lIns="0" tIns="0" rIns="0" bIns="0" rtlCol="0" anchor="t">
            <a:spAutoFit/>
          </a:bodyPr>
          <a:lstStyle/>
          <a:p>
            <a:pPr algn="ctr">
              <a:lnSpc>
                <a:spcPts val="3572"/>
              </a:lnSpc>
            </a:pPr>
            <a:r>
              <a:rPr lang="en-US" sz="2551">
                <a:solidFill>
                  <a:srgbClr val="FFFFFF"/>
                </a:solidFill>
                <a:latin typeface="Aptos"/>
                <a:ea typeface="Aptos"/>
                <a:cs typeface="Aptos"/>
                <a:sym typeface="Aptos"/>
              </a:rPr>
              <a:t>A PCC may request PR based on the bishop’s action taken or statements made, not on what a bishop is alleged to think. If a PCC wishes to proceed after step 1, they can make a decision by simple majority, following consultation with the wider worshipping community. </a:t>
            </a:r>
          </a:p>
        </p:txBody>
      </p:sp>
      <p:sp>
        <p:nvSpPr>
          <p:cNvPr id="8" name="TextBox 8"/>
          <p:cNvSpPr txBox="1"/>
          <p:nvPr/>
        </p:nvSpPr>
        <p:spPr>
          <a:xfrm>
            <a:off x="9278234" y="5630875"/>
            <a:ext cx="3515210" cy="3564255"/>
          </a:xfrm>
          <a:prstGeom prst="rect">
            <a:avLst/>
          </a:prstGeom>
        </p:spPr>
        <p:txBody>
          <a:bodyPr lIns="0" tIns="0" rIns="0" bIns="0" rtlCol="0" anchor="t">
            <a:spAutoFit/>
          </a:bodyPr>
          <a:lstStyle/>
          <a:p>
            <a:pPr algn="ctr">
              <a:lnSpc>
                <a:spcPts val="3569"/>
              </a:lnSpc>
            </a:pPr>
            <a:r>
              <a:rPr lang="en-US" sz="2550">
                <a:solidFill>
                  <a:srgbClr val="FFFFFF"/>
                </a:solidFill>
                <a:latin typeface="Aptos"/>
                <a:ea typeface="Aptos"/>
                <a:cs typeface="Aptos"/>
                <a:sym typeface="Aptos"/>
              </a:rPr>
              <a:t> A PCC may then write to their diocesan bishop requesting Pastoral Reassurance, detailing their grounds for the request. The diocesan bishop responds within four to six weeks. </a:t>
            </a:r>
          </a:p>
        </p:txBody>
      </p:sp>
      <p:sp>
        <p:nvSpPr>
          <p:cNvPr id="9" name="TextBox 9"/>
          <p:cNvSpPr txBox="1"/>
          <p:nvPr/>
        </p:nvSpPr>
        <p:spPr>
          <a:xfrm>
            <a:off x="13374469" y="5624167"/>
            <a:ext cx="3762100" cy="3001467"/>
          </a:xfrm>
          <a:prstGeom prst="rect">
            <a:avLst/>
          </a:prstGeom>
        </p:spPr>
        <p:txBody>
          <a:bodyPr lIns="0" tIns="0" rIns="0" bIns="0" rtlCol="0" anchor="t">
            <a:spAutoFit/>
          </a:bodyPr>
          <a:lstStyle/>
          <a:p>
            <a:pPr algn="ctr">
              <a:lnSpc>
                <a:spcPts val="4008"/>
              </a:lnSpc>
            </a:pPr>
            <a:r>
              <a:rPr lang="en-US" sz="2863">
                <a:solidFill>
                  <a:srgbClr val="FFFFFF"/>
                </a:solidFill>
                <a:latin typeface="Aptos"/>
                <a:ea typeface="Aptos"/>
                <a:cs typeface="Aptos"/>
                <a:sym typeface="Aptos"/>
              </a:rPr>
              <a:t>Pastoral Reassurance may be granted and the PCC’s request </a:t>
            </a:r>
          </a:p>
          <a:p>
            <a:pPr algn="ctr">
              <a:lnSpc>
                <a:spcPts val="4008"/>
              </a:lnSpc>
            </a:pPr>
            <a:r>
              <a:rPr lang="en-US" sz="2863">
                <a:solidFill>
                  <a:srgbClr val="FFFFFF"/>
                </a:solidFill>
                <a:latin typeface="Aptos"/>
                <a:ea typeface="Aptos"/>
                <a:cs typeface="Aptos"/>
                <a:sym typeface="Aptos"/>
              </a:rPr>
              <a:t>may be made public alongside the bishop’s agreement.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whiteboard&#10;&#10;AI-generated content may be incorrect.">
            <a:extLst>
              <a:ext uri="{FF2B5EF4-FFF2-40B4-BE49-F238E27FC236}">
                <a16:creationId xmlns:a16="http://schemas.microsoft.com/office/drawing/2014/main" id="{81E976F2-0133-881E-9C94-B3FC7D9B73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2410452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urvey&#10;&#10;AI-generated content may be incorrect.">
            <a:extLst>
              <a:ext uri="{FF2B5EF4-FFF2-40B4-BE49-F238E27FC236}">
                <a16:creationId xmlns:a16="http://schemas.microsoft.com/office/drawing/2014/main" id="{7C19F62D-D4AB-4107-17B8-E09E93B331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4" name="TextBox 3">
            <a:extLst>
              <a:ext uri="{FF2B5EF4-FFF2-40B4-BE49-F238E27FC236}">
                <a16:creationId xmlns:a16="http://schemas.microsoft.com/office/drawing/2014/main" id="{1278AA3D-ECA9-6D4A-4137-0727E4CBF1F2}"/>
              </a:ext>
            </a:extLst>
          </p:cNvPr>
          <p:cNvSpPr txBox="1"/>
          <p:nvPr/>
        </p:nvSpPr>
        <p:spPr>
          <a:xfrm>
            <a:off x="1219200" y="8572500"/>
            <a:ext cx="16535400" cy="1477328"/>
          </a:xfrm>
          <a:prstGeom prst="rect">
            <a:avLst/>
          </a:prstGeom>
          <a:noFill/>
        </p:spPr>
        <p:txBody>
          <a:bodyPr wrap="square" rtlCol="0">
            <a:spAutoFit/>
          </a:bodyPr>
          <a:lstStyle/>
          <a:p>
            <a:r>
              <a:rPr lang="en-GB" sz="4500" dirty="0">
                <a:effectLst/>
                <a:latin typeface="Aptos" panose="020B0004020202020204" pitchFamily="34" charset="0"/>
                <a:ea typeface="Aptos" panose="020B0004020202020204" pitchFamily="34" charset="0"/>
                <a:cs typeface="Arial" panose="020B0604020202020204" pitchFamily="34" charset="0"/>
              </a:rPr>
              <a:t>Scales shown in </a:t>
            </a:r>
            <a:r>
              <a:rPr lang="en-GB" sz="4500" dirty="0" err="1">
                <a:effectLst/>
                <a:latin typeface="Aptos" panose="020B0004020202020204" pitchFamily="34" charset="0"/>
                <a:ea typeface="Aptos" panose="020B0004020202020204" pitchFamily="34" charset="0"/>
                <a:cs typeface="Arial" panose="020B0604020202020204" pitchFamily="34" charset="0"/>
              </a:rPr>
              <a:t>Menti</a:t>
            </a:r>
            <a:r>
              <a:rPr lang="en-GB" sz="4500" dirty="0">
                <a:effectLst/>
                <a:latin typeface="Aptos" panose="020B0004020202020204" pitchFamily="34" charset="0"/>
                <a:ea typeface="Aptos" panose="020B0004020202020204" pitchFamily="34" charset="0"/>
                <a:cs typeface="Arial" panose="020B0604020202020204" pitchFamily="34" charset="0"/>
              </a:rPr>
              <a:t> are: 1 (strongly agree), 2 (agree), 3 (neither agree nor disagree), 4 (disagree) to 5 (strongly disagree):</a:t>
            </a:r>
            <a:r>
              <a:rPr lang="en-GB" sz="4500" b="1" dirty="0">
                <a:effectLst/>
                <a:latin typeface="Aptos" panose="020B0004020202020204" pitchFamily="34" charset="0"/>
                <a:ea typeface="Aptos" panose="020B0004020202020204" pitchFamily="34" charset="0"/>
                <a:cs typeface="Arial" panose="020B0604020202020204" pitchFamily="34" charset="0"/>
              </a:rPr>
              <a:t> </a:t>
            </a:r>
            <a:endParaRPr lang="en-GB" sz="4500" dirty="0"/>
          </a:p>
        </p:txBody>
      </p:sp>
    </p:spTree>
    <p:extLst>
      <p:ext uri="{BB962C8B-B14F-4D97-AF65-F5344CB8AC3E}">
        <p14:creationId xmlns:p14="http://schemas.microsoft.com/office/powerpoint/2010/main" val="2791023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white background&#10;&#10;AI-generated content may be incorrect.">
            <a:extLst>
              <a:ext uri="{FF2B5EF4-FFF2-40B4-BE49-F238E27FC236}">
                <a16:creationId xmlns:a16="http://schemas.microsoft.com/office/drawing/2014/main" id="{FA3DE921-F3E1-716B-12C5-3749F43B5E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3318988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white background&#10;&#10;AI-generated content may be incorrect.">
            <a:extLst>
              <a:ext uri="{FF2B5EF4-FFF2-40B4-BE49-F238E27FC236}">
                <a16:creationId xmlns:a16="http://schemas.microsoft.com/office/drawing/2014/main" id="{B6ACEEC0-7B95-8214-F9B0-E2C76BF413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5" name="Picture 4" descr="A close-up of a white background&#10;&#10;AI-generated content may be incorrect.">
            <a:extLst>
              <a:ext uri="{FF2B5EF4-FFF2-40B4-BE49-F238E27FC236}">
                <a16:creationId xmlns:a16="http://schemas.microsoft.com/office/drawing/2014/main" id="{450EBB38-CCA3-1252-6800-D93E7AD309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7" name="Picture 6" descr="A close-up of a document&#10;&#10;AI-generated content may be incorrect.">
            <a:extLst>
              <a:ext uri="{FF2B5EF4-FFF2-40B4-BE49-F238E27FC236}">
                <a16:creationId xmlns:a16="http://schemas.microsoft.com/office/drawing/2014/main" id="{C1696F63-8C3D-9D18-58D4-53A7038898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989710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document&#10;&#10;AI-generated content may be incorrect.">
            <a:extLst>
              <a:ext uri="{FF2B5EF4-FFF2-40B4-BE49-F238E27FC236}">
                <a16:creationId xmlns:a16="http://schemas.microsoft.com/office/drawing/2014/main" id="{7F56C21D-708C-9F76-FF11-7B2956C072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5" name="Picture 4" descr="A white background with black text&#10;&#10;AI-generated content may be incorrect.">
            <a:extLst>
              <a:ext uri="{FF2B5EF4-FFF2-40B4-BE49-F238E27FC236}">
                <a16:creationId xmlns:a16="http://schemas.microsoft.com/office/drawing/2014/main" id="{DA311EE4-BDB7-E8F9-5A9A-688540FA58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2739683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2487D"/>
        </a:solidFill>
        <a:effectLst/>
      </p:bgPr>
    </p:bg>
    <p:spTree>
      <p:nvGrpSpPr>
        <p:cNvPr id="1" name=""/>
        <p:cNvGrpSpPr/>
        <p:nvPr/>
      </p:nvGrpSpPr>
      <p:grpSpPr>
        <a:xfrm>
          <a:off x="0" y="0"/>
          <a:ext cx="0" cy="0"/>
          <a:chOff x="0" y="0"/>
          <a:chExt cx="0" cy="0"/>
        </a:xfrm>
      </p:grpSpPr>
      <p:sp>
        <p:nvSpPr>
          <p:cNvPr id="2" name="TextBox 2"/>
          <p:cNvSpPr txBox="1"/>
          <p:nvPr/>
        </p:nvSpPr>
        <p:spPr>
          <a:xfrm>
            <a:off x="1028689" y="387126"/>
            <a:ext cx="16230600" cy="762000"/>
          </a:xfrm>
          <a:prstGeom prst="rect">
            <a:avLst/>
          </a:prstGeom>
        </p:spPr>
        <p:txBody>
          <a:bodyPr lIns="0" tIns="0" rIns="0" bIns="0" rtlCol="0" anchor="t">
            <a:spAutoFit/>
          </a:bodyPr>
          <a:lstStyle/>
          <a:p>
            <a:pPr algn="l">
              <a:lnSpc>
                <a:spcPts val="6299"/>
              </a:lnSpc>
              <a:spcBef>
                <a:spcPct val="0"/>
              </a:spcBef>
            </a:pPr>
            <a:r>
              <a:rPr lang="en-US" sz="4500" b="1" spc="1021">
                <a:solidFill>
                  <a:srgbClr val="FFFFFF"/>
                </a:solidFill>
                <a:latin typeface="Aptos Bold"/>
                <a:ea typeface="Aptos Bold"/>
                <a:cs typeface="Aptos Bold"/>
                <a:sym typeface="Aptos Bold"/>
              </a:rPr>
              <a:t>WHAT HAPPENS NEXT?</a:t>
            </a:r>
          </a:p>
        </p:txBody>
      </p:sp>
      <p:sp>
        <p:nvSpPr>
          <p:cNvPr id="3" name="AutoShape 3"/>
          <p:cNvSpPr/>
          <p:nvPr/>
        </p:nvSpPr>
        <p:spPr>
          <a:xfrm flipV="1">
            <a:off x="1028711" y="1478840"/>
            <a:ext cx="16230594" cy="38509"/>
          </a:xfrm>
          <a:prstGeom prst="line">
            <a:avLst/>
          </a:prstGeom>
          <a:ln w="9525" cap="flat">
            <a:solidFill>
              <a:srgbClr val="FFFFFF"/>
            </a:solidFill>
            <a:prstDash val="solid"/>
            <a:headEnd type="none" w="sm" len="sm"/>
            <a:tailEnd type="none" w="sm" len="sm"/>
          </a:ln>
        </p:spPr>
        <p:txBody>
          <a:bodyPr/>
          <a:lstStyle/>
          <a:p>
            <a:endParaRPr lang="en-GB"/>
          </a:p>
        </p:txBody>
      </p:sp>
      <p:sp>
        <p:nvSpPr>
          <p:cNvPr id="4" name="Freeform 4"/>
          <p:cNvSpPr/>
          <p:nvPr/>
        </p:nvSpPr>
        <p:spPr>
          <a:xfrm>
            <a:off x="16832966" y="0"/>
            <a:ext cx="1709441" cy="1709441"/>
          </a:xfrm>
          <a:custGeom>
            <a:avLst/>
            <a:gdLst/>
            <a:ahLst/>
            <a:cxnLst/>
            <a:rect l="l" t="t" r="r" b="b"/>
            <a:pathLst>
              <a:path w="1709441" h="1709441">
                <a:moveTo>
                  <a:pt x="0" y="0"/>
                </a:moveTo>
                <a:lnTo>
                  <a:pt x="1709441" y="0"/>
                </a:lnTo>
                <a:lnTo>
                  <a:pt x="1709441" y="1709441"/>
                </a:lnTo>
                <a:lnTo>
                  <a:pt x="0" y="1709441"/>
                </a:lnTo>
                <a:lnTo>
                  <a:pt x="0" y="0"/>
                </a:lnTo>
                <a:close/>
              </a:path>
            </a:pathLst>
          </a:custGeom>
          <a:blipFill>
            <a:blip r:embed="rId2"/>
            <a:stretch>
              <a:fillRect/>
            </a:stretch>
          </a:blipFill>
        </p:spPr>
        <p:txBody>
          <a:bodyPr/>
          <a:lstStyle/>
          <a:p>
            <a:endParaRPr lang="en-GB"/>
          </a:p>
        </p:txBody>
      </p:sp>
      <p:sp>
        <p:nvSpPr>
          <p:cNvPr id="5" name="TextBox 5"/>
          <p:cNvSpPr txBox="1"/>
          <p:nvPr/>
        </p:nvSpPr>
        <p:spPr>
          <a:xfrm>
            <a:off x="1047739" y="1604666"/>
            <a:ext cx="16519514" cy="8558561"/>
          </a:xfrm>
          <a:prstGeom prst="rect">
            <a:avLst/>
          </a:prstGeom>
        </p:spPr>
        <p:txBody>
          <a:bodyPr lIns="0" tIns="0" rIns="0" bIns="0" rtlCol="0" anchor="t">
            <a:spAutoFit/>
          </a:bodyPr>
          <a:lstStyle/>
          <a:p>
            <a:pPr algn="l">
              <a:lnSpc>
                <a:spcPts val="6132"/>
              </a:lnSpc>
            </a:pPr>
            <a:r>
              <a:rPr lang="en-US" sz="4200" spc="21" dirty="0">
                <a:solidFill>
                  <a:srgbClr val="FFFFFF"/>
                </a:solidFill>
                <a:latin typeface="Aptos"/>
                <a:ea typeface="Aptos"/>
                <a:cs typeface="Aptos"/>
                <a:sym typeface="Aptos"/>
              </a:rPr>
              <a:t>The feedback submitted will be used by the LLF Team &amp; </a:t>
            </a:r>
            <a:r>
              <a:rPr lang="en-US" sz="4200" spc="21" dirty="0" err="1">
                <a:solidFill>
                  <a:srgbClr val="FFFFFF"/>
                </a:solidFill>
                <a:latin typeface="Aptos"/>
                <a:ea typeface="Aptos"/>
                <a:cs typeface="Aptos"/>
                <a:sym typeface="Aptos"/>
              </a:rPr>
              <a:t>Programme</a:t>
            </a:r>
            <a:r>
              <a:rPr lang="en-US" sz="4200" spc="21" dirty="0">
                <a:solidFill>
                  <a:srgbClr val="FFFFFF"/>
                </a:solidFill>
                <a:latin typeface="Aptos"/>
                <a:ea typeface="Aptos"/>
                <a:cs typeface="Aptos"/>
                <a:sym typeface="Aptos"/>
              </a:rPr>
              <a:t> Board to make any initial changes to the draft proposals for clarity. </a:t>
            </a:r>
          </a:p>
          <a:p>
            <a:pPr algn="l">
              <a:lnSpc>
                <a:spcPts val="6132"/>
              </a:lnSpc>
            </a:pPr>
            <a:r>
              <a:rPr lang="en-US" sz="4200" spc="21" dirty="0">
                <a:solidFill>
                  <a:srgbClr val="FFFFFF"/>
                </a:solidFill>
                <a:latin typeface="Aptos"/>
                <a:ea typeface="Aptos"/>
                <a:cs typeface="Aptos"/>
                <a:sym typeface="Aptos"/>
              </a:rPr>
              <a:t> </a:t>
            </a:r>
          </a:p>
          <a:p>
            <a:pPr algn="l">
              <a:lnSpc>
                <a:spcPts val="6132"/>
              </a:lnSpc>
            </a:pPr>
            <a:r>
              <a:rPr lang="en-US" sz="4200" spc="21" dirty="0">
                <a:solidFill>
                  <a:srgbClr val="FFFFFF"/>
                </a:solidFill>
                <a:latin typeface="Aptos"/>
                <a:ea typeface="Aptos"/>
                <a:cs typeface="Aptos"/>
                <a:sym typeface="Aptos"/>
              </a:rPr>
              <a:t> A fuller report on the feedback will accompany any further draft proposals as these are considered by the House of Bishops and, if supported by the </a:t>
            </a:r>
            <a:r>
              <a:rPr lang="en-US" sz="4200" spc="21" dirty="0" err="1">
                <a:solidFill>
                  <a:srgbClr val="FFFFFF"/>
                </a:solidFill>
                <a:latin typeface="Aptos"/>
                <a:ea typeface="Aptos"/>
                <a:cs typeface="Aptos"/>
                <a:sym typeface="Aptos"/>
              </a:rPr>
              <a:t>HoB</a:t>
            </a:r>
            <a:r>
              <a:rPr lang="en-US" sz="4200" spc="21" dirty="0">
                <a:solidFill>
                  <a:srgbClr val="FFFFFF"/>
                </a:solidFill>
                <a:latin typeface="Aptos"/>
                <a:ea typeface="Aptos"/>
                <a:cs typeface="Aptos"/>
                <a:sym typeface="Aptos"/>
              </a:rPr>
              <a:t>, by General Synod. </a:t>
            </a:r>
          </a:p>
          <a:p>
            <a:pPr algn="l">
              <a:lnSpc>
                <a:spcPts val="6132"/>
              </a:lnSpc>
            </a:pPr>
            <a:endParaRPr lang="en-US" sz="4200" spc="21" dirty="0">
              <a:solidFill>
                <a:srgbClr val="FFFFFF"/>
              </a:solidFill>
              <a:latin typeface="Aptos"/>
              <a:ea typeface="Aptos"/>
              <a:cs typeface="Aptos"/>
              <a:sym typeface="Aptos"/>
            </a:endParaRPr>
          </a:p>
          <a:p>
            <a:pPr algn="l">
              <a:lnSpc>
                <a:spcPts val="6132"/>
              </a:lnSpc>
            </a:pPr>
            <a:r>
              <a:rPr lang="en-GB" sz="4200" spc="21" dirty="0">
                <a:solidFill>
                  <a:srgbClr val="FFFFFF"/>
                </a:solidFill>
                <a:latin typeface="Aptos"/>
                <a:ea typeface="Aptos"/>
                <a:cs typeface="Aptos"/>
                <a:sym typeface="Aptos"/>
              </a:rPr>
              <a:t>Feedback gathered via </a:t>
            </a:r>
            <a:r>
              <a:rPr lang="en-GB" sz="4200" spc="21" dirty="0" err="1">
                <a:solidFill>
                  <a:srgbClr val="FFFFFF"/>
                </a:solidFill>
                <a:latin typeface="Aptos"/>
                <a:ea typeface="Aptos"/>
                <a:cs typeface="Aptos"/>
                <a:sym typeface="Aptos"/>
              </a:rPr>
              <a:t>Mentimeter</a:t>
            </a:r>
            <a:r>
              <a:rPr lang="en-GB" sz="4200" spc="21" dirty="0">
                <a:solidFill>
                  <a:srgbClr val="FFFFFF"/>
                </a:solidFill>
                <a:latin typeface="Aptos"/>
                <a:ea typeface="Aptos"/>
                <a:cs typeface="Aptos"/>
                <a:sym typeface="Aptos"/>
              </a:rPr>
              <a:t> is anonymous. Individuals or specific churches cannot be named and it is not possible to connect individual respondents to specific answers. High level, aggregated, data will be drawn together and reported by Diocese. </a:t>
            </a:r>
            <a:endParaRPr lang="en-US" sz="4200" spc="21" dirty="0">
              <a:solidFill>
                <a:srgbClr val="FFFFFF"/>
              </a:solidFill>
              <a:latin typeface="Aptos"/>
              <a:ea typeface="Aptos"/>
              <a:cs typeface="Aptos"/>
              <a:sym typeface="Apto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2487D"/>
        </a:solidFill>
        <a:effectLst/>
      </p:bgPr>
    </p:bg>
    <p:spTree>
      <p:nvGrpSpPr>
        <p:cNvPr id="1" name=""/>
        <p:cNvGrpSpPr/>
        <p:nvPr/>
      </p:nvGrpSpPr>
      <p:grpSpPr>
        <a:xfrm>
          <a:off x="0" y="0"/>
          <a:ext cx="0" cy="0"/>
          <a:chOff x="0" y="0"/>
          <a:chExt cx="0" cy="0"/>
        </a:xfrm>
      </p:grpSpPr>
      <p:sp>
        <p:nvSpPr>
          <p:cNvPr id="2" name="Freeform 2"/>
          <p:cNvSpPr/>
          <p:nvPr/>
        </p:nvSpPr>
        <p:spPr>
          <a:xfrm>
            <a:off x="152400" y="3238500"/>
            <a:ext cx="5709735" cy="7753506"/>
          </a:xfrm>
          <a:custGeom>
            <a:avLst/>
            <a:gdLst/>
            <a:ahLst/>
            <a:cxnLst/>
            <a:rect l="l" t="t" r="r" b="b"/>
            <a:pathLst>
              <a:path w="5668171" h="7700171">
                <a:moveTo>
                  <a:pt x="0" y="0"/>
                </a:moveTo>
                <a:lnTo>
                  <a:pt x="5668171" y="0"/>
                </a:lnTo>
                <a:lnTo>
                  <a:pt x="5668171" y="7700171"/>
                </a:lnTo>
                <a:lnTo>
                  <a:pt x="0" y="7700171"/>
                </a:lnTo>
                <a:lnTo>
                  <a:pt x="0" y="0"/>
                </a:lnTo>
                <a:close/>
              </a:path>
            </a:pathLst>
          </a:custGeom>
          <a:blipFill>
            <a:blip r:embed="rId2"/>
            <a:stretch>
              <a:fillRect l="-17924" r="-17924"/>
            </a:stretch>
          </a:blipFill>
        </p:spPr>
        <p:txBody>
          <a:bodyPr/>
          <a:lstStyle/>
          <a:p>
            <a:endParaRPr lang="en-GB"/>
          </a:p>
        </p:txBody>
      </p:sp>
      <p:sp>
        <p:nvSpPr>
          <p:cNvPr id="3" name="TextBox 3"/>
          <p:cNvSpPr txBox="1"/>
          <p:nvPr/>
        </p:nvSpPr>
        <p:spPr>
          <a:xfrm>
            <a:off x="6155778" y="476250"/>
            <a:ext cx="11103522" cy="685800"/>
          </a:xfrm>
          <a:prstGeom prst="rect">
            <a:avLst/>
          </a:prstGeom>
        </p:spPr>
        <p:txBody>
          <a:bodyPr lIns="0" tIns="0" rIns="0" bIns="0" rtlCol="0" anchor="t">
            <a:spAutoFit/>
          </a:bodyPr>
          <a:lstStyle/>
          <a:p>
            <a:pPr marL="0" lvl="0" indent="0" algn="l">
              <a:lnSpc>
                <a:spcPts val="5400"/>
              </a:lnSpc>
              <a:spcBef>
                <a:spcPct val="0"/>
              </a:spcBef>
            </a:pPr>
            <a:r>
              <a:rPr lang="en-US" sz="4500" b="1" spc="1021">
                <a:solidFill>
                  <a:srgbClr val="FFFFFF"/>
                </a:solidFill>
                <a:latin typeface="Aptos Bold"/>
                <a:ea typeface="Aptos Bold"/>
                <a:cs typeface="Aptos Bold"/>
                <a:sym typeface="Aptos Bold"/>
              </a:rPr>
              <a:t>PLANNED TIMELINE</a:t>
            </a:r>
          </a:p>
        </p:txBody>
      </p:sp>
      <p:grpSp>
        <p:nvGrpSpPr>
          <p:cNvPr id="4" name="Group 4"/>
          <p:cNvGrpSpPr/>
          <p:nvPr/>
        </p:nvGrpSpPr>
        <p:grpSpPr>
          <a:xfrm>
            <a:off x="6155778" y="1330119"/>
            <a:ext cx="11143730" cy="8798278"/>
            <a:chOff x="0" y="0"/>
            <a:chExt cx="1003960" cy="792654"/>
          </a:xfrm>
        </p:grpSpPr>
        <p:sp>
          <p:nvSpPr>
            <p:cNvPr id="5" name="Freeform 5"/>
            <p:cNvSpPr/>
            <p:nvPr/>
          </p:nvSpPr>
          <p:spPr>
            <a:xfrm>
              <a:off x="0" y="0"/>
              <a:ext cx="1003960" cy="792654"/>
            </a:xfrm>
            <a:custGeom>
              <a:avLst/>
              <a:gdLst/>
              <a:ahLst/>
              <a:cxnLst/>
              <a:rect l="l" t="t" r="r" b="b"/>
              <a:pathLst>
                <a:path w="1003960" h="792654">
                  <a:moveTo>
                    <a:pt x="0" y="0"/>
                  </a:moveTo>
                  <a:lnTo>
                    <a:pt x="1003960" y="0"/>
                  </a:lnTo>
                  <a:lnTo>
                    <a:pt x="1003960" y="792654"/>
                  </a:lnTo>
                  <a:lnTo>
                    <a:pt x="0" y="792654"/>
                  </a:lnTo>
                  <a:close/>
                </a:path>
              </a:pathLst>
            </a:custGeom>
            <a:blipFill>
              <a:blip r:embed="rId3"/>
              <a:stretch>
                <a:fillRect t="-2818" r="-162" b="-609"/>
              </a:stretch>
            </a:blipFill>
          </p:spPr>
          <p:txBody>
            <a:bodyPr/>
            <a:lstStyle/>
            <a:p>
              <a:endParaRPr lang="en-GB"/>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2487D"/>
        </a:solidFill>
        <a:effectLst/>
      </p:bgPr>
    </p:bg>
    <p:spTree>
      <p:nvGrpSpPr>
        <p:cNvPr id="1" name=""/>
        <p:cNvGrpSpPr/>
        <p:nvPr/>
      </p:nvGrpSpPr>
      <p:grpSpPr>
        <a:xfrm>
          <a:off x="0" y="0"/>
          <a:ext cx="0" cy="0"/>
          <a:chOff x="0" y="0"/>
          <a:chExt cx="0" cy="0"/>
        </a:xfrm>
      </p:grpSpPr>
      <p:sp>
        <p:nvSpPr>
          <p:cNvPr id="2" name="Freeform 2"/>
          <p:cNvSpPr/>
          <p:nvPr/>
        </p:nvSpPr>
        <p:spPr>
          <a:xfrm>
            <a:off x="160733" y="3314700"/>
            <a:ext cx="5648606" cy="7622976"/>
          </a:xfrm>
          <a:custGeom>
            <a:avLst/>
            <a:gdLst/>
            <a:ahLst/>
            <a:cxnLst/>
            <a:rect l="l" t="t" r="r" b="b"/>
            <a:pathLst>
              <a:path w="5807675" h="7808774">
                <a:moveTo>
                  <a:pt x="0" y="0"/>
                </a:moveTo>
                <a:lnTo>
                  <a:pt x="5807675" y="0"/>
                </a:lnTo>
                <a:lnTo>
                  <a:pt x="5807675" y="7808774"/>
                </a:lnTo>
                <a:lnTo>
                  <a:pt x="0" y="7808774"/>
                </a:lnTo>
                <a:lnTo>
                  <a:pt x="0" y="0"/>
                </a:lnTo>
                <a:close/>
              </a:path>
            </a:pathLst>
          </a:custGeom>
          <a:blipFill>
            <a:blip r:embed="rId2"/>
            <a:stretch>
              <a:fillRect l="-18066" t="-1247" r="-18066"/>
            </a:stretch>
          </a:blipFill>
        </p:spPr>
        <p:txBody>
          <a:bodyPr/>
          <a:lstStyle/>
          <a:p>
            <a:endParaRPr lang="en-GB"/>
          </a:p>
        </p:txBody>
      </p:sp>
      <p:sp>
        <p:nvSpPr>
          <p:cNvPr id="3" name="TextBox 3"/>
          <p:cNvSpPr txBox="1"/>
          <p:nvPr/>
        </p:nvSpPr>
        <p:spPr>
          <a:xfrm>
            <a:off x="6155778" y="476250"/>
            <a:ext cx="11103522" cy="685800"/>
          </a:xfrm>
          <a:prstGeom prst="rect">
            <a:avLst/>
          </a:prstGeom>
        </p:spPr>
        <p:txBody>
          <a:bodyPr lIns="0" tIns="0" rIns="0" bIns="0" rtlCol="0" anchor="t">
            <a:spAutoFit/>
          </a:bodyPr>
          <a:lstStyle/>
          <a:p>
            <a:pPr marL="0" lvl="0" indent="0" algn="l">
              <a:lnSpc>
                <a:spcPts val="5400"/>
              </a:lnSpc>
              <a:spcBef>
                <a:spcPct val="0"/>
              </a:spcBef>
            </a:pPr>
            <a:r>
              <a:rPr lang="en-US" sz="4500" b="1" spc="1021" dirty="0">
                <a:solidFill>
                  <a:srgbClr val="FFFFFF"/>
                </a:solidFill>
                <a:latin typeface="Aptos Bold"/>
                <a:ea typeface="Aptos Bold"/>
                <a:cs typeface="Aptos Bold"/>
                <a:sym typeface="Aptos Bold"/>
              </a:rPr>
              <a:t>QUESTIONS AND FEEDBACK</a:t>
            </a:r>
          </a:p>
        </p:txBody>
      </p:sp>
      <p:sp>
        <p:nvSpPr>
          <p:cNvPr id="5" name="TextBox 5"/>
          <p:cNvSpPr txBox="1"/>
          <p:nvPr/>
        </p:nvSpPr>
        <p:spPr>
          <a:xfrm>
            <a:off x="5739574" y="4533900"/>
            <a:ext cx="11935929" cy="704850"/>
          </a:xfrm>
          <a:prstGeom prst="rect">
            <a:avLst/>
          </a:prstGeom>
        </p:spPr>
        <p:txBody>
          <a:bodyPr lIns="0" tIns="0" rIns="0" bIns="0" rtlCol="0" anchor="t">
            <a:spAutoFit/>
          </a:bodyPr>
          <a:lstStyle/>
          <a:p>
            <a:pPr marL="863599" lvl="1" indent="-431800" algn="l">
              <a:lnSpc>
                <a:spcPts val="5999"/>
              </a:lnSpc>
              <a:buFont typeface="Arial"/>
              <a:buChar char="•"/>
            </a:pPr>
            <a:r>
              <a:rPr lang="en-US" sz="3999" spc="19" dirty="0">
                <a:solidFill>
                  <a:srgbClr val="FFFFFF"/>
                </a:solidFill>
                <a:latin typeface="Aptos"/>
                <a:ea typeface="Aptos"/>
                <a:cs typeface="Aptos"/>
                <a:sym typeface="Aptos"/>
              </a:rPr>
              <a:t>Wednesday 11 June, 11am and 7pm</a:t>
            </a:r>
          </a:p>
        </p:txBody>
      </p:sp>
      <p:sp>
        <p:nvSpPr>
          <p:cNvPr id="6" name="TextBox 6"/>
          <p:cNvSpPr txBox="1"/>
          <p:nvPr/>
        </p:nvSpPr>
        <p:spPr>
          <a:xfrm>
            <a:off x="6155778" y="1794449"/>
            <a:ext cx="11935929" cy="2364105"/>
          </a:xfrm>
          <a:prstGeom prst="rect">
            <a:avLst/>
          </a:prstGeom>
        </p:spPr>
        <p:txBody>
          <a:bodyPr lIns="0" tIns="0" rIns="0" bIns="0" rtlCol="0" anchor="t">
            <a:spAutoFit/>
          </a:bodyPr>
          <a:lstStyle/>
          <a:p>
            <a:pPr marL="0" lvl="0" indent="0" algn="just">
              <a:lnSpc>
                <a:spcPts val="6300"/>
              </a:lnSpc>
              <a:spcBef>
                <a:spcPct val="0"/>
              </a:spcBef>
            </a:pPr>
            <a:r>
              <a:rPr lang="en-US" sz="4200" u="none" spc="21" dirty="0">
                <a:solidFill>
                  <a:srgbClr val="FFFFFF"/>
                </a:solidFill>
                <a:latin typeface="Aptos"/>
                <a:ea typeface="Aptos"/>
                <a:cs typeface="Aptos"/>
                <a:sym typeface="Aptos"/>
              </a:rPr>
              <a:t>The LLF team will host </a:t>
            </a:r>
            <a:r>
              <a:rPr lang="en-US" sz="4200" b="1" u="none" spc="21" dirty="0">
                <a:solidFill>
                  <a:srgbClr val="FFFFFF"/>
                </a:solidFill>
                <a:latin typeface="Aptos Bold"/>
                <a:ea typeface="Aptos Bold"/>
                <a:cs typeface="Aptos Bold"/>
                <a:sym typeface="Aptos Bold"/>
              </a:rPr>
              <a:t>Zoom webinars</a:t>
            </a:r>
            <a:r>
              <a:rPr lang="en-US" sz="4200" u="none" spc="21" dirty="0">
                <a:solidFill>
                  <a:srgbClr val="FFFFFF"/>
                </a:solidFill>
                <a:latin typeface="Aptos"/>
                <a:ea typeface="Aptos"/>
                <a:cs typeface="Aptos"/>
                <a:sym typeface="Aptos"/>
              </a:rPr>
              <a:t> for General &amp; Diocesan Synod members to clarify any </a:t>
            </a:r>
            <a:r>
              <a:rPr lang="en-US" sz="4200" b="1" u="none" spc="21" dirty="0">
                <a:solidFill>
                  <a:srgbClr val="FFFFFF"/>
                </a:solidFill>
                <a:latin typeface="Aptos Bold"/>
                <a:ea typeface="Aptos Bold"/>
                <a:cs typeface="Aptos Bold"/>
                <a:sym typeface="Aptos Bold"/>
              </a:rPr>
              <a:t>factual enquiries</a:t>
            </a:r>
            <a:r>
              <a:rPr lang="en-US" sz="4200" u="none" spc="21" dirty="0">
                <a:solidFill>
                  <a:srgbClr val="FFFFFF"/>
                </a:solidFill>
                <a:latin typeface="Aptos"/>
                <a:ea typeface="Aptos"/>
                <a:cs typeface="Aptos"/>
                <a:sym typeface="Aptos"/>
              </a:rPr>
              <a:t> about the proposals:</a:t>
            </a:r>
          </a:p>
        </p:txBody>
      </p:sp>
      <p:sp>
        <p:nvSpPr>
          <p:cNvPr id="7" name="TextBox 7"/>
          <p:cNvSpPr txBox="1"/>
          <p:nvPr/>
        </p:nvSpPr>
        <p:spPr>
          <a:xfrm>
            <a:off x="5739573" y="5568540"/>
            <a:ext cx="11935929" cy="704850"/>
          </a:xfrm>
          <a:prstGeom prst="rect">
            <a:avLst/>
          </a:prstGeom>
        </p:spPr>
        <p:txBody>
          <a:bodyPr lIns="0" tIns="0" rIns="0" bIns="0" rtlCol="0" anchor="t">
            <a:spAutoFit/>
          </a:bodyPr>
          <a:lstStyle/>
          <a:p>
            <a:pPr marL="863599" lvl="1" indent="-431800" algn="l">
              <a:lnSpc>
                <a:spcPts val="5999"/>
              </a:lnSpc>
              <a:buFont typeface="Arial"/>
              <a:buChar char="•"/>
            </a:pPr>
            <a:r>
              <a:rPr lang="en-US" sz="3999" spc="19" dirty="0">
                <a:solidFill>
                  <a:srgbClr val="FFFFFF"/>
                </a:solidFill>
                <a:latin typeface="Aptos"/>
                <a:ea typeface="Aptos"/>
                <a:cs typeface="Aptos"/>
                <a:sym typeface="Aptos"/>
              </a:rPr>
              <a:t>Wednesday 23 July, 11am and 7pm</a:t>
            </a:r>
          </a:p>
        </p:txBody>
      </p:sp>
      <p:sp>
        <p:nvSpPr>
          <p:cNvPr id="8" name="TextBox 8"/>
          <p:cNvSpPr txBox="1"/>
          <p:nvPr/>
        </p:nvSpPr>
        <p:spPr>
          <a:xfrm>
            <a:off x="6293568" y="7830788"/>
            <a:ext cx="11935929" cy="2370970"/>
          </a:xfrm>
          <a:prstGeom prst="rect">
            <a:avLst/>
          </a:prstGeom>
        </p:spPr>
        <p:txBody>
          <a:bodyPr lIns="0" tIns="0" rIns="0" bIns="0" rtlCol="0" anchor="t">
            <a:spAutoFit/>
          </a:bodyPr>
          <a:lstStyle/>
          <a:p>
            <a:pPr marL="0" lvl="0" indent="0" algn="just">
              <a:lnSpc>
                <a:spcPts val="6300"/>
              </a:lnSpc>
              <a:spcBef>
                <a:spcPct val="0"/>
              </a:spcBef>
            </a:pPr>
            <a:r>
              <a:rPr lang="en-US" sz="4200" u="none" spc="21" dirty="0">
                <a:solidFill>
                  <a:srgbClr val="FFFFFF"/>
                </a:solidFill>
                <a:latin typeface="Aptos"/>
                <a:ea typeface="Aptos"/>
                <a:cs typeface="Aptos"/>
                <a:sym typeface="Aptos"/>
              </a:rPr>
              <a:t>Please contact </a:t>
            </a:r>
            <a:r>
              <a:rPr lang="en-US" sz="4200" u="sng" spc="21" dirty="0">
                <a:solidFill>
                  <a:schemeClr val="bg1"/>
                </a:solidFill>
                <a:latin typeface="Aptos"/>
                <a:ea typeface="Aptos"/>
                <a:cs typeface="Aptos"/>
                <a:sym typeface="Aptos"/>
              </a:rPr>
              <a:t>llf@churchofengland.org</a:t>
            </a:r>
            <a:r>
              <a:rPr lang="en-US" sz="4200" spc="21" dirty="0">
                <a:solidFill>
                  <a:schemeClr val="bg1"/>
                </a:solidFill>
                <a:latin typeface="Aptos"/>
                <a:ea typeface="Aptos"/>
                <a:cs typeface="Aptos"/>
                <a:sym typeface="Aptos"/>
              </a:rPr>
              <a:t> to </a:t>
            </a:r>
            <a:r>
              <a:rPr lang="en-US" sz="4200" u="none" spc="21" dirty="0">
                <a:solidFill>
                  <a:srgbClr val="FFFFFF"/>
                </a:solidFill>
                <a:latin typeface="Aptos"/>
                <a:ea typeface="Aptos"/>
                <a:cs typeface="Aptos"/>
                <a:sym typeface="Aptos"/>
              </a:rPr>
              <a:t>register for the webinar or with any further feedback or questions.</a:t>
            </a:r>
            <a:endParaRPr lang="en-US" sz="4200" u="sng" spc="21" dirty="0">
              <a:solidFill>
                <a:schemeClr val="bg1"/>
              </a:solidFill>
              <a:latin typeface="Aptos"/>
              <a:ea typeface="Aptos"/>
              <a:cs typeface="Aptos"/>
              <a:sym typeface="Aptos"/>
              <a:hlinkClick r:id="rId3" tooltip="mailto:llf@churchofengland.org">
                <a:extLst>
                  <a:ext uri="{A12FA001-AC4F-418D-AE19-62706E023703}">
                    <ahyp:hlinkClr xmlns:ahyp="http://schemas.microsoft.com/office/drawing/2018/hyperlinkcolor" val="tx"/>
                  </a:ext>
                </a:extLst>
              </a:hlinkClick>
            </a:endParaRPr>
          </a:p>
        </p:txBody>
      </p:sp>
      <p:sp>
        <p:nvSpPr>
          <p:cNvPr id="9" name="TextBox 9"/>
          <p:cNvSpPr txBox="1"/>
          <p:nvPr/>
        </p:nvSpPr>
        <p:spPr>
          <a:xfrm>
            <a:off x="5739572" y="6560550"/>
            <a:ext cx="11935929" cy="704850"/>
          </a:xfrm>
          <a:prstGeom prst="rect">
            <a:avLst/>
          </a:prstGeom>
        </p:spPr>
        <p:txBody>
          <a:bodyPr lIns="0" tIns="0" rIns="0" bIns="0" rtlCol="0" anchor="t">
            <a:spAutoFit/>
          </a:bodyPr>
          <a:lstStyle/>
          <a:p>
            <a:pPr marL="863599" lvl="1" indent="-431800" algn="l">
              <a:lnSpc>
                <a:spcPts val="5999"/>
              </a:lnSpc>
              <a:buFont typeface="Arial"/>
              <a:buChar char="•"/>
            </a:pPr>
            <a:r>
              <a:rPr lang="en-US" sz="3999" spc="19" dirty="0">
                <a:solidFill>
                  <a:srgbClr val="FFFFFF"/>
                </a:solidFill>
                <a:latin typeface="Aptos"/>
                <a:ea typeface="Aptos"/>
                <a:cs typeface="Aptos"/>
                <a:sym typeface="Aptos"/>
              </a:rPr>
              <a:t>Wednesday 17 September, 11am and 7pm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6B521"/>
        </a:solidFill>
        <a:effectLst/>
      </p:bgPr>
    </p:bg>
    <p:spTree>
      <p:nvGrpSpPr>
        <p:cNvPr id="1" name=""/>
        <p:cNvGrpSpPr/>
        <p:nvPr/>
      </p:nvGrpSpPr>
      <p:grpSpPr>
        <a:xfrm>
          <a:off x="0" y="0"/>
          <a:ext cx="0" cy="0"/>
          <a:chOff x="0" y="0"/>
          <a:chExt cx="0" cy="0"/>
        </a:xfrm>
      </p:grpSpPr>
      <p:sp>
        <p:nvSpPr>
          <p:cNvPr id="2" name="AutoShape 2"/>
          <p:cNvSpPr/>
          <p:nvPr/>
        </p:nvSpPr>
        <p:spPr>
          <a:xfrm>
            <a:off x="5358840" y="1108553"/>
            <a:ext cx="11859377" cy="8069894"/>
          </a:xfrm>
          <a:prstGeom prst="rect">
            <a:avLst/>
          </a:prstGeom>
          <a:solidFill>
            <a:srgbClr val="FBEBD0"/>
          </a:solidFill>
        </p:spPr>
        <p:txBody>
          <a:bodyPr/>
          <a:lstStyle/>
          <a:p>
            <a:endParaRPr lang="en-GB"/>
          </a:p>
        </p:txBody>
      </p:sp>
      <p:grpSp>
        <p:nvGrpSpPr>
          <p:cNvPr id="3" name="Group 3"/>
          <p:cNvGrpSpPr/>
          <p:nvPr/>
        </p:nvGrpSpPr>
        <p:grpSpPr>
          <a:xfrm>
            <a:off x="5607369" y="1365529"/>
            <a:ext cx="11362320" cy="7555943"/>
            <a:chOff x="0" y="0"/>
            <a:chExt cx="1222256" cy="812800"/>
          </a:xfrm>
        </p:grpSpPr>
        <p:sp>
          <p:nvSpPr>
            <p:cNvPr id="4" name="Freeform 4"/>
            <p:cNvSpPr/>
            <p:nvPr/>
          </p:nvSpPr>
          <p:spPr>
            <a:xfrm>
              <a:off x="0" y="0"/>
              <a:ext cx="1222256" cy="812800"/>
            </a:xfrm>
            <a:custGeom>
              <a:avLst/>
              <a:gdLst/>
              <a:ahLst/>
              <a:cxnLst/>
              <a:rect l="l" t="t" r="r" b="b"/>
              <a:pathLst>
                <a:path w="1222256" h="812800">
                  <a:moveTo>
                    <a:pt x="0" y="0"/>
                  </a:moveTo>
                  <a:lnTo>
                    <a:pt x="1222256" y="0"/>
                  </a:lnTo>
                  <a:lnTo>
                    <a:pt x="1222256" y="812800"/>
                  </a:lnTo>
                  <a:lnTo>
                    <a:pt x="0" y="812800"/>
                  </a:lnTo>
                  <a:close/>
                </a:path>
              </a:pathLst>
            </a:custGeom>
            <a:blipFill>
              <a:blip r:embed="rId2"/>
              <a:stretch>
                <a:fillRect l="-9111" r="-9111"/>
              </a:stretch>
            </a:blipFill>
          </p:spPr>
          <p:txBody>
            <a:bodyPr/>
            <a:lstStyle/>
            <a:p>
              <a:endParaRPr lang="en-GB"/>
            </a:p>
          </p:txBody>
        </p:sp>
      </p:grpSp>
      <p:grpSp>
        <p:nvGrpSpPr>
          <p:cNvPr id="5" name="Group 5"/>
          <p:cNvGrpSpPr/>
          <p:nvPr/>
        </p:nvGrpSpPr>
        <p:grpSpPr>
          <a:xfrm>
            <a:off x="638376" y="2803096"/>
            <a:ext cx="7067141" cy="4737705"/>
            <a:chOff x="0" y="0"/>
            <a:chExt cx="9422854" cy="6316940"/>
          </a:xfrm>
        </p:grpSpPr>
        <p:sp>
          <p:nvSpPr>
            <p:cNvPr id="6" name="AutoShape 6"/>
            <p:cNvSpPr/>
            <p:nvPr/>
          </p:nvSpPr>
          <p:spPr>
            <a:xfrm>
              <a:off x="0" y="0"/>
              <a:ext cx="9422854" cy="6316940"/>
            </a:xfrm>
            <a:prstGeom prst="rect">
              <a:avLst/>
            </a:prstGeom>
            <a:solidFill>
              <a:srgbClr val="FBEBD0"/>
            </a:solidFill>
          </p:spPr>
          <p:txBody>
            <a:bodyPr/>
            <a:lstStyle/>
            <a:p>
              <a:endParaRPr lang="en-GB"/>
            </a:p>
          </p:txBody>
        </p:sp>
        <p:sp>
          <p:nvSpPr>
            <p:cNvPr id="7" name="TextBox 7"/>
            <p:cNvSpPr txBox="1"/>
            <p:nvPr/>
          </p:nvSpPr>
          <p:spPr>
            <a:xfrm>
              <a:off x="531156" y="834539"/>
              <a:ext cx="8360539" cy="4220409"/>
            </a:xfrm>
            <a:prstGeom prst="rect">
              <a:avLst/>
            </a:prstGeom>
          </p:spPr>
          <p:txBody>
            <a:bodyPr lIns="0" tIns="0" rIns="0" bIns="0" rtlCol="0" anchor="t">
              <a:spAutoFit/>
            </a:bodyPr>
            <a:lstStyle/>
            <a:p>
              <a:pPr marL="0" lvl="0" indent="0" algn="ctr">
                <a:lnSpc>
                  <a:spcPts val="8211"/>
                </a:lnSpc>
              </a:pPr>
              <a:r>
                <a:rPr lang="en-US" sz="5000" dirty="0">
                  <a:solidFill>
                    <a:srgbClr val="000000"/>
                  </a:solidFill>
                  <a:latin typeface="Aptos Bold" panose="020B0004020202020204" pitchFamily="34" charset="0"/>
                  <a:ea typeface="Aptos"/>
                  <a:cs typeface="Aptos"/>
                  <a:sym typeface="Aptos"/>
                </a:rPr>
                <a:t>Thank you for participating in this session</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C2C4"/>
        </a:solidFill>
        <a:effectLst/>
      </p:bgPr>
    </p:bg>
    <p:spTree>
      <p:nvGrpSpPr>
        <p:cNvPr id="1" name=""/>
        <p:cNvGrpSpPr/>
        <p:nvPr/>
      </p:nvGrpSpPr>
      <p:grpSpPr>
        <a:xfrm>
          <a:off x="0" y="0"/>
          <a:ext cx="0" cy="0"/>
          <a:chOff x="0" y="0"/>
          <a:chExt cx="0" cy="0"/>
        </a:xfrm>
      </p:grpSpPr>
      <p:sp>
        <p:nvSpPr>
          <p:cNvPr id="2" name="AutoShape 2"/>
          <p:cNvSpPr/>
          <p:nvPr/>
        </p:nvSpPr>
        <p:spPr>
          <a:xfrm>
            <a:off x="956619" y="1459414"/>
            <a:ext cx="16302681" cy="0"/>
          </a:xfrm>
          <a:prstGeom prst="line">
            <a:avLst/>
          </a:prstGeom>
          <a:ln w="9525" cap="flat">
            <a:solidFill>
              <a:srgbClr val="52487D"/>
            </a:solidFill>
            <a:prstDash val="solid"/>
            <a:headEnd type="none" w="sm" len="sm"/>
            <a:tailEnd type="none" w="sm" len="sm"/>
          </a:ln>
        </p:spPr>
        <p:txBody>
          <a:bodyPr/>
          <a:lstStyle/>
          <a:p>
            <a:endParaRPr lang="en-GB"/>
          </a:p>
        </p:txBody>
      </p:sp>
      <p:sp>
        <p:nvSpPr>
          <p:cNvPr id="3" name="Freeform 3"/>
          <p:cNvSpPr/>
          <p:nvPr/>
        </p:nvSpPr>
        <p:spPr>
          <a:xfrm>
            <a:off x="16884211" y="0"/>
            <a:ext cx="1679501" cy="1679501"/>
          </a:xfrm>
          <a:custGeom>
            <a:avLst/>
            <a:gdLst/>
            <a:ahLst/>
            <a:cxnLst/>
            <a:rect l="l" t="t" r="r" b="b"/>
            <a:pathLst>
              <a:path w="1679501" h="1679501">
                <a:moveTo>
                  <a:pt x="0" y="0"/>
                </a:moveTo>
                <a:lnTo>
                  <a:pt x="1679501" y="0"/>
                </a:lnTo>
                <a:lnTo>
                  <a:pt x="1679501" y="1679501"/>
                </a:lnTo>
                <a:lnTo>
                  <a:pt x="0" y="1679501"/>
                </a:lnTo>
                <a:lnTo>
                  <a:pt x="0" y="0"/>
                </a:lnTo>
                <a:close/>
              </a:path>
            </a:pathLst>
          </a:custGeom>
          <a:blipFill>
            <a:blip r:embed="rId2"/>
            <a:stretch>
              <a:fillRect/>
            </a:stretch>
          </a:blipFill>
        </p:spPr>
        <p:txBody>
          <a:bodyPr/>
          <a:lstStyle/>
          <a:p>
            <a:endParaRPr lang="en-GB"/>
          </a:p>
        </p:txBody>
      </p:sp>
      <p:sp>
        <p:nvSpPr>
          <p:cNvPr id="4" name="TextBox 4"/>
          <p:cNvSpPr txBox="1"/>
          <p:nvPr/>
        </p:nvSpPr>
        <p:spPr>
          <a:xfrm>
            <a:off x="645518" y="1479476"/>
            <a:ext cx="16781046" cy="8307184"/>
          </a:xfrm>
          <a:prstGeom prst="rect">
            <a:avLst/>
          </a:prstGeom>
        </p:spPr>
        <p:txBody>
          <a:bodyPr lIns="0" tIns="0" rIns="0" bIns="0" rtlCol="0" anchor="t">
            <a:spAutoFit/>
          </a:bodyPr>
          <a:lstStyle/>
          <a:p>
            <a:pPr marL="697358" lvl="1" indent="-348679" algn="just">
              <a:lnSpc>
                <a:spcPts val="6040"/>
              </a:lnSpc>
              <a:spcBef>
                <a:spcPct val="0"/>
              </a:spcBef>
              <a:buFont typeface="Arial"/>
              <a:buChar char="•"/>
            </a:pPr>
            <a:r>
              <a:rPr lang="en-US" sz="3230" u="none" strike="noStrike" spc="-206" dirty="0">
                <a:solidFill>
                  <a:srgbClr val="37220F"/>
                </a:solidFill>
                <a:latin typeface="Aptos"/>
                <a:ea typeface="Aptos"/>
                <a:cs typeface="Aptos"/>
                <a:sym typeface="Aptos"/>
              </a:rPr>
              <a:t>holding each other before God in prayer</a:t>
            </a:r>
          </a:p>
          <a:p>
            <a:pPr marL="697358" lvl="1" indent="-348679" algn="just">
              <a:lnSpc>
                <a:spcPts val="6040"/>
              </a:lnSpc>
              <a:spcBef>
                <a:spcPct val="0"/>
              </a:spcBef>
              <a:buFont typeface="Arial"/>
              <a:buChar char="•"/>
            </a:pPr>
            <a:r>
              <a:rPr lang="en-US" sz="3230" u="none" strike="noStrike" spc="-206" dirty="0">
                <a:solidFill>
                  <a:srgbClr val="37220F"/>
                </a:solidFill>
                <a:latin typeface="Aptos"/>
                <a:ea typeface="Aptos"/>
                <a:cs typeface="Aptos"/>
                <a:sym typeface="Aptos"/>
              </a:rPr>
              <a:t>praying for the presence and guidance of the Holy Spirit</a:t>
            </a:r>
          </a:p>
          <a:p>
            <a:pPr marL="697358" lvl="1" indent="-348679" algn="just">
              <a:lnSpc>
                <a:spcPts val="6040"/>
              </a:lnSpc>
              <a:spcBef>
                <a:spcPct val="0"/>
              </a:spcBef>
              <a:buFont typeface="Arial"/>
              <a:buChar char="•"/>
            </a:pPr>
            <a:r>
              <a:rPr lang="en-US" sz="3230" u="none" strike="noStrike" spc="-206" dirty="0">
                <a:solidFill>
                  <a:srgbClr val="37220F"/>
                </a:solidFill>
                <a:latin typeface="Aptos"/>
                <a:ea typeface="Aptos"/>
                <a:cs typeface="Aptos"/>
                <a:sym typeface="Aptos"/>
              </a:rPr>
              <a:t>learning together from Scripture and from each other</a:t>
            </a:r>
          </a:p>
          <a:p>
            <a:pPr marL="697358" lvl="1" indent="-348679" algn="just">
              <a:lnSpc>
                <a:spcPts val="6040"/>
              </a:lnSpc>
              <a:spcBef>
                <a:spcPct val="0"/>
              </a:spcBef>
              <a:buFont typeface="Arial"/>
              <a:buChar char="•"/>
            </a:pPr>
            <a:r>
              <a:rPr lang="en-US" sz="3230" u="none" strike="noStrike" spc="-206" dirty="0">
                <a:solidFill>
                  <a:srgbClr val="37220F"/>
                </a:solidFill>
                <a:latin typeface="Aptos"/>
                <a:ea typeface="Aptos"/>
                <a:cs typeface="Aptos"/>
                <a:sym typeface="Aptos"/>
              </a:rPr>
              <a:t>enabling everyone to speak, making space for those whose voices have not yet been heard to contribute,  without putting people on the spot if they don’t wish to speak</a:t>
            </a:r>
          </a:p>
          <a:p>
            <a:pPr marL="697358" lvl="1" indent="-348679" algn="just">
              <a:lnSpc>
                <a:spcPts val="6040"/>
              </a:lnSpc>
              <a:spcBef>
                <a:spcPct val="0"/>
              </a:spcBef>
              <a:buFont typeface="Arial"/>
              <a:buChar char="•"/>
            </a:pPr>
            <a:r>
              <a:rPr lang="en-US" sz="3230" u="none" strike="noStrike" spc="-206" dirty="0">
                <a:solidFill>
                  <a:srgbClr val="37220F"/>
                </a:solidFill>
                <a:latin typeface="Aptos"/>
                <a:ea typeface="Aptos"/>
                <a:cs typeface="Aptos"/>
                <a:sym typeface="Aptos"/>
              </a:rPr>
              <a:t>avoiding interrupting each other, instead acknowledging what others say before moving on to have our say</a:t>
            </a:r>
          </a:p>
          <a:p>
            <a:pPr marL="697358" lvl="1" indent="-348679" algn="just">
              <a:lnSpc>
                <a:spcPts val="6040"/>
              </a:lnSpc>
              <a:spcBef>
                <a:spcPct val="0"/>
              </a:spcBef>
              <a:buFont typeface="Arial"/>
              <a:buChar char="•"/>
            </a:pPr>
            <a:r>
              <a:rPr lang="en-US" sz="3230" u="none" strike="noStrike" spc="-206" dirty="0">
                <a:solidFill>
                  <a:srgbClr val="37220F"/>
                </a:solidFill>
                <a:latin typeface="Aptos"/>
                <a:ea typeface="Aptos"/>
                <a:cs typeface="Aptos"/>
                <a:sym typeface="Aptos"/>
              </a:rPr>
              <a:t>keeping confidential anything personal that is shared</a:t>
            </a:r>
          </a:p>
          <a:p>
            <a:pPr marL="697358" lvl="1" indent="-348679" algn="just">
              <a:lnSpc>
                <a:spcPts val="6040"/>
              </a:lnSpc>
              <a:spcBef>
                <a:spcPct val="0"/>
              </a:spcBef>
              <a:buFont typeface="Arial"/>
              <a:buChar char="•"/>
            </a:pPr>
            <a:r>
              <a:rPr lang="en-US" sz="3230" u="none" strike="noStrike" spc="-206" dirty="0">
                <a:solidFill>
                  <a:srgbClr val="37220F"/>
                </a:solidFill>
                <a:latin typeface="Aptos"/>
                <a:ea typeface="Aptos"/>
                <a:cs typeface="Aptos"/>
                <a:sym typeface="Aptos"/>
              </a:rPr>
              <a:t>taking care about how we speak about others who are not in the room</a:t>
            </a:r>
          </a:p>
          <a:p>
            <a:pPr marL="697358" lvl="1" indent="-348679" algn="just">
              <a:lnSpc>
                <a:spcPts val="6040"/>
              </a:lnSpc>
              <a:spcBef>
                <a:spcPct val="0"/>
              </a:spcBef>
              <a:buFont typeface="Arial"/>
              <a:buChar char="•"/>
            </a:pPr>
            <a:r>
              <a:rPr lang="en-US" sz="3230" u="none" strike="noStrike" spc="-206" dirty="0">
                <a:solidFill>
                  <a:srgbClr val="37220F"/>
                </a:solidFill>
                <a:latin typeface="Aptos"/>
                <a:ea typeface="Aptos"/>
                <a:cs typeface="Aptos"/>
                <a:sym typeface="Aptos"/>
              </a:rPr>
              <a:t>looking out for and being sensitive to people’s feelings</a:t>
            </a:r>
          </a:p>
          <a:p>
            <a:pPr marL="697358" lvl="1" indent="-348679" algn="just">
              <a:lnSpc>
                <a:spcPts val="6040"/>
              </a:lnSpc>
              <a:spcBef>
                <a:spcPct val="0"/>
              </a:spcBef>
              <a:buFont typeface="Arial"/>
              <a:buChar char="•"/>
            </a:pPr>
            <a:r>
              <a:rPr lang="en-US" sz="3230" u="none" strike="noStrike" spc="-206" dirty="0">
                <a:solidFill>
                  <a:srgbClr val="37220F"/>
                </a:solidFill>
                <a:latin typeface="Aptos"/>
                <a:ea typeface="Aptos"/>
                <a:cs typeface="Aptos"/>
                <a:sym typeface="Aptos"/>
              </a:rPr>
              <a:t>giving each other time to reflect before sharing with others</a:t>
            </a:r>
          </a:p>
          <a:p>
            <a:pPr marL="697358" lvl="1" indent="-348679" algn="just">
              <a:lnSpc>
                <a:spcPts val="6040"/>
              </a:lnSpc>
              <a:spcBef>
                <a:spcPct val="0"/>
              </a:spcBef>
              <a:buFont typeface="Arial"/>
              <a:buChar char="•"/>
            </a:pPr>
            <a:r>
              <a:rPr lang="en-US" sz="3230" u="none" strike="noStrike" spc="-206" dirty="0">
                <a:solidFill>
                  <a:srgbClr val="37220F"/>
                </a:solidFill>
                <a:latin typeface="Aptos"/>
                <a:ea typeface="Aptos"/>
                <a:cs typeface="Aptos"/>
                <a:sym typeface="Aptos"/>
              </a:rPr>
              <a:t>learning together how we can live more fully in the way of Christ</a:t>
            </a:r>
          </a:p>
        </p:txBody>
      </p:sp>
      <p:sp>
        <p:nvSpPr>
          <p:cNvPr id="5" name="TextBox 5"/>
          <p:cNvSpPr txBox="1"/>
          <p:nvPr/>
        </p:nvSpPr>
        <p:spPr>
          <a:xfrm>
            <a:off x="1028700" y="400551"/>
            <a:ext cx="16230600" cy="762000"/>
          </a:xfrm>
          <a:prstGeom prst="rect">
            <a:avLst/>
          </a:prstGeom>
        </p:spPr>
        <p:txBody>
          <a:bodyPr lIns="0" tIns="0" rIns="0" bIns="0" rtlCol="0" anchor="t">
            <a:spAutoFit/>
          </a:bodyPr>
          <a:lstStyle/>
          <a:p>
            <a:pPr algn="l">
              <a:lnSpc>
                <a:spcPts val="6299"/>
              </a:lnSpc>
              <a:spcBef>
                <a:spcPct val="0"/>
              </a:spcBef>
            </a:pPr>
            <a:r>
              <a:rPr lang="en-US" sz="4500" b="1" spc="1021" dirty="0">
                <a:solidFill>
                  <a:srgbClr val="37220F"/>
                </a:solidFill>
                <a:latin typeface="Aptos Bold"/>
                <a:ea typeface="Aptos Bold"/>
                <a:cs typeface="Aptos Bold"/>
                <a:sym typeface="Aptos Bold"/>
              </a:rPr>
              <a:t>COMMITMENTS FOR TODAY’S MEETING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white background&#10;&#10;AI-generated content may be incorrect.">
            <a:extLst>
              <a:ext uri="{FF2B5EF4-FFF2-40B4-BE49-F238E27FC236}">
                <a16:creationId xmlns:a16="http://schemas.microsoft.com/office/drawing/2014/main" id="{47642257-74EF-5595-A994-1B8E56D44A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5" name="TextBox 4">
            <a:extLst>
              <a:ext uri="{FF2B5EF4-FFF2-40B4-BE49-F238E27FC236}">
                <a16:creationId xmlns:a16="http://schemas.microsoft.com/office/drawing/2014/main" id="{5B9B40CA-9236-EEE0-5AF8-AB2A7C55F770}"/>
              </a:ext>
            </a:extLst>
          </p:cNvPr>
          <p:cNvSpPr txBox="1"/>
          <p:nvPr/>
        </p:nvSpPr>
        <p:spPr>
          <a:xfrm>
            <a:off x="1752600" y="7200900"/>
            <a:ext cx="14020800" cy="1477328"/>
          </a:xfrm>
          <a:prstGeom prst="rect">
            <a:avLst/>
          </a:prstGeom>
          <a:noFill/>
        </p:spPr>
        <p:txBody>
          <a:bodyPr wrap="square" rtlCol="0">
            <a:spAutoFit/>
          </a:bodyPr>
          <a:lstStyle/>
          <a:p>
            <a:r>
              <a:rPr lang="en-GB" sz="4500" i="1" dirty="0">
                <a:latin typeface="Aptos" panose="020B0004020202020204" pitchFamily="34" charset="0"/>
              </a:rPr>
              <a:t>This slide has been kept in to ensure the numbering of the slide pack in the guidance remains correct. </a:t>
            </a:r>
          </a:p>
        </p:txBody>
      </p:sp>
    </p:spTree>
    <p:extLst>
      <p:ext uri="{BB962C8B-B14F-4D97-AF65-F5344CB8AC3E}">
        <p14:creationId xmlns:p14="http://schemas.microsoft.com/office/powerpoint/2010/main" val="3256373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white background&#10;&#10;AI-generated content may be incorrect.">
            <a:extLst>
              <a:ext uri="{FF2B5EF4-FFF2-40B4-BE49-F238E27FC236}">
                <a16:creationId xmlns:a16="http://schemas.microsoft.com/office/drawing/2014/main" id="{768F72A5-AB45-7662-EE3C-20C1BC83E7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416125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computer screen&#10;&#10;AI-generated content may be incorrect.">
            <a:extLst>
              <a:ext uri="{FF2B5EF4-FFF2-40B4-BE49-F238E27FC236}">
                <a16:creationId xmlns:a16="http://schemas.microsoft.com/office/drawing/2014/main" id="{D4EA23D2-9144-8541-8C99-6E36446165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284346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white background&#10;&#10;AI-generated content may be incorrect.">
            <a:extLst>
              <a:ext uri="{FF2B5EF4-FFF2-40B4-BE49-F238E27FC236}">
                <a16:creationId xmlns:a16="http://schemas.microsoft.com/office/drawing/2014/main" id="{56D0F4F1-C4C0-E2FD-309E-8A63C474D4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786327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prayer&#10;&#10;AI-generated content may be incorrect.">
            <a:extLst>
              <a:ext uri="{FF2B5EF4-FFF2-40B4-BE49-F238E27FC236}">
                <a16:creationId xmlns:a16="http://schemas.microsoft.com/office/drawing/2014/main" id="{01DFB7D6-5905-966B-8EE4-93484917F3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566122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744"/>
        </a:solidFill>
        <a:effectLst/>
      </p:bgPr>
    </p:bg>
    <p:spTree>
      <p:nvGrpSpPr>
        <p:cNvPr id="1" name=""/>
        <p:cNvGrpSpPr/>
        <p:nvPr/>
      </p:nvGrpSpPr>
      <p:grpSpPr>
        <a:xfrm>
          <a:off x="0" y="0"/>
          <a:ext cx="0" cy="0"/>
          <a:chOff x="0" y="0"/>
          <a:chExt cx="0" cy="0"/>
        </a:xfrm>
      </p:grpSpPr>
      <p:sp>
        <p:nvSpPr>
          <p:cNvPr id="2" name="AutoShape 2"/>
          <p:cNvSpPr/>
          <p:nvPr/>
        </p:nvSpPr>
        <p:spPr>
          <a:xfrm flipV="1">
            <a:off x="1028711" y="1442696"/>
            <a:ext cx="16230594" cy="38509"/>
          </a:xfrm>
          <a:prstGeom prst="line">
            <a:avLst/>
          </a:prstGeom>
          <a:ln w="9525" cap="flat">
            <a:solidFill>
              <a:srgbClr val="FFFFFF"/>
            </a:solidFill>
            <a:prstDash val="solid"/>
            <a:headEnd type="none" w="sm" len="sm"/>
            <a:tailEnd type="none" w="sm" len="sm"/>
          </a:ln>
        </p:spPr>
        <p:txBody>
          <a:bodyPr/>
          <a:lstStyle/>
          <a:p>
            <a:endParaRPr lang="en-GB"/>
          </a:p>
        </p:txBody>
      </p:sp>
      <p:grpSp>
        <p:nvGrpSpPr>
          <p:cNvPr id="3" name="Group 3"/>
          <p:cNvGrpSpPr/>
          <p:nvPr/>
        </p:nvGrpSpPr>
        <p:grpSpPr>
          <a:xfrm>
            <a:off x="161678" y="1679501"/>
            <a:ext cx="6154917" cy="6527613"/>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09550" cap="sq">
              <a:solidFill>
                <a:srgbClr val="F6B521"/>
              </a:solidFill>
              <a:prstDash val="solid"/>
              <a:miter/>
            </a:ln>
          </p:spPr>
          <p:txBody>
            <a:bodyPr/>
            <a:lstStyle/>
            <a:p>
              <a:endParaRPr lang="en-GB"/>
            </a:p>
          </p:txBody>
        </p:sp>
        <p:sp>
          <p:nvSpPr>
            <p:cNvPr id="5" name="TextBox 5"/>
            <p:cNvSpPr txBox="1"/>
            <p:nvPr/>
          </p:nvSpPr>
          <p:spPr>
            <a:xfrm>
              <a:off x="76200" y="85725"/>
              <a:ext cx="660400" cy="650875"/>
            </a:xfrm>
            <a:prstGeom prst="rect">
              <a:avLst/>
            </a:prstGeom>
          </p:spPr>
          <p:txBody>
            <a:bodyPr lIns="50800" tIns="50800" rIns="50800" bIns="50800" rtlCol="0" anchor="ctr"/>
            <a:lstStyle/>
            <a:p>
              <a:pPr algn="ctr">
                <a:lnSpc>
                  <a:spcPts val="2120"/>
                </a:lnSpc>
              </a:pPr>
              <a:endParaRPr/>
            </a:p>
          </p:txBody>
        </p:sp>
      </p:grpSp>
      <p:grpSp>
        <p:nvGrpSpPr>
          <p:cNvPr id="6" name="Group 6"/>
          <p:cNvGrpSpPr/>
          <p:nvPr/>
        </p:nvGrpSpPr>
        <p:grpSpPr>
          <a:xfrm>
            <a:off x="11734800" y="1481205"/>
            <a:ext cx="6273754" cy="6486162"/>
            <a:chOff x="0" y="0"/>
            <a:chExt cx="845974" cy="812800"/>
          </a:xfrm>
        </p:grpSpPr>
        <p:sp>
          <p:nvSpPr>
            <p:cNvPr id="7" name="Freeform 7"/>
            <p:cNvSpPr/>
            <p:nvPr/>
          </p:nvSpPr>
          <p:spPr>
            <a:xfrm>
              <a:off x="0" y="0"/>
              <a:ext cx="845974" cy="812800"/>
            </a:xfrm>
            <a:custGeom>
              <a:avLst/>
              <a:gdLst/>
              <a:ahLst/>
              <a:cxnLst/>
              <a:rect l="l" t="t" r="r" b="b"/>
              <a:pathLst>
                <a:path w="845974" h="812800">
                  <a:moveTo>
                    <a:pt x="422987" y="0"/>
                  </a:moveTo>
                  <a:cubicBezTo>
                    <a:pt x="189378" y="0"/>
                    <a:pt x="0" y="181951"/>
                    <a:pt x="0" y="406400"/>
                  </a:cubicBezTo>
                  <a:cubicBezTo>
                    <a:pt x="0" y="630849"/>
                    <a:pt x="189378" y="812800"/>
                    <a:pt x="422987" y="812800"/>
                  </a:cubicBezTo>
                  <a:cubicBezTo>
                    <a:pt x="656596" y="812800"/>
                    <a:pt x="845974" y="630849"/>
                    <a:pt x="845974" y="406400"/>
                  </a:cubicBezTo>
                  <a:cubicBezTo>
                    <a:pt x="845974" y="181951"/>
                    <a:pt x="656596" y="0"/>
                    <a:pt x="422987" y="0"/>
                  </a:cubicBezTo>
                  <a:close/>
                </a:path>
              </a:pathLst>
            </a:custGeom>
            <a:solidFill>
              <a:srgbClr val="000000">
                <a:alpha val="0"/>
              </a:srgbClr>
            </a:solidFill>
            <a:ln w="209550" cap="sq">
              <a:solidFill>
                <a:srgbClr val="EE8114"/>
              </a:solidFill>
              <a:prstDash val="solid"/>
              <a:miter/>
            </a:ln>
          </p:spPr>
          <p:txBody>
            <a:bodyPr/>
            <a:lstStyle/>
            <a:p>
              <a:endParaRPr lang="en-GB"/>
            </a:p>
          </p:txBody>
        </p:sp>
        <p:sp>
          <p:nvSpPr>
            <p:cNvPr id="8" name="TextBox 8"/>
            <p:cNvSpPr txBox="1"/>
            <p:nvPr/>
          </p:nvSpPr>
          <p:spPr>
            <a:xfrm>
              <a:off x="79310" y="85725"/>
              <a:ext cx="687354" cy="650875"/>
            </a:xfrm>
            <a:prstGeom prst="rect">
              <a:avLst/>
            </a:prstGeom>
          </p:spPr>
          <p:txBody>
            <a:bodyPr lIns="50800" tIns="50800" rIns="50800" bIns="50800" rtlCol="0" anchor="ctr"/>
            <a:lstStyle/>
            <a:p>
              <a:pPr algn="ctr">
                <a:lnSpc>
                  <a:spcPts val="2120"/>
                </a:lnSpc>
              </a:pPr>
              <a:endParaRPr/>
            </a:p>
          </p:txBody>
        </p:sp>
      </p:grpSp>
      <p:grpSp>
        <p:nvGrpSpPr>
          <p:cNvPr id="9" name="Group 9"/>
          <p:cNvGrpSpPr/>
          <p:nvPr/>
        </p:nvGrpSpPr>
        <p:grpSpPr>
          <a:xfrm>
            <a:off x="5493757" y="1533592"/>
            <a:ext cx="7021037" cy="6583826"/>
            <a:chOff x="0" y="0"/>
            <a:chExt cx="866775" cy="812800"/>
          </a:xfrm>
        </p:grpSpPr>
        <p:sp>
          <p:nvSpPr>
            <p:cNvPr id="10" name="Freeform 10"/>
            <p:cNvSpPr/>
            <p:nvPr/>
          </p:nvSpPr>
          <p:spPr>
            <a:xfrm>
              <a:off x="0" y="0"/>
              <a:ext cx="866775" cy="812800"/>
            </a:xfrm>
            <a:custGeom>
              <a:avLst/>
              <a:gdLst/>
              <a:ahLst/>
              <a:cxnLst/>
              <a:rect l="l" t="t" r="r" b="b"/>
              <a:pathLst>
                <a:path w="866775" h="812800">
                  <a:moveTo>
                    <a:pt x="433388" y="0"/>
                  </a:moveTo>
                  <a:cubicBezTo>
                    <a:pt x="194034" y="0"/>
                    <a:pt x="0" y="181951"/>
                    <a:pt x="0" y="406400"/>
                  </a:cubicBezTo>
                  <a:cubicBezTo>
                    <a:pt x="0" y="630849"/>
                    <a:pt x="194034" y="812800"/>
                    <a:pt x="433388" y="812800"/>
                  </a:cubicBezTo>
                  <a:cubicBezTo>
                    <a:pt x="672741" y="812800"/>
                    <a:pt x="866775" y="630849"/>
                    <a:pt x="866775" y="406400"/>
                  </a:cubicBezTo>
                  <a:cubicBezTo>
                    <a:pt x="866775" y="181951"/>
                    <a:pt x="672741" y="0"/>
                    <a:pt x="433388" y="0"/>
                  </a:cubicBezTo>
                  <a:close/>
                </a:path>
              </a:pathLst>
            </a:custGeom>
            <a:solidFill>
              <a:srgbClr val="000000">
                <a:alpha val="0"/>
              </a:srgbClr>
            </a:solidFill>
            <a:ln w="209550" cap="sq">
              <a:solidFill>
                <a:srgbClr val="4B446F"/>
              </a:solidFill>
              <a:prstDash val="solid"/>
              <a:miter/>
            </a:ln>
          </p:spPr>
          <p:txBody>
            <a:bodyPr/>
            <a:lstStyle/>
            <a:p>
              <a:endParaRPr lang="en-GB"/>
            </a:p>
          </p:txBody>
        </p:sp>
        <p:sp>
          <p:nvSpPr>
            <p:cNvPr id="11" name="TextBox 11"/>
            <p:cNvSpPr txBox="1"/>
            <p:nvPr/>
          </p:nvSpPr>
          <p:spPr>
            <a:xfrm>
              <a:off x="81260" y="85725"/>
              <a:ext cx="704255" cy="650875"/>
            </a:xfrm>
            <a:prstGeom prst="rect">
              <a:avLst/>
            </a:prstGeom>
          </p:spPr>
          <p:txBody>
            <a:bodyPr lIns="50800" tIns="50800" rIns="50800" bIns="50800" rtlCol="0" anchor="ctr"/>
            <a:lstStyle/>
            <a:p>
              <a:pPr algn="ctr">
                <a:lnSpc>
                  <a:spcPts val="2120"/>
                </a:lnSpc>
              </a:pPr>
              <a:endParaRPr/>
            </a:p>
          </p:txBody>
        </p:sp>
      </p:grpSp>
      <p:grpSp>
        <p:nvGrpSpPr>
          <p:cNvPr id="12" name="Group 12"/>
          <p:cNvGrpSpPr/>
          <p:nvPr/>
        </p:nvGrpSpPr>
        <p:grpSpPr>
          <a:xfrm>
            <a:off x="5332077" y="6079948"/>
            <a:ext cx="7344398" cy="6273016"/>
            <a:chOff x="0" y="0"/>
            <a:chExt cx="845974" cy="722565"/>
          </a:xfrm>
        </p:grpSpPr>
        <p:sp>
          <p:nvSpPr>
            <p:cNvPr id="13" name="Freeform 13"/>
            <p:cNvSpPr/>
            <p:nvPr/>
          </p:nvSpPr>
          <p:spPr>
            <a:xfrm>
              <a:off x="0" y="0"/>
              <a:ext cx="845974" cy="722565"/>
            </a:xfrm>
            <a:custGeom>
              <a:avLst/>
              <a:gdLst/>
              <a:ahLst/>
              <a:cxnLst/>
              <a:rect l="l" t="t" r="r" b="b"/>
              <a:pathLst>
                <a:path w="845974" h="722565">
                  <a:moveTo>
                    <a:pt x="422987" y="0"/>
                  </a:moveTo>
                  <a:cubicBezTo>
                    <a:pt x="189378" y="0"/>
                    <a:pt x="0" y="161752"/>
                    <a:pt x="0" y="361283"/>
                  </a:cubicBezTo>
                  <a:cubicBezTo>
                    <a:pt x="0" y="560813"/>
                    <a:pt x="189378" y="722565"/>
                    <a:pt x="422987" y="722565"/>
                  </a:cubicBezTo>
                  <a:cubicBezTo>
                    <a:pt x="656596" y="722565"/>
                    <a:pt x="845974" y="560813"/>
                    <a:pt x="845974" y="361283"/>
                  </a:cubicBezTo>
                  <a:cubicBezTo>
                    <a:pt x="845974" y="161752"/>
                    <a:pt x="656596" y="0"/>
                    <a:pt x="422987" y="0"/>
                  </a:cubicBezTo>
                  <a:close/>
                </a:path>
              </a:pathLst>
            </a:custGeom>
            <a:solidFill>
              <a:srgbClr val="000000">
                <a:alpha val="0"/>
              </a:srgbClr>
            </a:solidFill>
            <a:ln w="209550" cap="sq">
              <a:solidFill>
                <a:srgbClr val="F5C2C4"/>
              </a:solidFill>
              <a:prstDash val="solid"/>
              <a:miter/>
            </a:ln>
          </p:spPr>
          <p:txBody>
            <a:bodyPr/>
            <a:lstStyle/>
            <a:p>
              <a:endParaRPr lang="en-GB"/>
            </a:p>
          </p:txBody>
        </p:sp>
        <p:sp>
          <p:nvSpPr>
            <p:cNvPr id="14" name="TextBox 14"/>
            <p:cNvSpPr txBox="1"/>
            <p:nvPr/>
          </p:nvSpPr>
          <p:spPr>
            <a:xfrm>
              <a:off x="79310" y="77265"/>
              <a:ext cx="687354" cy="577559"/>
            </a:xfrm>
            <a:prstGeom prst="rect">
              <a:avLst/>
            </a:prstGeom>
          </p:spPr>
          <p:txBody>
            <a:bodyPr lIns="50800" tIns="50800" rIns="50800" bIns="50800" rtlCol="0" anchor="ctr"/>
            <a:lstStyle/>
            <a:p>
              <a:pPr algn="ctr">
                <a:lnSpc>
                  <a:spcPts val="2120"/>
                </a:lnSpc>
              </a:pPr>
              <a:endParaRPr/>
            </a:p>
          </p:txBody>
        </p:sp>
      </p:grpSp>
      <p:sp>
        <p:nvSpPr>
          <p:cNvPr id="15" name="Freeform 15"/>
          <p:cNvSpPr/>
          <p:nvPr/>
        </p:nvSpPr>
        <p:spPr>
          <a:xfrm>
            <a:off x="16866749" y="0"/>
            <a:ext cx="1679501" cy="1679501"/>
          </a:xfrm>
          <a:custGeom>
            <a:avLst/>
            <a:gdLst/>
            <a:ahLst/>
            <a:cxnLst/>
            <a:rect l="l" t="t" r="r" b="b"/>
            <a:pathLst>
              <a:path w="1679501" h="1679501">
                <a:moveTo>
                  <a:pt x="0" y="0"/>
                </a:moveTo>
                <a:lnTo>
                  <a:pt x="1679501" y="0"/>
                </a:lnTo>
                <a:lnTo>
                  <a:pt x="1679501" y="1679501"/>
                </a:lnTo>
                <a:lnTo>
                  <a:pt x="0" y="1679501"/>
                </a:lnTo>
                <a:lnTo>
                  <a:pt x="0" y="0"/>
                </a:lnTo>
                <a:close/>
              </a:path>
            </a:pathLst>
          </a:custGeom>
          <a:blipFill>
            <a:blip r:embed="rId2"/>
            <a:stretch>
              <a:fillRect/>
            </a:stretch>
          </a:blipFill>
        </p:spPr>
        <p:txBody>
          <a:bodyPr/>
          <a:lstStyle/>
          <a:p>
            <a:endParaRPr lang="en-GB"/>
          </a:p>
        </p:txBody>
      </p:sp>
      <p:sp>
        <p:nvSpPr>
          <p:cNvPr id="16" name="TextBox 16"/>
          <p:cNvSpPr txBox="1"/>
          <p:nvPr/>
        </p:nvSpPr>
        <p:spPr>
          <a:xfrm>
            <a:off x="1028689" y="558644"/>
            <a:ext cx="16230600" cy="762000"/>
          </a:xfrm>
          <a:prstGeom prst="rect">
            <a:avLst/>
          </a:prstGeom>
        </p:spPr>
        <p:txBody>
          <a:bodyPr lIns="0" tIns="0" rIns="0" bIns="0" rtlCol="0" anchor="t">
            <a:spAutoFit/>
          </a:bodyPr>
          <a:lstStyle/>
          <a:p>
            <a:pPr algn="l">
              <a:lnSpc>
                <a:spcPts val="6299"/>
              </a:lnSpc>
              <a:spcBef>
                <a:spcPct val="0"/>
              </a:spcBef>
            </a:pPr>
            <a:r>
              <a:rPr lang="en-US" sz="4500" b="1" spc="1021">
                <a:solidFill>
                  <a:srgbClr val="FFFFFF"/>
                </a:solidFill>
                <a:latin typeface="Aptos Bold"/>
                <a:ea typeface="Aptos Bold"/>
                <a:cs typeface="Aptos Bold"/>
                <a:sym typeface="Aptos Bold"/>
              </a:rPr>
              <a:t>PROPOSAL ELEMENTS: ALL IN DRAFT</a:t>
            </a:r>
          </a:p>
        </p:txBody>
      </p:sp>
      <p:sp>
        <p:nvSpPr>
          <p:cNvPr id="17" name="TextBox 17"/>
          <p:cNvSpPr txBox="1"/>
          <p:nvPr/>
        </p:nvSpPr>
        <p:spPr>
          <a:xfrm>
            <a:off x="240750" y="3270708"/>
            <a:ext cx="5302239" cy="3807460"/>
          </a:xfrm>
          <a:prstGeom prst="rect">
            <a:avLst/>
          </a:prstGeom>
        </p:spPr>
        <p:txBody>
          <a:bodyPr lIns="0" tIns="0" rIns="0" bIns="0" rtlCol="0" anchor="t">
            <a:spAutoFit/>
          </a:bodyPr>
          <a:lstStyle/>
          <a:p>
            <a:pPr algn="ctr">
              <a:lnSpc>
                <a:spcPts val="6080"/>
              </a:lnSpc>
            </a:pPr>
            <a:r>
              <a:rPr lang="en-US" sz="3800" dirty="0">
                <a:solidFill>
                  <a:srgbClr val="FFFFFF"/>
                </a:solidFill>
                <a:latin typeface="Aptos"/>
                <a:ea typeface="Aptos"/>
                <a:cs typeface="Aptos"/>
                <a:sym typeface="Aptos"/>
              </a:rPr>
              <a:t>Pastoral reassurance through a form of delegated episcopal ministry</a:t>
            </a:r>
          </a:p>
          <a:p>
            <a:pPr algn="ctr">
              <a:lnSpc>
                <a:spcPts val="6080"/>
              </a:lnSpc>
            </a:pPr>
            <a:endParaRPr lang="en-US" sz="3800" dirty="0">
              <a:solidFill>
                <a:srgbClr val="FFFFFF"/>
              </a:solidFill>
              <a:latin typeface="Aptos"/>
              <a:ea typeface="Aptos"/>
              <a:cs typeface="Aptos"/>
              <a:sym typeface="Aptos"/>
            </a:endParaRPr>
          </a:p>
        </p:txBody>
      </p:sp>
      <p:sp>
        <p:nvSpPr>
          <p:cNvPr id="18" name="TextBox 18"/>
          <p:cNvSpPr txBox="1"/>
          <p:nvPr/>
        </p:nvSpPr>
        <p:spPr>
          <a:xfrm>
            <a:off x="6133381" y="2868698"/>
            <a:ext cx="5865458" cy="2593603"/>
          </a:xfrm>
          <a:prstGeom prst="rect">
            <a:avLst/>
          </a:prstGeom>
        </p:spPr>
        <p:txBody>
          <a:bodyPr lIns="0" tIns="0" rIns="0" bIns="0" rtlCol="0" anchor="t">
            <a:spAutoFit/>
          </a:bodyPr>
          <a:lstStyle/>
          <a:p>
            <a:pPr algn="ctr">
              <a:lnSpc>
                <a:spcPts val="5210"/>
              </a:lnSpc>
            </a:pPr>
            <a:r>
              <a:rPr lang="en-US" sz="3721" dirty="0">
                <a:solidFill>
                  <a:srgbClr val="FFFFFF"/>
                </a:solidFill>
                <a:latin typeface="Aptos"/>
                <a:ea typeface="Aptos"/>
                <a:cs typeface="Aptos"/>
                <a:sym typeface="Aptos"/>
              </a:rPr>
              <a:t>PLF opt-in under Canon B5 </a:t>
            </a:r>
          </a:p>
          <a:p>
            <a:pPr algn="ctr">
              <a:lnSpc>
                <a:spcPts val="5210"/>
              </a:lnSpc>
            </a:pPr>
            <a:r>
              <a:rPr lang="en-US" sz="3721" dirty="0">
                <a:solidFill>
                  <a:srgbClr val="FFFFFF"/>
                </a:solidFill>
                <a:latin typeface="Aptos"/>
                <a:ea typeface="Aptos"/>
                <a:cs typeface="Aptos"/>
                <a:sym typeface="Aptos"/>
              </a:rPr>
              <a:t>private use: regular worship: bespoke services</a:t>
            </a:r>
          </a:p>
          <a:p>
            <a:pPr algn="ctr">
              <a:lnSpc>
                <a:spcPts val="5210"/>
              </a:lnSpc>
            </a:pPr>
            <a:endParaRPr lang="en-US" sz="3721" dirty="0">
              <a:solidFill>
                <a:srgbClr val="FFFFFF"/>
              </a:solidFill>
              <a:latin typeface="Aptos"/>
              <a:ea typeface="Aptos"/>
              <a:cs typeface="Aptos"/>
              <a:sym typeface="Aptos"/>
            </a:endParaRPr>
          </a:p>
        </p:txBody>
      </p:sp>
      <p:sp>
        <p:nvSpPr>
          <p:cNvPr id="19" name="TextBox 19"/>
          <p:cNvSpPr txBox="1"/>
          <p:nvPr/>
        </p:nvSpPr>
        <p:spPr>
          <a:xfrm>
            <a:off x="12463067" y="3337383"/>
            <a:ext cx="5493824" cy="3980180"/>
          </a:xfrm>
          <a:prstGeom prst="rect">
            <a:avLst/>
          </a:prstGeom>
        </p:spPr>
        <p:txBody>
          <a:bodyPr lIns="0" tIns="0" rIns="0" bIns="0" rtlCol="0" anchor="t">
            <a:spAutoFit/>
          </a:bodyPr>
          <a:lstStyle/>
          <a:p>
            <a:pPr algn="ctr">
              <a:lnSpc>
                <a:spcPts val="5320"/>
              </a:lnSpc>
            </a:pPr>
            <a:r>
              <a:rPr lang="en-US" sz="3800" dirty="0">
                <a:solidFill>
                  <a:srgbClr val="FFFFFF"/>
                </a:solidFill>
                <a:latin typeface="Aptos"/>
                <a:ea typeface="Aptos"/>
                <a:cs typeface="Aptos"/>
                <a:sym typeface="Aptos"/>
              </a:rPr>
              <a:t>Clarity on timeline and process for consideration of removing restrictions clergy in SSM</a:t>
            </a:r>
          </a:p>
          <a:p>
            <a:pPr algn="ctr">
              <a:lnSpc>
                <a:spcPts val="5320"/>
              </a:lnSpc>
            </a:pPr>
            <a:endParaRPr lang="en-US" sz="3800" dirty="0">
              <a:solidFill>
                <a:srgbClr val="FFFFFF"/>
              </a:solidFill>
              <a:latin typeface="Aptos"/>
              <a:ea typeface="Aptos"/>
              <a:cs typeface="Aptos"/>
              <a:sym typeface="Aptos"/>
            </a:endParaRPr>
          </a:p>
          <a:p>
            <a:pPr algn="ctr">
              <a:lnSpc>
                <a:spcPts val="5320"/>
              </a:lnSpc>
            </a:pPr>
            <a:endParaRPr lang="en-US" sz="3800" dirty="0">
              <a:solidFill>
                <a:srgbClr val="FFFFFF"/>
              </a:solidFill>
              <a:latin typeface="Aptos"/>
              <a:ea typeface="Aptos"/>
              <a:cs typeface="Aptos"/>
              <a:sym typeface="Aptos"/>
            </a:endParaRPr>
          </a:p>
        </p:txBody>
      </p:sp>
      <p:sp>
        <p:nvSpPr>
          <p:cNvPr id="20" name="TextBox 20"/>
          <p:cNvSpPr txBox="1"/>
          <p:nvPr/>
        </p:nvSpPr>
        <p:spPr>
          <a:xfrm>
            <a:off x="5934885" y="7250888"/>
            <a:ext cx="6418229" cy="2527935"/>
          </a:xfrm>
          <a:prstGeom prst="rect">
            <a:avLst/>
          </a:prstGeom>
        </p:spPr>
        <p:txBody>
          <a:bodyPr lIns="0" tIns="0" rIns="0" bIns="0" rtlCol="0" anchor="t">
            <a:spAutoFit/>
          </a:bodyPr>
          <a:lstStyle/>
          <a:p>
            <a:pPr algn="ctr">
              <a:lnSpc>
                <a:spcPts val="5040"/>
              </a:lnSpc>
            </a:pPr>
            <a:r>
              <a:rPr lang="en-US" sz="3600">
                <a:solidFill>
                  <a:srgbClr val="FFFFFF"/>
                </a:solidFill>
                <a:latin typeface="Aptos"/>
                <a:ea typeface="Aptos"/>
                <a:cs typeface="Aptos"/>
                <a:sym typeface="Aptos"/>
              </a:rPr>
              <a:t>Three-year period of discernment monitoring and reflecting on use of the PLF and take up of pastoral reassurance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744"/>
        </a:solidFill>
        <a:effectLst/>
      </p:bgPr>
    </p:bg>
    <p:spTree>
      <p:nvGrpSpPr>
        <p:cNvPr id="1" name=""/>
        <p:cNvGrpSpPr/>
        <p:nvPr/>
      </p:nvGrpSpPr>
      <p:grpSpPr>
        <a:xfrm>
          <a:off x="0" y="0"/>
          <a:ext cx="0" cy="0"/>
          <a:chOff x="0" y="0"/>
          <a:chExt cx="0" cy="0"/>
        </a:xfrm>
      </p:grpSpPr>
      <p:sp>
        <p:nvSpPr>
          <p:cNvPr id="2" name="TextBox 2"/>
          <p:cNvSpPr txBox="1"/>
          <p:nvPr/>
        </p:nvSpPr>
        <p:spPr>
          <a:xfrm>
            <a:off x="680340" y="243625"/>
            <a:ext cx="16230600" cy="1145991"/>
          </a:xfrm>
          <a:prstGeom prst="rect">
            <a:avLst/>
          </a:prstGeom>
        </p:spPr>
        <p:txBody>
          <a:bodyPr lIns="0" tIns="0" rIns="0" bIns="0" rtlCol="0" anchor="t">
            <a:spAutoFit/>
          </a:bodyPr>
          <a:lstStyle/>
          <a:p>
            <a:pPr algn="l">
              <a:lnSpc>
                <a:spcPts val="5200"/>
              </a:lnSpc>
              <a:spcBef>
                <a:spcPct val="0"/>
              </a:spcBef>
            </a:pPr>
            <a:r>
              <a:rPr lang="en-US" sz="3714" b="1" spc="843" dirty="0">
                <a:solidFill>
                  <a:srgbClr val="FFFFFF"/>
                </a:solidFill>
                <a:latin typeface="Aptos Bold"/>
                <a:ea typeface="Aptos Bold"/>
                <a:cs typeface="Aptos Bold"/>
                <a:sym typeface="Aptos Bold"/>
              </a:rPr>
              <a:t>HOW TO DECIDE TO OPT-IN TO THE USE OF PLF?</a:t>
            </a:r>
          </a:p>
          <a:p>
            <a:pPr algn="l">
              <a:lnSpc>
                <a:spcPts val="3919"/>
              </a:lnSpc>
              <a:spcBef>
                <a:spcPct val="0"/>
              </a:spcBef>
            </a:pPr>
            <a:r>
              <a:rPr lang="en-US" sz="2799" b="1" spc="635" dirty="0">
                <a:solidFill>
                  <a:srgbClr val="FFFFFF"/>
                </a:solidFill>
                <a:latin typeface="Aptos Bold"/>
                <a:ea typeface="Aptos Bold"/>
                <a:cs typeface="Aptos Bold"/>
                <a:sym typeface="Aptos Bold"/>
              </a:rPr>
              <a:t>HIGH LEVEL SUMMARY - MORE DETAIL IN DRAFT GUIDANCE</a:t>
            </a:r>
          </a:p>
        </p:txBody>
      </p:sp>
      <p:sp>
        <p:nvSpPr>
          <p:cNvPr id="3" name="AutoShape 3"/>
          <p:cNvSpPr/>
          <p:nvPr/>
        </p:nvSpPr>
        <p:spPr>
          <a:xfrm flipV="1">
            <a:off x="680342" y="1513442"/>
            <a:ext cx="16464657" cy="6372"/>
          </a:xfrm>
          <a:prstGeom prst="line">
            <a:avLst/>
          </a:prstGeom>
          <a:ln w="9525" cap="flat">
            <a:solidFill>
              <a:srgbClr val="FFFFFF"/>
            </a:solidFill>
            <a:prstDash val="solid"/>
            <a:headEnd type="none" w="sm" len="sm"/>
            <a:tailEnd type="none" w="sm" len="sm"/>
          </a:ln>
        </p:spPr>
        <p:txBody>
          <a:bodyPr/>
          <a:lstStyle/>
          <a:p>
            <a:endParaRPr lang="en-GB"/>
          </a:p>
        </p:txBody>
      </p:sp>
      <p:sp>
        <p:nvSpPr>
          <p:cNvPr id="4" name="Freeform 4"/>
          <p:cNvSpPr/>
          <p:nvPr/>
        </p:nvSpPr>
        <p:spPr>
          <a:xfrm>
            <a:off x="665530" y="1709441"/>
            <a:ext cx="16353902" cy="3868204"/>
          </a:xfrm>
          <a:custGeom>
            <a:avLst/>
            <a:gdLst/>
            <a:ahLst/>
            <a:cxnLst/>
            <a:rect l="l" t="t" r="r" b="b"/>
            <a:pathLst>
              <a:path w="16467771" h="3868204">
                <a:moveTo>
                  <a:pt x="0" y="0"/>
                </a:moveTo>
                <a:lnTo>
                  <a:pt x="16467771" y="0"/>
                </a:lnTo>
                <a:lnTo>
                  <a:pt x="16467771" y="3868205"/>
                </a:lnTo>
                <a:lnTo>
                  <a:pt x="0" y="3868205"/>
                </a:lnTo>
                <a:lnTo>
                  <a:pt x="0" y="0"/>
                </a:lnTo>
                <a:close/>
              </a:path>
            </a:pathLst>
          </a:custGeom>
          <a:blipFill>
            <a:blip r:embed="rId2"/>
            <a:stretch>
              <a:fillRect t="-32470" r="-765" b="-121226"/>
            </a:stretch>
          </a:blipFill>
        </p:spPr>
        <p:txBody>
          <a:bodyPr/>
          <a:lstStyle/>
          <a:p>
            <a:endParaRPr lang="en-GB"/>
          </a:p>
        </p:txBody>
      </p:sp>
      <p:sp>
        <p:nvSpPr>
          <p:cNvPr id="5" name="TextBox 5"/>
          <p:cNvSpPr txBox="1"/>
          <p:nvPr/>
        </p:nvSpPr>
        <p:spPr>
          <a:xfrm>
            <a:off x="665529" y="5701471"/>
            <a:ext cx="3928601" cy="3518281"/>
          </a:xfrm>
          <a:prstGeom prst="rect">
            <a:avLst/>
          </a:prstGeom>
        </p:spPr>
        <p:txBody>
          <a:bodyPr lIns="0" tIns="0" rIns="0" bIns="0" rtlCol="0" anchor="t">
            <a:spAutoFit/>
          </a:bodyPr>
          <a:lstStyle/>
          <a:p>
            <a:pPr algn="ctr">
              <a:lnSpc>
                <a:spcPts val="4003"/>
              </a:lnSpc>
            </a:pPr>
            <a:r>
              <a:rPr lang="en-US" sz="2859">
                <a:solidFill>
                  <a:srgbClr val="FFFFFF"/>
                </a:solidFill>
                <a:latin typeface="Aptos"/>
                <a:ea typeface="Aptos"/>
                <a:cs typeface="Aptos"/>
                <a:sym typeface="Aptos"/>
              </a:rPr>
              <a:t>A minister may decide</a:t>
            </a:r>
          </a:p>
          <a:p>
            <a:pPr algn="ctr">
              <a:lnSpc>
                <a:spcPts val="4003"/>
              </a:lnSpc>
            </a:pPr>
            <a:r>
              <a:rPr lang="en-US" sz="2859">
                <a:solidFill>
                  <a:srgbClr val="FFFFFF"/>
                </a:solidFill>
                <a:latin typeface="Aptos"/>
                <a:ea typeface="Aptos"/>
                <a:cs typeface="Aptos"/>
                <a:sym typeface="Aptos"/>
              </a:rPr>
              <a:t>to consider using the</a:t>
            </a:r>
          </a:p>
          <a:p>
            <a:pPr algn="ctr">
              <a:lnSpc>
                <a:spcPts val="4003"/>
              </a:lnSpc>
            </a:pPr>
            <a:r>
              <a:rPr lang="en-US" sz="2859">
                <a:solidFill>
                  <a:srgbClr val="FFFFFF"/>
                </a:solidFill>
                <a:latin typeface="Aptos"/>
                <a:ea typeface="Aptos"/>
                <a:cs typeface="Aptos"/>
                <a:sym typeface="Aptos"/>
              </a:rPr>
              <a:t>Prayers (in bespoke</a:t>
            </a:r>
          </a:p>
          <a:p>
            <a:pPr algn="ctr">
              <a:lnSpc>
                <a:spcPts val="4003"/>
              </a:lnSpc>
            </a:pPr>
            <a:r>
              <a:rPr lang="en-US" sz="2859">
                <a:solidFill>
                  <a:srgbClr val="FFFFFF"/>
                </a:solidFill>
                <a:latin typeface="Aptos"/>
                <a:ea typeface="Aptos"/>
                <a:cs typeface="Aptos"/>
                <a:sym typeface="Aptos"/>
              </a:rPr>
              <a:t>services). This can be</a:t>
            </a:r>
          </a:p>
          <a:p>
            <a:pPr algn="ctr">
              <a:lnSpc>
                <a:spcPts val="4003"/>
              </a:lnSpc>
            </a:pPr>
            <a:r>
              <a:rPr lang="en-US" sz="2859">
                <a:solidFill>
                  <a:srgbClr val="FFFFFF"/>
                </a:solidFill>
                <a:latin typeface="Aptos"/>
                <a:ea typeface="Aptos"/>
                <a:cs typeface="Aptos"/>
                <a:sym typeface="Aptos"/>
              </a:rPr>
              <a:t>prompted by pastoral</a:t>
            </a:r>
          </a:p>
          <a:p>
            <a:pPr algn="ctr">
              <a:lnSpc>
                <a:spcPts val="4003"/>
              </a:lnSpc>
            </a:pPr>
            <a:r>
              <a:rPr lang="en-US" sz="2859">
                <a:solidFill>
                  <a:srgbClr val="FFFFFF"/>
                </a:solidFill>
                <a:latin typeface="Aptos"/>
                <a:ea typeface="Aptos"/>
                <a:cs typeface="Aptos"/>
                <a:sym typeface="Aptos"/>
              </a:rPr>
              <a:t>need or an active</a:t>
            </a:r>
          </a:p>
          <a:p>
            <a:pPr algn="ctr">
              <a:lnSpc>
                <a:spcPts val="4003"/>
              </a:lnSpc>
            </a:pPr>
            <a:r>
              <a:rPr lang="en-US" sz="2859">
                <a:solidFill>
                  <a:srgbClr val="FFFFFF"/>
                </a:solidFill>
                <a:latin typeface="Aptos"/>
                <a:ea typeface="Aptos"/>
                <a:cs typeface="Aptos"/>
                <a:sym typeface="Aptos"/>
              </a:rPr>
              <a:t>request.</a:t>
            </a:r>
          </a:p>
        </p:txBody>
      </p:sp>
      <p:sp>
        <p:nvSpPr>
          <p:cNvPr id="6" name="TextBox 6"/>
          <p:cNvSpPr txBox="1"/>
          <p:nvPr/>
        </p:nvSpPr>
        <p:spPr>
          <a:xfrm>
            <a:off x="4816233" y="5701471"/>
            <a:ext cx="3928601" cy="3013456"/>
          </a:xfrm>
          <a:prstGeom prst="rect">
            <a:avLst/>
          </a:prstGeom>
        </p:spPr>
        <p:txBody>
          <a:bodyPr lIns="0" tIns="0" rIns="0" bIns="0" rtlCol="0" anchor="t">
            <a:spAutoFit/>
          </a:bodyPr>
          <a:lstStyle/>
          <a:p>
            <a:pPr algn="ctr">
              <a:lnSpc>
                <a:spcPts val="4003"/>
              </a:lnSpc>
            </a:pPr>
            <a:r>
              <a:rPr lang="en-US" sz="2859">
                <a:solidFill>
                  <a:srgbClr val="FFFFFF"/>
                </a:solidFill>
                <a:latin typeface="Aptos"/>
                <a:ea typeface="Aptos"/>
                <a:cs typeface="Aptos"/>
                <a:sym typeface="Aptos"/>
              </a:rPr>
              <a:t>Minister &amp; PCC have</a:t>
            </a:r>
          </a:p>
          <a:p>
            <a:pPr algn="ctr">
              <a:lnSpc>
                <a:spcPts val="4003"/>
              </a:lnSpc>
            </a:pPr>
            <a:r>
              <a:rPr lang="en-US" sz="2859">
                <a:solidFill>
                  <a:srgbClr val="FFFFFF"/>
                </a:solidFill>
                <a:latin typeface="Aptos"/>
                <a:ea typeface="Aptos"/>
                <a:cs typeface="Aptos"/>
                <a:sym typeface="Aptos"/>
              </a:rPr>
              <a:t>conversation about</a:t>
            </a:r>
          </a:p>
          <a:p>
            <a:pPr algn="ctr">
              <a:lnSpc>
                <a:spcPts val="4003"/>
              </a:lnSpc>
            </a:pPr>
            <a:r>
              <a:rPr lang="en-US" sz="2859">
                <a:solidFill>
                  <a:srgbClr val="FFFFFF"/>
                </a:solidFill>
                <a:latin typeface="Aptos"/>
                <a:ea typeface="Aptos"/>
                <a:cs typeface="Aptos"/>
                <a:sym typeface="Aptos"/>
              </a:rPr>
              <a:t>the use of the Prayers,</a:t>
            </a:r>
          </a:p>
          <a:p>
            <a:pPr algn="ctr">
              <a:lnSpc>
                <a:spcPts val="4003"/>
              </a:lnSpc>
            </a:pPr>
            <a:r>
              <a:rPr lang="en-US" sz="2859">
                <a:solidFill>
                  <a:srgbClr val="FFFFFF"/>
                </a:solidFill>
                <a:latin typeface="Aptos"/>
                <a:ea typeface="Aptos"/>
                <a:cs typeface="Aptos"/>
                <a:sym typeface="Aptos"/>
              </a:rPr>
              <a:t>consulting the wider</a:t>
            </a:r>
          </a:p>
          <a:p>
            <a:pPr algn="ctr">
              <a:lnSpc>
                <a:spcPts val="4003"/>
              </a:lnSpc>
            </a:pPr>
            <a:r>
              <a:rPr lang="en-US" sz="2859">
                <a:solidFill>
                  <a:srgbClr val="FFFFFF"/>
                </a:solidFill>
                <a:latin typeface="Aptos"/>
                <a:ea typeface="Aptos"/>
                <a:cs typeface="Aptos"/>
                <a:sym typeface="Aptos"/>
              </a:rPr>
              <a:t>church community</a:t>
            </a:r>
          </a:p>
          <a:p>
            <a:pPr algn="ctr">
              <a:lnSpc>
                <a:spcPts val="4003"/>
              </a:lnSpc>
            </a:pPr>
            <a:r>
              <a:rPr lang="en-US" sz="2859">
                <a:solidFill>
                  <a:srgbClr val="FFFFFF"/>
                </a:solidFill>
                <a:latin typeface="Aptos"/>
                <a:ea typeface="Aptos"/>
                <a:cs typeface="Aptos"/>
                <a:sym typeface="Aptos"/>
              </a:rPr>
              <a:t>if desired.</a:t>
            </a:r>
          </a:p>
        </p:txBody>
      </p:sp>
      <p:sp>
        <p:nvSpPr>
          <p:cNvPr id="7" name="TextBox 7"/>
          <p:cNvSpPr txBox="1"/>
          <p:nvPr/>
        </p:nvSpPr>
        <p:spPr>
          <a:xfrm>
            <a:off x="8952123" y="5701471"/>
            <a:ext cx="3515210" cy="4509989"/>
          </a:xfrm>
          <a:prstGeom prst="rect">
            <a:avLst/>
          </a:prstGeom>
        </p:spPr>
        <p:txBody>
          <a:bodyPr lIns="0" tIns="0" rIns="0" bIns="0" rtlCol="0" anchor="t">
            <a:spAutoFit/>
          </a:bodyPr>
          <a:lstStyle/>
          <a:p>
            <a:pPr algn="ctr">
              <a:lnSpc>
                <a:spcPts val="4008"/>
              </a:lnSpc>
            </a:pPr>
            <a:r>
              <a:rPr lang="en-US" sz="2863">
                <a:solidFill>
                  <a:srgbClr val="FFFFFF"/>
                </a:solidFill>
                <a:latin typeface="Aptos"/>
                <a:ea typeface="Aptos"/>
                <a:cs typeface="Aptos"/>
                <a:sym typeface="Aptos"/>
              </a:rPr>
              <a:t>Depending on the</a:t>
            </a:r>
          </a:p>
          <a:p>
            <a:pPr algn="ctr">
              <a:lnSpc>
                <a:spcPts val="4008"/>
              </a:lnSpc>
            </a:pPr>
            <a:r>
              <a:rPr lang="en-US" sz="2863">
                <a:solidFill>
                  <a:srgbClr val="FFFFFF"/>
                </a:solidFill>
                <a:latin typeface="Aptos"/>
                <a:ea typeface="Aptos"/>
                <a:cs typeface="Aptos"/>
                <a:sym typeface="Aptos"/>
              </a:rPr>
              <a:t>outcome of the</a:t>
            </a:r>
          </a:p>
          <a:p>
            <a:pPr algn="ctr">
              <a:lnSpc>
                <a:spcPts val="4008"/>
              </a:lnSpc>
            </a:pPr>
            <a:r>
              <a:rPr lang="en-US" sz="2863">
                <a:solidFill>
                  <a:srgbClr val="FFFFFF"/>
                </a:solidFill>
                <a:latin typeface="Aptos"/>
                <a:ea typeface="Aptos"/>
                <a:cs typeface="Aptos"/>
                <a:sym typeface="Aptos"/>
              </a:rPr>
              <a:t>conversation, a</a:t>
            </a:r>
          </a:p>
          <a:p>
            <a:pPr algn="ctr">
              <a:lnSpc>
                <a:spcPts val="4008"/>
              </a:lnSpc>
            </a:pPr>
            <a:r>
              <a:rPr lang="en-US" sz="2863">
                <a:solidFill>
                  <a:srgbClr val="FFFFFF"/>
                </a:solidFill>
                <a:latin typeface="Aptos"/>
                <a:ea typeface="Aptos"/>
                <a:cs typeface="Aptos"/>
                <a:sym typeface="Aptos"/>
              </a:rPr>
              <a:t>minister can decide to</a:t>
            </a:r>
          </a:p>
          <a:p>
            <a:pPr algn="ctr">
              <a:lnSpc>
                <a:spcPts val="4008"/>
              </a:lnSpc>
            </a:pPr>
            <a:r>
              <a:rPr lang="en-US" sz="2863">
                <a:solidFill>
                  <a:srgbClr val="FFFFFF"/>
                </a:solidFill>
                <a:latin typeface="Aptos"/>
                <a:ea typeface="Aptos"/>
                <a:cs typeface="Aptos"/>
                <a:sym typeface="Aptos"/>
              </a:rPr>
              <a:t>go ahead with bespoke</a:t>
            </a:r>
          </a:p>
          <a:p>
            <a:pPr algn="ctr">
              <a:lnSpc>
                <a:spcPts val="4008"/>
              </a:lnSpc>
            </a:pPr>
            <a:r>
              <a:rPr lang="en-US" sz="2863">
                <a:solidFill>
                  <a:srgbClr val="FFFFFF"/>
                </a:solidFill>
                <a:latin typeface="Aptos"/>
                <a:ea typeface="Aptos"/>
                <a:cs typeface="Aptos"/>
                <a:sym typeface="Aptos"/>
              </a:rPr>
              <a:t>use of the Prayers and</a:t>
            </a:r>
          </a:p>
          <a:p>
            <a:pPr algn="ctr">
              <a:lnSpc>
                <a:spcPts val="4008"/>
              </a:lnSpc>
            </a:pPr>
            <a:r>
              <a:rPr lang="en-US" sz="2863">
                <a:solidFill>
                  <a:srgbClr val="FFFFFF"/>
                </a:solidFill>
                <a:latin typeface="Aptos"/>
                <a:ea typeface="Aptos"/>
                <a:cs typeface="Aptos"/>
                <a:sym typeface="Aptos"/>
              </a:rPr>
              <a:t>registers this with the</a:t>
            </a:r>
          </a:p>
          <a:p>
            <a:pPr algn="ctr">
              <a:lnSpc>
                <a:spcPts val="4008"/>
              </a:lnSpc>
            </a:pPr>
            <a:r>
              <a:rPr lang="en-US" sz="2863">
                <a:solidFill>
                  <a:srgbClr val="FFFFFF"/>
                </a:solidFill>
                <a:latin typeface="Aptos"/>
                <a:ea typeface="Aptos"/>
                <a:cs typeface="Aptos"/>
                <a:sym typeface="Aptos"/>
              </a:rPr>
              <a:t>Diocesan Bishop.</a:t>
            </a:r>
          </a:p>
        </p:txBody>
      </p:sp>
      <p:sp>
        <p:nvSpPr>
          <p:cNvPr id="8" name="Freeform 8"/>
          <p:cNvSpPr/>
          <p:nvPr/>
        </p:nvSpPr>
        <p:spPr>
          <a:xfrm>
            <a:off x="16832966" y="0"/>
            <a:ext cx="1709441" cy="1709441"/>
          </a:xfrm>
          <a:custGeom>
            <a:avLst/>
            <a:gdLst/>
            <a:ahLst/>
            <a:cxnLst/>
            <a:rect l="l" t="t" r="r" b="b"/>
            <a:pathLst>
              <a:path w="1709441" h="1709441">
                <a:moveTo>
                  <a:pt x="0" y="0"/>
                </a:moveTo>
                <a:lnTo>
                  <a:pt x="1709441" y="0"/>
                </a:lnTo>
                <a:lnTo>
                  <a:pt x="1709441" y="1709441"/>
                </a:lnTo>
                <a:lnTo>
                  <a:pt x="0" y="1709441"/>
                </a:lnTo>
                <a:lnTo>
                  <a:pt x="0" y="0"/>
                </a:lnTo>
                <a:close/>
              </a:path>
            </a:pathLst>
          </a:custGeom>
          <a:blipFill>
            <a:blip r:embed="rId3"/>
            <a:stretch>
              <a:fillRect/>
            </a:stretch>
          </a:blipFill>
        </p:spPr>
        <p:txBody>
          <a:bodyPr/>
          <a:lstStyle/>
          <a:p>
            <a:endParaRPr lang="en-GB"/>
          </a:p>
        </p:txBody>
      </p:sp>
      <p:sp>
        <p:nvSpPr>
          <p:cNvPr id="9" name="TextBox 9"/>
          <p:cNvSpPr txBox="1"/>
          <p:nvPr/>
        </p:nvSpPr>
        <p:spPr>
          <a:xfrm>
            <a:off x="13148839" y="5701471"/>
            <a:ext cx="3762100" cy="4509989"/>
          </a:xfrm>
          <a:prstGeom prst="rect">
            <a:avLst/>
          </a:prstGeom>
        </p:spPr>
        <p:txBody>
          <a:bodyPr lIns="0" tIns="0" rIns="0" bIns="0" rtlCol="0" anchor="t">
            <a:spAutoFit/>
          </a:bodyPr>
          <a:lstStyle/>
          <a:p>
            <a:pPr algn="ctr">
              <a:lnSpc>
                <a:spcPts val="4008"/>
              </a:lnSpc>
            </a:pPr>
            <a:r>
              <a:rPr lang="en-US" sz="2863" dirty="0">
                <a:solidFill>
                  <a:srgbClr val="FFFFFF"/>
                </a:solidFill>
                <a:latin typeface="Aptos"/>
                <a:ea typeface="Aptos"/>
                <a:cs typeface="Aptos"/>
                <a:sym typeface="Aptos"/>
              </a:rPr>
              <a:t>Optional: The church</a:t>
            </a:r>
          </a:p>
          <a:p>
            <a:pPr algn="ctr">
              <a:lnSpc>
                <a:spcPts val="4008"/>
              </a:lnSpc>
            </a:pPr>
            <a:r>
              <a:rPr lang="en-US" sz="2863" dirty="0">
                <a:solidFill>
                  <a:srgbClr val="FFFFFF"/>
                </a:solidFill>
                <a:latin typeface="Aptos"/>
                <a:ea typeface="Aptos"/>
                <a:cs typeface="Aptos"/>
                <a:sym typeface="Aptos"/>
              </a:rPr>
              <a:t>adds a ‘PLF’ tag to</a:t>
            </a:r>
          </a:p>
          <a:p>
            <a:pPr algn="ctr">
              <a:lnSpc>
                <a:spcPts val="4008"/>
              </a:lnSpc>
            </a:pPr>
            <a:r>
              <a:rPr lang="en-US" sz="2863" dirty="0">
                <a:solidFill>
                  <a:srgbClr val="FFFFFF"/>
                </a:solidFill>
                <a:latin typeface="Aptos"/>
                <a:ea typeface="Aptos"/>
                <a:cs typeface="Aptos"/>
                <a:sym typeface="Aptos"/>
              </a:rPr>
              <a:t>its account on</a:t>
            </a:r>
          </a:p>
          <a:p>
            <a:pPr algn="ctr">
              <a:lnSpc>
                <a:spcPts val="4008"/>
              </a:lnSpc>
            </a:pPr>
            <a:r>
              <a:rPr lang="en-US" sz="2863" dirty="0">
                <a:solidFill>
                  <a:srgbClr val="FFFFFF"/>
                </a:solidFill>
                <a:latin typeface="Aptos"/>
                <a:ea typeface="Aptos"/>
                <a:cs typeface="Aptos"/>
                <a:sym typeface="Aptos"/>
              </a:rPr>
              <a:t>AChurchNearYou.com</a:t>
            </a:r>
          </a:p>
          <a:p>
            <a:pPr algn="ctr">
              <a:lnSpc>
                <a:spcPts val="4008"/>
              </a:lnSpc>
            </a:pPr>
            <a:r>
              <a:rPr lang="en-US" sz="2863" dirty="0">
                <a:solidFill>
                  <a:srgbClr val="FFFFFF"/>
                </a:solidFill>
                <a:latin typeface="Aptos"/>
                <a:ea typeface="Aptos"/>
                <a:cs typeface="Aptos"/>
                <a:sym typeface="Aptos"/>
              </a:rPr>
              <a:t>Alternatively,</a:t>
            </a:r>
          </a:p>
          <a:p>
            <a:pPr algn="ctr">
              <a:lnSpc>
                <a:spcPts val="4008"/>
              </a:lnSpc>
            </a:pPr>
            <a:r>
              <a:rPr lang="en-US" sz="2863" dirty="0">
                <a:solidFill>
                  <a:srgbClr val="FFFFFF"/>
                </a:solidFill>
                <a:latin typeface="Aptos"/>
                <a:ea typeface="Aptos"/>
                <a:cs typeface="Aptos"/>
                <a:sym typeface="Aptos"/>
              </a:rPr>
              <a:t>the minister does not</a:t>
            </a:r>
          </a:p>
          <a:p>
            <a:pPr algn="ctr">
              <a:lnSpc>
                <a:spcPts val="4008"/>
              </a:lnSpc>
            </a:pPr>
            <a:r>
              <a:rPr lang="en-US" sz="2863" dirty="0">
                <a:solidFill>
                  <a:srgbClr val="FFFFFF"/>
                </a:solidFill>
                <a:latin typeface="Aptos"/>
                <a:ea typeface="Aptos"/>
                <a:cs typeface="Aptos"/>
                <a:sym typeface="Aptos"/>
              </a:rPr>
              <a:t>opt-in to the use of the</a:t>
            </a:r>
          </a:p>
          <a:p>
            <a:pPr algn="ctr">
              <a:lnSpc>
                <a:spcPts val="4008"/>
              </a:lnSpc>
            </a:pPr>
            <a:r>
              <a:rPr lang="en-US" sz="2863" dirty="0">
                <a:solidFill>
                  <a:srgbClr val="FFFFFF"/>
                </a:solidFill>
                <a:latin typeface="Aptos"/>
                <a:ea typeface="Aptos"/>
                <a:cs typeface="Aptos"/>
                <a:sym typeface="Aptos"/>
              </a:rPr>
              <a:t>Prayers and no further</a:t>
            </a:r>
          </a:p>
          <a:p>
            <a:pPr algn="ctr">
              <a:lnSpc>
                <a:spcPts val="4008"/>
              </a:lnSpc>
            </a:pPr>
            <a:r>
              <a:rPr lang="en-US" sz="2863" dirty="0">
                <a:solidFill>
                  <a:srgbClr val="FFFFFF"/>
                </a:solidFill>
                <a:latin typeface="Aptos"/>
                <a:ea typeface="Aptos"/>
                <a:cs typeface="Aptos"/>
                <a:sym typeface="Aptos"/>
              </a:rPr>
              <a:t>action is needed.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c15c9f3-89de-41f0-808e-0d6a6779343a" xsi:nil="true"/>
    <lcf76f155ced4ddcb4097134ff3c332f xmlns="2f116d5b-396f-4e4a-83ba-9442a2ac4a7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C039752084F974F8A936374EF80F060" ma:contentTypeVersion="15" ma:contentTypeDescription="Create a new document." ma:contentTypeScope="" ma:versionID="7567b44f804d7901cfbac22e612f705e">
  <xsd:schema xmlns:xsd="http://www.w3.org/2001/XMLSchema" xmlns:xs="http://www.w3.org/2001/XMLSchema" xmlns:p="http://schemas.microsoft.com/office/2006/metadata/properties" xmlns:ns2="2f116d5b-396f-4e4a-83ba-9442a2ac4a70" xmlns:ns3="ac15c9f3-89de-41f0-808e-0d6a6779343a" targetNamespace="http://schemas.microsoft.com/office/2006/metadata/properties" ma:root="true" ma:fieldsID="feee031ffaeca813ee68faf83cc06207" ns2:_="" ns3:_="">
    <xsd:import namespace="2f116d5b-396f-4e4a-83ba-9442a2ac4a70"/>
    <xsd:import namespace="ac15c9f3-89de-41f0-808e-0d6a6779343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116d5b-396f-4e4a-83ba-9442a2ac4a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06aabbe-596b-4e13-ae27-cd64ca0bc19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15c9f3-89de-41f0-808e-0d6a6779343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deb6b03-0464-4c9f-a853-4b6af6b3e969}" ma:internalName="TaxCatchAll" ma:showField="CatchAllData" ma:web="ac15c9f3-89de-41f0-808e-0d6a6779343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65EBDC-310D-4D84-A6DF-2E75132339F1}">
  <ds:schemaRefs>
    <ds:schemaRef ds:uri="http://schemas.microsoft.com/office/2006/metadata/properties"/>
    <ds:schemaRef ds:uri="http://schemas.microsoft.com/office/infopath/2007/PartnerControls"/>
    <ds:schemaRef ds:uri="76938fcb-19bc-4158-8a13-b37c429d83d1"/>
    <ds:schemaRef ds:uri="eedea83b-bc00-4a24-b90c-ddb4d659e146"/>
  </ds:schemaRefs>
</ds:datastoreItem>
</file>

<file path=customXml/itemProps2.xml><?xml version="1.0" encoding="utf-8"?>
<ds:datastoreItem xmlns:ds="http://schemas.openxmlformats.org/officeDocument/2006/customXml" ds:itemID="{2B83388A-280D-44A5-A019-1D5798D6FF02}"/>
</file>

<file path=customXml/itemProps3.xml><?xml version="1.0" encoding="utf-8"?>
<ds:datastoreItem xmlns:ds="http://schemas.openxmlformats.org/officeDocument/2006/customXml" ds:itemID="{76DC293A-6A0E-4781-9F76-E1AA9F9906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702</Words>
  <Application>Microsoft Macintosh PowerPoint</Application>
  <PresentationFormat>Custom</PresentationFormat>
  <Paragraphs>75</Paragraphs>
  <Slides>19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Aptos Bold</vt:lpstr>
      <vt:lpstr>Aptos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Commitments</dc:title>
  <cp:lastModifiedBy>Neil Pugmire</cp:lastModifiedBy>
  <cp:revision>6</cp:revision>
  <dcterms:created xsi:type="dcterms:W3CDTF">2006-08-16T00:00:00Z</dcterms:created>
  <dcterms:modified xsi:type="dcterms:W3CDTF">2025-06-16T11:12:00Z</dcterms:modified>
  <dc:identifier>DAGoKp76Dp0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0x0101003C039752084F974F8A936374EF80F060</vt:lpwstr>
  </property>
  <property fmtid="{D5CDD505-2E9C-101B-9397-08002B2CF9AE}" pid="3" name="MediaServiceImageTags">
    <vt:lpwstr/>
  </property>
</Properties>
</file>