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6" r:id="rId11"/>
    <p:sldId id="267" r:id="rId12"/>
    <p:sldId id="268" r:id="rId13"/>
    <p:sldId id="272"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41"/>
  </p:normalViewPr>
  <p:slideViewPr>
    <p:cSldViewPr snapToGrid="0">
      <p:cViewPr varScale="1">
        <p:scale>
          <a:sx n="133" d="100"/>
          <a:sy n="133" d="100"/>
        </p:scale>
        <p:origin x="224"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17AE-96F6-B13A-E25C-615C06D65D96}"/>
              </a:ext>
            </a:extLst>
          </p:cNvPr>
          <p:cNvSpPr>
            <a:spLocks noGrp="1"/>
          </p:cNvSpPr>
          <p:nvPr>
            <p:ph type="ctrTitle"/>
          </p:nvPr>
        </p:nvSpPr>
        <p:spPr>
          <a:xfrm>
            <a:off x="1524000" y="1440862"/>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AC5210B-D79C-AECE-F651-53423B8C9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7ADD522-95C0-5773-50FD-D94719DDE9AB}"/>
              </a:ext>
            </a:extLst>
          </p:cNvPr>
          <p:cNvSpPr>
            <a:spLocks noGrp="1"/>
          </p:cNvSpPr>
          <p:nvPr>
            <p:ph type="dt" sz="half" idx="10"/>
          </p:nvPr>
        </p:nvSpPr>
        <p:spPr/>
        <p:txBody>
          <a:bodyPr/>
          <a:lstStyle/>
          <a:p>
            <a:fld id="{A5E0B333-2704-BA4D-BFCA-DBCB4B1DEEDC}" type="datetimeFigureOut">
              <a:rPr lang="en-GB" smtClean="0"/>
              <a:t>05/03/2026</a:t>
            </a:fld>
            <a:endParaRPr lang="en-GB"/>
          </a:p>
        </p:txBody>
      </p:sp>
      <p:sp>
        <p:nvSpPr>
          <p:cNvPr id="5" name="Footer Placeholder 4">
            <a:extLst>
              <a:ext uri="{FF2B5EF4-FFF2-40B4-BE49-F238E27FC236}">
                <a16:creationId xmlns:a16="http://schemas.microsoft.com/office/drawing/2014/main" id="{77A71C4A-801B-B56E-6FF0-B3227131E7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56F8CA-AD68-6FDA-B873-AD540A6AC815}"/>
              </a:ext>
            </a:extLst>
          </p:cNvPr>
          <p:cNvSpPr>
            <a:spLocks noGrp="1"/>
          </p:cNvSpPr>
          <p:nvPr>
            <p:ph type="sldNum" sz="quarter" idx="12"/>
          </p:nvPr>
        </p:nvSpPr>
        <p:spPr/>
        <p:txBody>
          <a:bodyPr/>
          <a:lstStyle/>
          <a:p>
            <a:fld id="{B21A1FF4-8978-CC4B-A951-E74C13FA103B}" type="slidenum">
              <a:rPr lang="en-GB" smtClean="0"/>
              <a:t>‹#›</a:t>
            </a:fld>
            <a:endParaRPr lang="en-GB"/>
          </a:p>
        </p:txBody>
      </p:sp>
    </p:spTree>
    <p:extLst>
      <p:ext uri="{BB962C8B-B14F-4D97-AF65-F5344CB8AC3E}">
        <p14:creationId xmlns:p14="http://schemas.microsoft.com/office/powerpoint/2010/main" val="137288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88A4-E4D4-BE5F-B056-4FC56909E44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80804F0-73E8-74FC-C4DB-2887632A76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942372F-C89D-E0ED-C333-582B6A32FD34}"/>
              </a:ext>
            </a:extLst>
          </p:cNvPr>
          <p:cNvSpPr>
            <a:spLocks noGrp="1"/>
          </p:cNvSpPr>
          <p:nvPr>
            <p:ph type="dt" sz="half" idx="10"/>
          </p:nvPr>
        </p:nvSpPr>
        <p:spPr/>
        <p:txBody>
          <a:bodyPr/>
          <a:lstStyle/>
          <a:p>
            <a:fld id="{A5E0B333-2704-BA4D-BFCA-DBCB4B1DEEDC}" type="datetimeFigureOut">
              <a:rPr lang="en-GB" smtClean="0"/>
              <a:t>05/03/2026</a:t>
            </a:fld>
            <a:endParaRPr lang="en-GB"/>
          </a:p>
        </p:txBody>
      </p:sp>
      <p:sp>
        <p:nvSpPr>
          <p:cNvPr id="5" name="Footer Placeholder 4">
            <a:extLst>
              <a:ext uri="{FF2B5EF4-FFF2-40B4-BE49-F238E27FC236}">
                <a16:creationId xmlns:a16="http://schemas.microsoft.com/office/drawing/2014/main" id="{C32B51F3-E06F-6DF2-CC31-9876AA7AF0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48AA1-38A0-0554-0825-C634849355A0}"/>
              </a:ext>
            </a:extLst>
          </p:cNvPr>
          <p:cNvSpPr>
            <a:spLocks noGrp="1"/>
          </p:cNvSpPr>
          <p:nvPr>
            <p:ph type="sldNum" sz="quarter" idx="12"/>
          </p:nvPr>
        </p:nvSpPr>
        <p:spPr/>
        <p:txBody>
          <a:bodyPr/>
          <a:lstStyle/>
          <a:p>
            <a:fld id="{B21A1FF4-8978-CC4B-A951-E74C13FA103B}" type="slidenum">
              <a:rPr lang="en-GB" smtClean="0"/>
              <a:t>‹#›</a:t>
            </a:fld>
            <a:endParaRPr lang="en-GB"/>
          </a:p>
        </p:txBody>
      </p:sp>
    </p:spTree>
    <p:extLst>
      <p:ext uri="{BB962C8B-B14F-4D97-AF65-F5344CB8AC3E}">
        <p14:creationId xmlns:p14="http://schemas.microsoft.com/office/powerpoint/2010/main" val="30710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6419A3-5F6A-5E21-21BD-B9BA0DF70F0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70D0297-5745-0A9C-CF5E-B8EA547E79E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4711CC9-71B9-96BF-C9B4-0C177EF8B0B6}"/>
              </a:ext>
            </a:extLst>
          </p:cNvPr>
          <p:cNvSpPr>
            <a:spLocks noGrp="1"/>
          </p:cNvSpPr>
          <p:nvPr>
            <p:ph type="dt" sz="half" idx="10"/>
          </p:nvPr>
        </p:nvSpPr>
        <p:spPr/>
        <p:txBody>
          <a:bodyPr/>
          <a:lstStyle/>
          <a:p>
            <a:fld id="{A5E0B333-2704-BA4D-BFCA-DBCB4B1DEEDC}" type="datetimeFigureOut">
              <a:rPr lang="en-GB" smtClean="0"/>
              <a:t>05/03/2026</a:t>
            </a:fld>
            <a:endParaRPr lang="en-GB"/>
          </a:p>
        </p:txBody>
      </p:sp>
      <p:sp>
        <p:nvSpPr>
          <p:cNvPr id="5" name="Footer Placeholder 4">
            <a:extLst>
              <a:ext uri="{FF2B5EF4-FFF2-40B4-BE49-F238E27FC236}">
                <a16:creationId xmlns:a16="http://schemas.microsoft.com/office/drawing/2014/main" id="{435DE02A-A19A-290C-D6B6-874AE34433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F3BA71-FFC2-6D73-8016-6BE88BD44B55}"/>
              </a:ext>
            </a:extLst>
          </p:cNvPr>
          <p:cNvSpPr>
            <a:spLocks noGrp="1"/>
          </p:cNvSpPr>
          <p:nvPr>
            <p:ph type="sldNum" sz="quarter" idx="12"/>
          </p:nvPr>
        </p:nvSpPr>
        <p:spPr/>
        <p:txBody>
          <a:bodyPr/>
          <a:lstStyle/>
          <a:p>
            <a:fld id="{B21A1FF4-8978-CC4B-A951-E74C13FA103B}" type="slidenum">
              <a:rPr lang="en-GB" smtClean="0"/>
              <a:t>‹#›</a:t>
            </a:fld>
            <a:endParaRPr lang="en-GB"/>
          </a:p>
        </p:txBody>
      </p:sp>
    </p:spTree>
    <p:extLst>
      <p:ext uri="{BB962C8B-B14F-4D97-AF65-F5344CB8AC3E}">
        <p14:creationId xmlns:p14="http://schemas.microsoft.com/office/powerpoint/2010/main" val="269381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B5E0-91FB-0955-E1DE-099A0145672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5F64769-0A14-3177-2CCC-D495B00922A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E8B441-B6D8-F54F-74D4-9F663C786319}"/>
              </a:ext>
            </a:extLst>
          </p:cNvPr>
          <p:cNvSpPr>
            <a:spLocks noGrp="1"/>
          </p:cNvSpPr>
          <p:nvPr>
            <p:ph type="dt" sz="half" idx="10"/>
          </p:nvPr>
        </p:nvSpPr>
        <p:spPr/>
        <p:txBody>
          <a:bodyPr/>
          <a:lstStyle/>
          <a:p>
            <a:fld id="{A5E0B333-2704-BA4D-BFCA-DBCB4B1DEEDC}" type="datetimeFigureOut">
              <a:rPr lang="en-GB" smtClean="0"/>
              <a:t>05/03/2026</a:t>
            </a:fld>
            <a:endParaRPr lang="en-GB"/>
          </a:p>
        </p:txBody>
      </p:sp>
      <p:sp>
        <p:nvSpPr>
          <p:cNvPr id="5" name="Footer Placeholder 4">
            <a:extLst>
              <a:ext uri="{FF2B5EF4-FFF2-40B4-BE49-F238E27FC236}">
                <a16:creationId xmlns:a16="http://schemas.microsoft.com/office/drawing/2014/main" id="{E07ECCD8-AA2C-FF9E-C2C5-5510DD0AFF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96DCE4-E92B-2354-298A-E387F2B41F4C}"/>
              </a:ext>
            </a:extLst>
          </p:cNvPr>
          <p:cNvSpPr>
            <a:spLocks noGrp="1"/>
          </p:cNvSpPr>
          <p:nvPr>
            <p:ph type="sldNum" sz="quarter" idx="12"/>
          </p:nvPr>
        </p:nvSpPr>
        <p:spPr/>
        <p:txBody>
          <a:bodyPr/>
          <a:lstStyle/>
          <a:p>
            <a:fld id="{B21A1FF4-8978-CC4B-A951-E74C13FA103B}" type="slidenum">
              <a:rPr lang="en-GB" smtClean="0"/>
              <a:t>‹#›</a:t>
            </a:fld>
            <a:endParaRPr lang="en-GB"/>
          </a:p>
        </p:txBody>
      </p:sp>
    </p:spTree>
    <p:extLst>
      <p:ext uri="{BB962C8B-B14F-4D97-AF65-F5344CB8AC3E}">
        <p14:creationId xmlns:p14="http://schemas.microsoft.com/office/powerpoint/2010/main" val="189542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18B6-B247-8FC6-C641-F3765554A02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66D4ADE-51F0-71E7-5AFA-DAE77ACCB6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838A246-CD4E-9438-ED6A-D12B0F8B63B8}"/>
              </a:ext>
            </a:extLst>
          </p:cNvPr>
          <p:cNvSpPr>
            <a:spLocks noGrp="1"/>
          </p:cNvSpPr>
          <p:nvPr>
            <p:ph type="dt" sz="half" idx="10"/>
          </p:nvPr>
        </p:nvSpPr>
        <p:spPr/>
        <p:txBody>
          <a:bodyPr/>
          <a:lstStyle/>
          <a:p>
            <a:fld id="{A5E0B333-2704-BA4D-BFCA-DBCB4B1DEEDC}" type="datetimeFigureOut">
              <a:rPr lang="en-GB" smtClean="0"/>
              <a:t>05/03/2026</a:t>
            </a:fld>
            <a:endParaRPr lang="en-GB"/>
          </a:p>
        </p:txBody>
      </p:sp>
      <p:sp>
        <p:nvSpPr>
          <p:cNvPr id="5" name="Footer Placeholder 4">
            <a:extLst>
              <a:ext uri="{FF2B5EF4-FFF2-40B4-BE49-F238E27FC236}">
                <a16:creationId xmlns:a16="http://schemas.microsoft.com/office/drawing/2014/main" id="{C646AEC2-F072-55EA-A2BE-AB2E658D44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CA5396-1D11-86C2-DAE2-B2202CF44B85}"/>
              </a:ext>
            </a:extLst>
          </p:cNvPr>
          <p:cNvSpPr>
            <a:spLocks noGrp="1"/>
          </p:cNvSpPr>
          <p:nvPr>
            <p:ph type="sldNum" sz="quarter" idx="12"/>
          </p:nvPr>
        </p:nvSpPr>
        <p:spPr/>
        <p:txBody>
          <a:bodyPr/>
          <a:lstStyle/>
          <a:p>
            <a:fld id="{B21A1FF4-8978-CC4B-A951-E74C13FA103B}" type="slidenum">
              <a:rPr lang="en-GB" smtClean="0"/>
              <a:t>‹#›</a:t>
            </a:fld>
            <a:endParaRPr lang="en-GB"/>
          </a:p>
        </p:txBody>
      </p:sp>
    </p:spTree>
    <p:extLst>
      <p:ext uri="{BB962C8B-B14F-4D97-AF65-F5344CB8AC3E}">
        <p14:creationId xmlns:p14="http://schemas.microsoft.com/office/powerpoint/2010/main" val="368651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DEB5-5261-E7E0-E3ED-F89B8DF6197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6391169-98A0-64CA-24BE-20EF10337C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9BE4E9B-DDFA-F898-43A1-2C7D64C7C89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D0A0266-A48B-C8B5-A7BD-A02254CE4E73}"/>
              </a:ext>
            </a:extLst>
          </p:cNvPr>
          <p:cNvSpPr>
            <a:spLocks noGrp="1"/>
          </p:cNvSpPr>
          <p:nvPr>
            <p:ph type="dt" sz="half" idx="10"/>
          </p:nvPr>
        </p:nvSpPr>
        <p:spPr/>
        <p:txBody>
          <a:bodyPr/>
          <a:lstStyle/>
          <a:p>
            <a:fld id="{A5E0B333-2704-BA4D-BFCA-DBCB4B1DEEDC}" type="datetimeFigureOut">
              <a:rPr lang="en-GB" smtClean="0"/>
              <a:t>05/03/2026</a:t>
            </a:fld>
            <a:endParaRPr lang="en-GB"/>
          </a:p>
        </p:txBody>
      </p:sp>
      <p:sp>
        <p:nvSpPr>
          <p:cNvPr id="6" name="Footer Placeholder 5">
            <a:extLst>
              <a:ext uri="{FF2B5EF4-FFF2-40B4-BE49-F238E27FC236}">
                <a16:creationId xmlns:a16="http://schemas.microsoft.com/office/drawing/2014/main" id="{6D6CC6C1-874A-7CD6-9434-912D3431E4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7D63C4-E0EE-466B-6868-77988B2D2250}"/>
              </a:ext>
            </a:extLst>
          </p:cNvPr>
          <p:cNvSpPr>
            <a:spLocks noGrp="1"/>
          </p:cNvSpPr>
          <p:nvPr>
            <p:ph type="sldNum" sz="quarter" idx="12"/>
          </p:nvPr>
        </p:nvSpPr>
        <p:spPr/>
        <p:txBody>
          <a:bodyPr/>
          <a:lstStyle/>
          <a:p>
            <a:fld id="{B21A1FF4-8978-CC4B-A951-E74C13FA103B}" type="slidenum">
              <a:rPr lang="en-GB" smtClean="0"/>
              <a:t>‹#›</a:t>
            </a:fld>
            <a:endParaRPr lang="en-GB"/>
          </a:p>
        </p:txBody>
      </p:sp>
    </p:spTree>
    <p:extLst>
      <p:ext uri="{BB962C8B-B14F-4D97-AF65-F5344CB8AC3E}">
        <p14:creationId xmlns:p14="http://schemas.microsoft.com/office/powerpoint/2010/main" val="247948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6484-ADA2-0DB1-5927-29D00622134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B628E3E-FF74-9A4E-8950-3086A7E66B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808A41-B711-5379-989E-19F61CA17A7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D436E87-01EE-14AB-6C74-A0940F2DA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B959837-6417-5D86-9E12-747EB285BB2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740BA5C-458D-EF4C-7D61-9611F37621B9}"/>
              </a:ext>
            </a:extLst>
          </p:cNvPr>
          <p:cNvSpPr>
            <a:spLocks noGrp="1"/>
          </p:cNvSpPr>
          <p:nvPr>
            <p:ph type="dt" sz="half" idx="10"/>
          </p:nvPr>
        </p:nvSpPr>
        <p:spPr/>
        <p:txBody>
          <a:bodyPr/>
          <a:lstStyle/>
          <a:p>
            <a:fld id="{A5E0B333-2704-BA4D-BFCA-DBCB4B1DEEDC}" type="datetimeFigureOut">
              <a:rPr lang="en-GB" smtClean="0"/>
              <a:t>05/03/2026</a:t>
            </a:fld>
            <a:endParaRPr lang="en-GB"/>
          </a:p>
        </p:txBody>
      </p:sp>
      <p:sp>
        <p:nvSpPr>
          <p:cNvPr id="8" name="Footer Placeholder 7">
            <a:extLst>
              <a:ext uri="{FF2B5EF4-FFF2-40B4-BE49-F238E27FC236}">
                <a16:creationId xmlns:a16="http://schemas.microsoft.com/office/drawing/2014/main" id="{2C2028A3-033F-C538-0E62-8E66998100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C129F4-815A-B88C-3333-EA47B1248670}"/>
              </a:ext>
            </a:extLst>
          </p:cNvPr>
          <p:cNvSpPr>
            <a:spLocks noGrp="1"/>
          </p:cNvSpPr>
          <p:nvPr>
            <p:ph type="sldNum" sz="quarter" idx="12"/>
          </p:nvPr>
        </p:nvSpPr>
        <p:spPr/>
        <p:txBody>
          <a:bodyPr/>
          <a:lstStyle/>
          <a:p>
            <a:fld id="{B21A1FF4-8978-CC4B-A951-E74C13FA103B}" type="slidenum">
              <a:rPr lang="en-GB" smtClean="0"/>
              <a:t>‹#›</a:t>
            </a:fld>
            <a:endParaRPr lang="en-GB"/>
          </a:p>
        </p:txBody>
      </p:sp>
    </p:spTree>
    <p:extLst>
      <p:ext uri="{BB962C8B-B14F-4D97-AF65-F5344CB8AC3E}">
        <p14:creationId xmlns:p14="http://schemas.microsoft.com/office/powerpoint/2010/main" val="161717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80D9-4E01-906B-1949-8A22D8854EF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4CE8DC1-32E9-5B00-F175-5D9CA2690230}"/>
              </a:ext>
            </a:extLst>
          </p:cNvPr>
          <p:cNvSpPr>
            <a:spLocks noGrp="1"/>
          </p:cNvSpPr>
          <p:nvPr>
            <p:ph type="dt" sz="half" idx="10"/>
          </p:nvPr>
        </p:nvSpPr>
        <p:spPr/>
        <p:txBody>
          <a:bodyPr/>
          <a:lstStyle/>
          <a:p>
            <a:fld id="{A5E0B333-2704-BA4D-BFCA-DBCB4B1DEEDC}" type="datetimeFigureOut">
              <a:rPr lang="en-GB" smtClean="0"/>
              <a:t>05/03/2026</a:t>
            </a:fld>
            <a:endParaRPr lang="en-GB"/>
          </a:p>
        </p:txBody>
      </p:sp>
      <p:sp>
        <p:nvSpPr>
          <p:cNvPr id="4" name="Footer Placeholder 3">
            <a:extLst>
              <a:ext uri="{FF2B5EF4-FFF2-40B4-BE49-F238E27FC236}">
                <a16:creationId xmlns:a16="http://schemas.microsoft.com/office/drawing/2014/main" id="{CD9D24DE-795B-807C-707F-8B37FCC1F3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AB08AC-C793-4EFF-3B01-181D5E33E2FE}"/>
              </a:ext>
            </a:extLst>
          </p:cNvPr>
          <p:cNvSpPr>
            <a:spLocks noGrp="1"/>
          </p:cNvSpPr>
          <p:nvPr>
            <p:ph type="sldNum" sz="quarter" idx="12"/>
          </p:nvPr>
        </p:nvSpPr>
        <p:spPr/>
        <p:txBody>
          <a:bodyPr/>
          <a:lstStyle/>
          <a:p>
            <a:fld id="{B21A1FF4-8978-CC4B-A951-E74C13FA103B}" type="slidenum">
              <a:rPr lang="en-GB" smtClean="0"/>
              <a:t>‹#›</a:t>
            </a:fld>
            <a:endParaRPr lang="en-GB"/>
          </a:p>
        </p:txBody>
      </p:sp>
    </p:spTree>
    <p:extLst>
      <p:ext uri="{BB962C8B-B14F-4D97-AF65-F5344CB8AC3E}">
        <p14:creationId xmlns:p14="http://schemas.microsoft.com/office/powerpoint/2010/main" val="91430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9BB03C-69D9-C1C6-E191-3AC923913419}"/>
              </a:ext>
            </a:extLst>
          </p:cNvPr>
          <p:cNvSpPr>
            <a:spLocks noGrp="1"/>
          </p:cNvSpPr>
          <p:nvPr>
            <p:ph type="dt" sz="half" idx="10"/>
          </p:nvPr>
        </p:nvSpPr>
        <p:spPr/>
        <p:txBody>
          <a:bodyPr/>
          <a:lstStyle/>
          <a:p>
            <a:fld id="{A5E0B333-2704-BA4D-BFCA-DBCB4B1DEEDC}" type="datetimeFigureOut">
              <a:rPr lang="en-GB" smtClean="0"/>
              <a:t>05/03/2026</a:t>
            </a:fld>
            <a:endParaRPr lang="en-GB"/>
          </a:p>
        </p:txBody>
      </p:sp>
      <p:sp>
        <p:nvSpPr>
          <p:cNvPr id="3" name="Footer Placeholder 2">
            <a:extLst>
              <a:ext uri="{FF2B5EF4-FFF2-40B4-BE49-F238E27FC236}">
                <a16:creationId xmlns:a16="http://schemas.microsoft.com/office/drawing/2014/main" id="{CFC7FDA3-5A5F-A5A2-7459-01E50978A7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5977A4-7A3B-A062-9EDE-E3BF81C7DE4D}"/>
              </a:ext>
            </a:extLst>
          </p:cNvPr>
          <p:cNvSpPr>
            <a:spLocks noGrp="1"/>
          </p:cNvSpPr>
          <p:nvPr>
            <p:ph type="sldNum" sz="quarter" idx="12"/>
          </p:nvPr>
        </p:nvSpPr>
        <p:spPr/>
        <p:txBody>
          <a:bodyPr/>
          <a:lstStyle/>
          <a:p>
            <a:fld id="{B21A1FF4-8978-CC4B-A951-E74C13FA103B}" type="slidenum">
              <a:rPr lang="en-GB" smtClean="0"/>
              <a:t>‹#›</a:t>
            </a:fld>
            <a:endParaRPr lang="en-GB"/>
          </a:p>
        </p:txBody>
      </p:sp>
    </p:spTree>
    <p:extLst>
      <p:ext uri="{BB962C8B-B14F-4D97-AF65-F5344CB8AC3E}">
        <p14:creationId xmlns:p14="http://schemas.microsoft.com/office/powerpoint/2010/main" val="305194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15EF-FF90-4F5D-0672-6DD7DF8B0C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4A93862-5B33-C290-D7B3-7C0D28ACF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50D2A78-8F74-0569-B91F-C46025BA8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436601-0278-37B9-6479-5CA7F820ABB5}"/>
              </a:ext>
            </a:extLst>
          </p:cNvPr>
          <p:cNvSpPr>
            <a:spLocks noGrp="1"/>
          </p:cNvSpPr>
          <p:nvPr>
            <p:ph type="dt" sz="half" idx="10"/>
          </p:nvPr>
        </p:nvSpPr>
        <p:spPr/>
        <p:txBody>
          <a:bodyPr/>
          <a:lstStyle/>
          <a:p>
            <a:fld id="{A5E0B333-2704-BA4D-BFCA-DBCB4B1DEEDC}" type="datetimeFigureOut">
              <a:rPr lang="en-GB" smtClean="0"/>
              <a:t>05/03/2026</a:t>
            </a:fld>
            <a:endParaRPr lang="en-GB"/>
          </a:p>
        </p:txBody>
      </p:sp>
      <p:sp>
        <p:nvSpPr>
          <p:cNvPr id="6" name="Footer Placeholder 5">
            <a:extLst>
              <a:ext uri="{FF2B5EF4-FFF2-40B4-BE49-F238E27FC236}">
                <a16:creationId xmlns:a16="http://schemas.microsoft.com/office/drawing/2014/main" id="{4AA5E88A-0889-6F12-7077-A940ADA6AD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AF444C-41AD-36AD-7817-6A1FEB25D7F0}"/>
              </a:ext>
            </a:extLst>
          </p:cNvPr>
          <p:cNvSpPr>
            <a:spLocks noGrp="1"/>
          </p:cNvSpPr>
          <p:nvPr>
            <p:ph type="sldNum" sz="quarter" idx="12"/>
          </p:nvPr>
        </p:nvSpPr>
        <p:spPr/>
        <p:txBody>
          <a:bodyPr/>
          <a:lstStyle/>
          <a:p>
            <a:fld id="{B21A1FF4-8978-CC4B-A951-E74C13FA103B}" type="slidenum">
              <a:rPr lang="en-GB" smtClean="0"/>
              <a:t>‹#›</a:t>
            </a:fld>
            <a:endParaRPr lang="en-GB"/>
          </a:p>
        </p:txBody>
      </p:sp>
    </p:spTree>
    <p:extLst>
      <p:ext uri="{BB962C8B-B14F-4D97-AF65-F5344CB8AC3E}">
        <p14:creationId xmlns:p14="http://schemas.microsoft.com/office/powerpoint/2010/main" val="317865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DB07-81F2-E89C-A1B7-EE2D2C0AAA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417D836-4064-4A15-9884-EFBFED4BC5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9A767301-AB09-8E3D-B8F2-E8829AD9B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9A6BE1-5F6F-2319-DF2F-250B6A6AFA61}"/>
              </a:ext>
            </a:extLst>
          </p:cNvPr>
          <p:cNvSpPr>
            <a:spLocks noGrp="1"/>
          </p:cNvSpPr>
          <p:nvPr>
            <p:ph type="dt" sz="half" idx="10"/>
          </p:nvPr>
        </p:nvSpPr>
        <p:spPr/>
        <p:txBody>
          <a:bodyPr/>
          <a:lstStyle/>
          <a:p>
            <a:fld id="{A5E0B333-2704-BA4D-BFCA-DBCB4B1DEEDC}" type="datetimeFigureOut">
              <a:rPr lang="en-GB" smtClean="0"/>
              <a:t>05/03/2026</a:t>
            </a:fld>
            <a:endParaRPr lang="en-GB"/>
          </a:p>
        </p:txBody>
      </p:sp>
      <p:sp>
        <p:nvSpPr>
          <p:cNvPr id="6" name="Footer Placeholder 5">
            <a:extLst>
              <a:ext uri="{FF2B5EF4-FFF2-40B4-BE49-F238E27FC236}">
                <a16:creationId xmlns:a16="http://schemas.microsoft.com/office/drawing/2014/main" id="{5A292CAC-E9E3-65B8-7085-805293BF09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FD0A8-81D2-FD99-EFCC-E791496A8C10}"/>
              </a:ext>
            </a:extLst>
          </p:cNvPr>
          <p:cNvSpPr>
            <a:spLocks noGrp="1"/>
          </p:cNvSpPr>
          <p:nvPr>
            <p:ph type="sldNum" sz="quarter" idx="12"/>
          </p:nvPr>
        </p:nvSpPr>
        <p:spPr/>
        <p:txBody>
          <a:bodyPr/>
          <a:lstStyle/>
          <a:p>
            <a:fld id="{B21A1FF4-8978-CC4B-A951-E74C13FA103B}" type="slidenum">
              <a:rPr lang="en-GB" smtClean="0"/>
              <a:t>‹#›</a:t>
            </a:fld>
            <a:endParaRPr lang="en-GB"/>
          </a:p>
        </p:txBody>
      </p:sp>
    </p:spTree>
    <p:extLst>
      <p:ext uri="{BB962C8B-B14F-4D97-AF65-F5344CB8AC3E}">
        <p14:creationId xmlns:p14="http://schemas.microsoft.com/office/powerpoint/2010/main" val="338935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342C6-98D7-ED4F-22A1-0504C4461519}"/>
              </a:ext>
            </a:extLst>
          </p:cNvPr>
          <p:cNvSpPr>
            <a:spLocks noGrp="1"/>
          </p:cNvSpPr>
          <p:nvPr>
            <p:ph type="title"/>
          </p:nvPr>
        </p:nvSpPr>
        <p:spPr>
          <a:xfrm>
            <a:off x="838200" y="365125"/>
            <a:ext cx="8470187"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76EB10F-963A-7236-F452-F008519C0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26D524-983A-BCDB-0D40-6A99FF1C2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E0B333-2704-BA4D-BFCA-DBCB4B1DEEDC}" type="datetimeFigureOut">
              <a:rPr lang="en-GB" smtClean="0"/>
              <a:t>05/03/2026</a:t>
            </a:fld>
            <a:endParaRPr lang="en-GB"/>
          </a:p>
        </p:txBody>
      </p:sp>
      <p:sp>
        <p:nvSpPr>
          <p:cNvPr id="5" name="Footer Placeholder 4">
            <a:extLst>
              <a:ext uri="{FF2B5EF4-FFF2-40B4-BE49-F238E27FC236}">
                <a16:creationId xmlns:a16="http://schemas.microsoft.com/office/drawing/2014/main" id="{4A2D5D05-7B5F-B35D-72A6-4EFEE0976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4F3620F-5295-8F35-5F9A-766499C338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1A1FF4-8978-CC4B-A951-E74C13FA103B}" type="slidenum">
              <a:rPr lang="en-GB" smtClean="0"/>
              <a:t>‹#›</a:t>
            </a:fld>
            <a:endParaRPr lang="en-GB"/>
          </a:p>
        </p:txBody>
      </p:sp>
      <p:pic>
        <p:nvPicPr>
          <p:cNvPr id="7" name="Picture 6" descr="A logo for a company&#10;&#10;AI-generated content may be incorrect.">
            <a:extLst>
              <a:ext uri="{FF2B5EF4-FFF2-40B4-BE49-F238E27FC236}">
                <a16:creationId xmlns:a16="http://schemas.microsoft.com/office/drawing/2014/main" id="{9E9C1169-7045-0EE8-6A2A-597EC3BB0AD7}"/>
              </a:ext>
            </a:extLst>
          </p:cNvPr>
          <p:cNvPicPr>
            <a:picLocks noChangeAspect="1"/>
          </p:cNvPicPr>
          <p:nvPr userDrawn="1"/>
        </p:nvPicPr>
        <p:blipFill>
          <a:blip r:embed="rId13"/>
          <a:stretch>
            <a:fillRect/>
          </a:stretch>
        </p:blipFill>
        <p:spPr>
          <a:xfrm>
            <a:off x="8928242" y="46626"/>
            <a:ext cx="3263757" cy="1656417"/>
          </a:xfrm>
          <a:prstGeom prst="rect">
            <a:avLst/>
          </a:prstGeom>
        </p:spPr>
      </p:pic>
    </p:spTree>
    <p:extLst>
      <p:ext uri="{BB962C8B-B14F-4D97-AF65-F5344CB8AC3E}">
        <p14:creationId xmlns:p14="http://schemas.microsoft.com/office/powerpoint/2010/main" val="2360878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md.localinsight.org/#/" TargetMode="External"/><Relationship Id="rId2" Type="http://schemas.openxmlformats.org/officeDocument/2006/relationships/hyperlink" Target="https://deprivation.communities.gov.uk/maps?type=imd&amp;geog=lsoa#6.12/52.512/-5.135" TargetMode="External"/><Relationship Id="rId1" Type="http://schemas.openxmlformats.org/officeDocument/2006/relationships/slideLayout" Target="../slideLayouts/slideLayout2.xml"/><Relationship Id="rId6" Type="http://schemas.openxmlformats.org/officeDocument/2006/relationships/hyperlink" Target="https://www.gov.uk/government/statistics/english-indices-of-deprivation-2025/english-indices-of-deprivation-2025-statistical-release" TargetMode="External"/><Relationship Id="rId5" Type="http://schemas.openxmlformats.org/officeDocument/2006/relationships/hyperlink" Target="https://cuf.org.uk/lookup-tool" TargetMode="External"/><Relationship Id="rId4" Type="http://schemas.openxmlformats.org/officeDocument/2006/relationships/hyperlink" Target="https://dclgapps.communities.gov.uk/imd/iod_index.html"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nick.ralph@portsmouth.anglica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A197-C887-9D9D-0E68-BEDFDDBC522A}"/>
              </a:ext>
            </a:extLst>
          </p:cNvPr>
          <p:cNvSpPr>
            <a:spLocks noGrp="1"/>
          </p:cNvSpPr>
          <p:nvPr>
            <p:ph type="ctrTitle"/>
          </p:nvPr>
        </p:nvSpPr>
        <p:spPr>
          <a:xfrm>
            <a:off x="1524000" y="1916884"/>
            <a:ext cx="9144000" cy="3024231"/>
          </a:xfrm>
        </p:spPr>
        <p:txBody>
          <a:bodyPr>
            <a:normAutofit fontScale="90000"/>
          </a:bodyPr>
          <a:lstStyle/>
          <a:p>
            <a:r>
              <a:rPr lang="en-GB" dirty="0"/>
              <a:t>Deprivation in the </a:t>
            </a:r>
            <a:br>
              <a:rPr lang="en-GB" dirty="0"/>
            </a:br>
            <a:r>
              <a:rPr lang="en-GB" dirty="0"/>
              <a:t>Diocese of Portsmouth</a:t>
            </a:r>
            <a:br>
              <a:rPr lang="en-GB" dirty="0"/>
            </a:br>
            <a:br>
              <a:rPr lang="en-GB" dirty="0"/>
            </a:br>
            <a:r>
              <a:rPr lang="en-GB" dirty="0"/>
              <a:t>(or isn’t data fantastic?)</a:t>
            </a:r>
          </a:p>
        </p:txBody>
      </p:sp>
      <p:sp>
        <p:nvSpPr>
          <p:cNvPr id="3" name="Subtitle 2">
            <a:extLst>
              <a:ext uri="{FF2B5EF4-FFF2-40B4-BE49-F238E27FC236}">
                <a16:creationId xmlns:a16="http://schemas.microsoft.com/office/drawing/2014/main" id="{7ABA74E8-DBB9-ED81-0F94-90D5EF368694}"/>
              </a:ext>
            </a:extLst>
          </p:cNvPr>
          <p:cNvSpPr>
            <a:spLocks noGrp="1"/>
          </p:cNvSpPr>
          <p:nvPr>
            <p:ph type="subTitle" idx="1"/>
          </p:nvPr>
        </p:nvSpPr>
        <p:spPr>
          <a:xfrm>
            <a:off x="1524000" y="4791860"/>
            <a:ext cx="9144000" cy="1655762"/>
          </a:xfrm>
        </p:spPr>
        <p:txBody>
          <a:bodyPr/>
          <a:lstStyle/>
          <a:p>
            <a:endParaRPr lang="en-GB" dirty="0"/>
          </a:p>
          <a:p>
            <a:r>
              <a:rPr lang="en-GB" dirty="0"/>
              <a:t>Nick Ralph, Executive Director CSR</a:t>
            </a:r>
          </a:p>
        </p:txBody>
      </p:sp>
    </p:spTree>
    <p:extLst>
      <p:ext uri="{BB962C8B-B14F-4D97-AF65-F5344CB8AC3E}">
        <p14:creationId xmlns:p14="http://schemas.microsoft.com/office/powerpoint/2010/main" val="270593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32BE-03AF-7A56-FD7B-D5508BE8CA45}"/>
              </a:ext>
            </a:extLst>
          </p:cNvPr>
          <p:cNvSpPr>
            <a:spLocks noGrp="1"/>
          </p:cNvSpPr>
          <p:nvPr>
            <p:ph type="title"/>
          </p:nvPr>
        </p:nvSpPr>
        <p:spPr>
          <a:xfrm>
            <a:off x="7414365" y="1955929"/>
            <a:ext cx="4172211" cy="4131719"/>
          </a:xfrm>
        </p:spPr>
        <p:txBody>
          <a:bodyPr>
            <a:normAutofit fontScale="90000"/>
          </a:bodyPr>
          <a:lstStyle/>
          <a:p>
            <a:r>
              <a:rPr lang="en-GB" dirty="0"/>
              <a:t>Gosport (008G)</a:t>
            </a:r>
            <a:br>
              <a:rPr lang="en-GB" dirty="0"/>
            </a:br>
            <a:r>
              <a:rPr lang="en-GB" dirty="0"/>
              <a:t>57</a:t>
            </a:r>
            <a:r>
              <a:rPr lang="en-GB" baseline="30000" dirty="0"/>
              <a:t>th</a:t>
            </a:r>
            <a:r>
              <a:rPr lang="en-GB" dirty="0"/>
              <a:t> most deprived on Children and Young People’s Sub domain out of 32,755 nationally</a:t>
            </a:r>
            <a:br>
              <a:rPr lang="en-GB" dirty="0"/>
            </a:br>
            <a:endParaRPr lang="en-GB" dirty="0"/>
          </a:p>
        </p:txBody>
      </p:sp>
      <p:pic>
        <p:nvPicPr>
          <p:cNvPr id="9" name="Picture 8" descr="A map of a city&#10;&#10;AI-generated content may be incorrect.">
            <a:extLst>
              <a:ext uri="{FF2B5EF4-FFF2-40B4-BE49-F238E27FC236}">
                <a16:creationId xmlns:a16="http://schemas.microsoft.com/office/drawing/2014/main" id="{5E027429-715E-895B-60C0-020DC61F4E3F}"/>
              </a:ext>
            </a:extLst>
          </p:cNvPr>
          <p:cNvPicPr>
            <a:picLocks noChangeAspect="1"/>
          </p:cNvPicPr>
          <p:nvPr/>
        </p:nvPicPr>
        <p:blipFill>
          <a:blip r:embed="rId2"/>
          <a:stretch>
            <a:fillRect/>
          </a:stretch>
        </p:blipFill>
        <p:spPr>
          <a:xfrm>
            <a:off x="384180" y="0"/>
            <a:ext cx="6187759" cy="6858000"/>
          </a:xfrm>
          <a:prstGeom prst="rect">
            <a:avLst/>
          </a:prstGeom>
        </p:spPr>
      </p:pic>
    </p:spTree>
    <p:extLst>
      <p:ext uri="{BB962C8B-B14F-4D97-AF65-F5344CB8AC3E}">
        <p14:creationId xmlns:p14="http://schemas.microsoft.com/office/powerpoint/2010/main" val="203063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4892-5A92-EBC8-D34F-B1323D473B2C}"/>
              </a:ext>
            </a:extLst>
          </p:cNvPr>
          <p:cNvSpPr>
            <a:spLocks noGrp="1"/>
          </p:cNvSpPr>
          <p:nvPr>
            <p:ph type="title"/>
          </p:nvPr>
        </p:nvSpPr>
        <p:spPr/>
        <p:txBody>
          <a:bodyPr/>
          <a:lstStyle/>
          <a:p>
            <a:r>
              <a:rPr lang="en-GB" dirty="0"/>
              <a:t>Some Issues to note:</a:t>
            </a:r>
          </a:p>
        </p:txBody>
      </p:sp>
      <p:sp>
        <p:nvSpPr>
          <p:cNvPr id="3" name="Content Placeholder 2">
            <a:extLst>
              <a:ext uri="{FF2B5EF4-FFF2-40B4-BE49-F238E27FC236}">
                <a16:creationId xmlns:a16="http://schemas.microsoft.com/office/drawing/2014/main" id="{21F628AE-B30C-3625-A13F-B949D7FDB7CD}"/>
              </a:ext>
            </a:extLst>
          </p:cNvPr>
          <p:cNvSpPr>
            <a:spLocks noGrp="1"/>
          </p:cNvSpPr>
          <p:nvPr>
            <p:ph idx="1"/>
          </p:nvPr>
        </p:nvSpPr>
        <p:spPr>
          <a:xfrm>
            <a:off x="838200" y="1565160"/>
            <a:ext cx="11049000" cy="5177163"/>
          </a:xfrm>
        </p:spPr>
        <p:txBody>
          <a:bodyPr>
            <a:normAutofit/>
          </a:bodyPr>
          <a:lstStyle/>
          <a:p>
            <a:r>
              <a:rPr lang="en-GB" dirty="0"/>
              <a:t>The CofE calculates parish IMD scores which are an average of all the IMDs in your parish. Parish scores hide the individual extremes and for most grants, you will want to highlight the highest scores not the average. </a:t>
            </a:r>
          </a:p>
          <a:p>
            <a:r>
              <a:rPr lang="en-GB" dirty="0"/>
              <a:t>LINC areas have been identified from parish Income Deprivation data (a domain within IMD, not IMD itself) based on the 2019 data but is also dependent on Diocesan average income. Not all dioceses with disadvantaged parishes receive LINC funding</a:t>
            </a:r>
          </a:p>
          <a:p>
            <a:r>
              <a:rPr lang="en-GB" dirty="0"/>
              <a:t>My impression is that our area is relatively more deprived than it was.</a:t>
            </a:r>
          </a:p>
          <a:p>
            <a:pPr marL="0" indent="0">
              <a:buNone/>
            </a:pPr>
            <a:endParaRPr lang="en-GB" dirty="0"/>
          </a:p>
        </p:txBody>
      </p:sp>
    </p:spTree>
    <p:extLst>
      <p:ext uri="{BB962C8B-B14F-4D97-AF65-F5344CB8AC3E}">
        <p14:creationId xmlns:p14="http://schemas.microsoft.com/office/powerpoint/2010/main" val="345963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55F31-179A-82FA-3D84-E7A7706AF4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0F83B-F99F-86A4-B381-3E1BC5D204C1}"/>
              </a:ext>
            </a:extLst>
          </p:cNvPr>
          <p:cNvSpPr>
            <a:spLocks noGrp="1"/>
          </p:cNvSpPr>
          <p:nvPr>
            <p:ph type="title"/>
          </p:nvPr>
        </p:nvSpPr>
        <p:spPr/>
        <p:txBody>
          <a:bodyPr/>
          <a:lstStyle/>
          <a:p>
            <a:r>
              <a:rPr lang="en-GB" dirty="0"/>
              <a:t>Useful Deprivation Data:</a:t>
            </a:r>
          </a:p>
        </p:txBody>
      </p:sp>
      <p:sp>
        <p:nvSpPr>
          <p:cNvPr id="3" name="Content Placeholder 2">
            <a:extLst>
              <a:ext uri="{FF2B5EF4-FFF2-40B4-BE49-F238E27FC236}">
                <a16:creationId xmlns:a16="http://schemas.microsoft.com/office/drawing/2014/main" id="{72DDF9E2-2513-7308-7A25-99EF609D75D2}"/>
              </a:ext>
            </a:extLst>
          </p:cNvPr>
          <p:cNvSpPr>
            <a:spLocks noGrp="1"/>
          </p:cNvSpPr>
          <p:nvPr>
            <p:ph idx="1"/>
          </p:nvPr>
        </p:nvSpPr>
        <p:spPr/>
        <p:txBody>
          <a:bodyPr>
            <a:normAutofit fontScale="77500" lnSpcReduction="20000"/>
          </a:bodyPr>
          <a:lstStyle/>
          <a:p>
            <a:pPr marL="514350" indent="-514350">
              <a:buAutoNum type="arabicPeriod"/>
              <a:tabLst>
                <a:tab pos="525463" algn="l"/>
                <a:tab pos="9502775" algn="r"/>
              </a:tabLst>
            </a:pPr>
            <a:r>
              <a:rPr lang="en-GB" dirty="0"/>
              <a:t>Index of Multiple Deprivation	100%</a:t>
            </a:r>
          </a:p>
          <a:p>
            <a:pPr marL="514350" indent="-514350">
              <a:buAutoNum type="arabicPeriod"/>
              <a:tabLst>
                <a:tab pos="525463" algn="l"/>
                <a:tab pos="9502775" algn="r"/>
              </a:tabLst>
            </a:pPr>
            <a:r>
              <a:rPr lang="en-GB" dirty="0"/>
              <a:t>Income Deprivation Domain	22.5%</a:t>
            </a:r>
          </a:p>
          <a:p>
            <a:pPr marL="514350" indent="-514350">
              <a:buAutoNum type="arabicPeriod"/>
              <a:tabLst>
                <a:tab pos="525463" algn="l"/>
                <a:tab pos="9502775" algn="r"/>
              </a:tabLst>
            </a:pPr>
            <a:r>
              <a:rPr lang="en-GB" dirty="0"/>
              <a:t>      + Income Deprivation Affecting Children</a:t>
            </a:r>
          </a:p>
          <a:p>
            <a:pPr marL="514350" indent="-514350">
              <a:buAutoNum type="arabicPeriod"/>
              <a:tabLst>
                <a:tab pos="525463" algn="l"/>
                <a:tab pos="9502775" algn="r"/>
              </a:tabLst>
            </a:pPr>
            <a:r>
              <a:rPr lang="en-GB" dirty="0"/>
              <a:t>      + Income </a:t>
            </a:r>
            <a:r>
              <a:rPr lang="en-GB" dirty="0" err="1"/>
              <a:t>Deprivaation</a:t>
            </a:r>
            <a:r>
              <a:rPr lang="en-GB" dirty="0"/>
              <a:t> Affecting Older People</a:t>
            </a:r>
          </a:p>
          <a:p>
            <a:pPr marL="514350" indent="-514350">
              <a:buAutoNum type="arabicPeriod"/>
              <a:tabLst>
                <a:tab pos="525463" algn="l"/>
                <a:tab pos="9502775" algn="r"/>
              </a:tabLst>
            </a:pPr>
            <a:r>
              <a:rPr lang="en-GB" dirty="0"/>
              <a:t>Employment Deprivation Domain	22.5%</a:t>
            </a:r>
          </a:p>
          <a:p>
            <a:pPr marL="514350" indent="-514350">
              <a:buAutoNum type="arabicPeriod"/>
              <a:tabLst>
                <a:tab pos="525463" algn="l"/>
                <a:tab pos="9502775" algn="r"/>
              </a:tabLst>
            </a:pPr>
            <a:r>
              <a:rPr lang="en-GB" dirty="0"/>
              <a:t>Education, Skills and Training Deprivation Domain	13.5%</a:t>
            </a:r>
          </a:p>
          <a:p>
            <a:pPr marL="514350" indent="-514350">
              <a:buAutoNum type="arabicPeriod"/>
              <a:tabLst>
                <a:tab pos="525463" algn="l"/>
                <a:tab pos="9502775" algn="r"/>
              </a:tabLst>
            </a:pPr>
            <a:r>
              <a:rPr lang="en-GB" dirty="0"/>
              <a:t>     + Children and Young People</a:t>
            </a:r>
          </a:p>
          <a:p>
            <a:pPr marL="514350" indent="-514350">
              <a:buAutoNum type="arabicPeriod"/>
              <a:tabLst>
                <a:tab pos="525463" algn="l"/>
                <a:tab pos="9502775" algn="r"/>
              </a:tabLst>
            </a:pPr>
            <a:r>
              <a:rPr lang="en-GB" dirty="0"/>
              <a:t>     + Adult Skills</a:t>
            </a:r>
          </a:p>
          <a:p>
            <a:pPr marL="514350" indent="-514350">
              <a:buAutoNum type="arabicPeriod"/>
              <a:tabLst>
                <a:tab pos="525463" algn="l"/>
                <a:tab pos="9502775" algn="r"/>
              </a:tabLst>
            </a:pPr>
            <a:r>
              <a:rPr lang="en-GB" dirty="0"/>
              <a:t>Health Deprivation Domain	13.5%</a:t>
            </a:r>
          </a:p>
          <a:p>
            <a:pPr marL="514350" indent="-514350">
              <a:buAutoNum type="arabicPeriod"/>
              <a:tabLst>
                <a:tab pos="525463" algn="l"/>
                <a:tab pos="9502775" algn="r"/>
              </a:tabLst>
            </a:pPr>
            <a:r>
              <a:rPr lang="en-GB" dirty="0"/>
              <a:t>Crime Domain	9.3%</a:t>
            </a:r>
          </a:p>
          <a:p>
            <a:pPr marL="514350" indent="-514350">
              <a:buAutoNum type="arabicPeriod"/>
              <a:tabLst>
                <a:tab pos="525463" algn="l"/>
                <a:tab pos="9502775" algn="r"/>
              </a:tabLst>
            </a:pPr>
            <a:r>
              <a:rPr lang="en-GB" dirty="0"/>
              <a:t>Barriers to Housing and Services Domain	9.3%</a:t>
            </a:r>
          </a:p>
          <a:p>
            <a:pPr marL="514350" indent="-514350">
              <a:buAutoNum type="arabicPeriod"/>
              <a:tabLst>
                <a:tab pos="525463" algn="l"/>
                <a:tab pos="9502775" algn="r"/>
              </a:tabLst>
            </a:pPr>
            <a:r>
              <a:rPr lang="en-GB" dirty="0"/>
              <a:t>The Living Environment Deprivation Domain	9.3%</a:t>
            </a:r>
          </a:p>
        </p:txBody>
      </p:sp>
    </p:spTree>
    <p:extLst>
      <p:ext uri="{BB962C8B-B14F-4D97-AF65-F5344CB8AC3E}">
        <p14:creationId xmlns:p14="http://schemas.microsoft.com/office/powerpoint/2010/main" val="501498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A46D-419F-6235-4763-5ECA46085BEA}"/>
              </a:ext>
            </a:extLst>
          </p:cNvPr>
          <p:cNvSpPr>
            <a:spLocks noGrp="1"/>
          </p:cNvSpPr>
          <p:nvPr>
            <p:ph type="title"/>
          </p:nvPr>
        </p:nvSpPr>
        <p:spPr/>
        <p:txBody>
          <a:bodyPr/>
          <a:lstStyle/>
          <a:p>
            <a:r>
              <a:rPr lang="en-GB" dirty="0"/>
              <a:t>Pride in Place Funding</a:t>
            </a:r>
          </a:p>
        </p:txBody>
      </p:sp>
      <p:sp>
        <p:nvSpPr>
          <p:cNvPr id="3" name="Content Placeholder 2">
            <a:extLst>
              <a:ext uri="{FF2B5EF4-FFF2-40B4-BE49-F238E27FC236}">
                <a16:creationId xmlns:a16="http://schemas.microsoft.com/office/drawing/2014/main" id="{A0670A87-DE38-E39A-0E75-722FFB207BBF}"/>
              </a:ext>
            </a:extLst>
          </p:cNvPr>
          <p:cNvSpPr>
            <a:spLocks noGrp="1"/>
          </p:cNvSpPr>
          <p:nvPr>
            <p:ph idx="1"/>
          </p:nvPr>
        </p:nvSpPr>
        <p:spPr>
          <a:xfrm>
            <a:off x="838200" y="1825624"/>
            <a:ext cx="10515600" cy="4921685"/>
          </a:xfrm>
        </p:spPr>
        <p:txBody>
          <a:bodyPr>
            <a:normAutofit/>
          </a:bodyPr>
          <a:lstStyle/>
          <a:p>
            <a:r>
              <a:rPr lang="en-GB" dirty="0"/>
              <a:t>Government funding of £20m over 10 years for ‘left behind neighbourhoods.</a:t>
            </a:r>
          </a:p>
          <a:p>
            <a:r>
              <a:rPr lang="en-GB" dirty="0"/>
              <a:t>Phase 1 funding already allocated to Ryde</a:t>
            </a:r>
          </a:p>
          <a:p>
            <a:r>
              <a:rPr lang="en-GB" dirty="0"/>
              <a:t>In Phase 2, it is going to:</a:t>
            </a:r>
          </a:p>
          <a:p>
            <a:pPr lvl="1"/>
            <a:r>
              <a:rPr lang="en-GB" dirty="0" err="1"/>
              <a:t>Paulsgrove</a:t>
            </a:r>
            <a:endParaRPr lang="en-GB" dirty="0"/>
          </a:p>
          <a:p>
            <a:pPr lvl="1"/>
            <a:r>
              <a:rPr lang="en-GB" dirty="0"/>
              <a:t>Fratton West</a:t>
            </a:r>
          </a:p>
          <a:p>
            <a:pPr lvl="1"/>
            <a:r>
              <a:rPr lang="en-GB" dirty="0"/>
              <a:t>Rowner</a:t>
            </a:r>
          </a:p>
          <a:p>
            <a:pPr lvl="1"/>
            <a:r>
              <a:rPr lang="en-GB" dirty="0"/>
              <a:t>Leigh Park</a:t>
            </a:r>
          </a:p>
          <a:p>
            <a:pPr lvl="1"/>
            <a:r>
              <a:rPr lang="en-GB" dirty="0" err="1"/>
              <a:t>Cowplain</a:t>
            </a:r>
            <a:r>
              <a:rPr lang="en-GB" dirty="0"/>
              <a:t> East (</a:t>
            </a:r>
            <a:r>
              <a:rPr lang="en-GB" dirty="0" err="1"/>
              <a:t>Hartplain</a:t>
            </a:r>
            <a:r>
              <a:rPr lang="en-GB" dirty="0"/>
              <a:t>/</a:t>
            </a:r>
            <a:r>
              <a:rPr lang="en-GB" dirty="0" err="1"/>
              <a:t>Wecock</a:t>
            </a:r>
            <a:r>
              <a:rPr lang="en-GB" dirty="0"/>
              <a:t> Farm)</a:t>
            </a:r>
          </a:p>
          <a:p>
            <a:r>
              <a:rPr lang="en-GB" dirty="0"/>
              <a:t>Managed by Neighbourhood boards , co-created with local people deciding the plan, with community-led delivery by year 3.</a:t>
            </a:r>
          </a:p>
          <a:p>
            <a:endParaRPr lang="en-GB" dirty="0"/>
          </a:p>
          <a:p>
            <a:endParaRPr lang="en-GB" dirty="0"/>
          </a:p>
        </p:txBody>
      </p:sp>
    </p:spTree>
    <p:extLst>
      <p:ext uri="{BB962C8B-B14F-4D97-AF65-F5344CB8AC3E}">
        <p14:creationId xmlns:p14="http://schemas.microsoft.com/office/powerpoint/2010/main" val="275160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0F19-3553-CEDE-159D-31F0FDD571CF}"/>
              </a:ext>
            </a:extLst>
          </p:cNvPr>
          <p:cNvSpPr>
            <a:spLocks noGrp="1"/>
          </p:cNvSpPr>
          <p:nvPr>
            <p:ph type="title"/>
          </p:nvPr>
        </p:nvSpPr>
        <p:spPr/>
        <p:txBody>
          <a:bodyPr/>
          <a:lstStyle/>
          <a:p>
            <a:r>
              <a:rPr lang="en-GB" dirty="0"/>
              <a:t>Useful Links</a:t>
            </a:r>
          </a:p>
        </p:txBody>
      </p:sp>
      <p:sp>
        <p:nvSpPr>
          <p:cNvPr id="3" name="Content Placeholder 2">
            <a:extLst>
              <a:ext uri="{FF2B5EF4-FFF2-40B4-BE49-F238E27FC236}">
                <a16:creationId xmlns:a16="http://schemas.microsoft.com/office/drawing/2014/main" id="{699E96D3-55BB-81BF-DB9C-B5FD0619DEEF}"/>
              </a:ext>
            </a:extLst>
          </p:cNvPr>
          <p:cNvSpPr>
            <a:spLocks noGrp="1"/>
          </p:cNvSpPr>
          <p:nvPr>
            <p:ph idx="1"/>
          </p:nvPr>
        </p:nvSpPr>
        <p:spPr>
          <a:xfrm>
            <a:off x="838200" y="1825625"/>
            <a:ext cx="10515600" cy="4949748"/>
          </a:xfrm>
        </p:spPr>
        <p:txBody>
          <a:bodyPr>
            <a:normAutofit fontScale="92500" lnSpcReduction="10000"/>
          </a:bodyPr>
          <a:lstStyle/>
          <a:p>
            <a:r>
              <a:rPr lang="en-GB" dirty="0"/>
              <a:t>Map of IMDs for England: </a:t>
            </a:r>
            <a:r>
              <a:rPr lang="en-GB" u="sng" dirty="0">
                <a:hlinkClick r:id="rId2"/>
              </a:rPr>
              <a:t>https://deprivation.communities.gov.uk/maps?type=imd&amp;geog=lsoa#6.12/52.512/-5.135</a:t>
            </a:r>
            <a:endParaRPr lang="en-GB" dirty="0"/>
          </a:p>
          <a:p>
            <a:r>
              <a:rPr lang="en-GB" dirty="0"/>
              <a:t>Simpler map but in 25% categories:</a:t>
            </a:r>
          </a:p>
          <a:p>
            <a:pPr marL="0" indent="0">
              <a:buNone/>
            </a:pPr>
            <a:r>
              <a:rPr lang="en-GB" dirty="0"/>
              <a:t>   </a:t>
            </a:r>
            <a:r>
              <a:rPr lang="en-GB" u="sng" dirty="0">
                <a:hlinkClick r:id="rId3"/>
              </a:rPr>
              <a:t>https://imd.localinsight.org/#/</a:t>
            </a:r>
            <a:r>
              <a:rPr lang="en-GB" dirty="0"/>
              <a:t> </a:t>
            </a:r>
          </a:p>
          <a:p>
            <a:r>
              <a:rPr lang="en-GB" dirty="0"/>
              <a:t>Maps comparing 2015 and 2019 data:</a:t>
            </a:r>
          </a:p>
          <a:p>
            <a:pPr marL="0" indent="0">
              <a:buNone/>
            </a:pPr>
            <a:r>
              <a:rPr lang="en-GB" dirty="0"/>
              <a:t>   </a:t>
            </a:r>
            <a:r>
              <a:rPr lang="en-GB" u="sng" dirty="0">
                <a:hlinkClick r:id="rId4"/>
              </a:rPr>
              <a:t>https://dclgapps.communities.gov.uk/imd/iod_index.html#</a:t>
            </a:r>
            <a:endParaRPr lang="en-GB" dirty="0"/>
          </a:p>
          <a:p>
            <a:r>
              <a:rPr lang="en-GB" dirty="0"/>
              <a:t>Church Urban Fund – Poverty Look Up tool (every parish listed):</a:t>
            </a:r>
          </a:p>
          <a:p>
            <a:pPr marL="0" indent="0">
              <a:buNone/>
            </a:pPr>
            <a:r>
              <a:rPr lang="en-GB" dirty="0"/>
              <a:t>   </a:t>
            </a:r>
            <a:r>
              <a:rPr lang="en-GB" dirty="0">
                <a:hlinkClick r:id="rId5"/>
              </a:rPr>
              <a:t>https://cuf.org.uk/lookup-tool</a:t>
            </a:r>
            <a:r>
              <a:rPr lang="en-GB" dirty="0"/>
              <a:t> </a:t>
            </a:r>
          </a:p>
          <a:p>
            <a:r>
              <a:rPr lang="en-GB" dirty="0"/>
              <a:t>Government IMD Website:</a:t>
            </a:r>
          </a:p>
          <a:p>
            <a:pPr marL="0" indent="0">
              <a:buNone/>
            </a:pPr>
            <a:r>
              <a:rPr lang="en-GB" dirty="0"/>
              <a:t>   </a:t>
            </a:r>
            <a:r>
              <a:rPr lang="en-GB" dirty="0">
                <a:hlinkClick r:id="rId6"/>
              </a:rPr>
              <a:t>https://www.gov.uk/government/statistics/english-indices-of-deprivation-2025/english-indices-of-deprivation-2025-statistical-release</a:t>
            </a:r>
            <a:endParaRPr lang="en-GB" dirty="0"/>
          </a:p>
          <a:p>
            <a:pPr marL="0" indent="0">
              <a:buNone/>
            </a:pPr>
            <a:endParaRPr lang="en-GB" dirty="0"/>
          </a:p>
        </p:txBody>
      </p:sp>
    </p:spTree>
    <p:extLst>
      <p:ext uri="{BB962C8B-B14F-4D97-AF65-F5344CB8AC3E}">
        <p14:creationId xmlns:p14="http://schemas.microsoft.com/office/powerpoint/2010/main" val="1548723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03D2-B333-647F-CCAC-AAE9C7DEB4CB}"/>
              </a:ext>
            </a:extLst>
          </p:cNvPr>
          <p:cNvSpPr>
            <a:spLocks noGrp="1"/>
          </p:cNvSpPr>
          <p:nvPr>
            <p:ph type="title"/>
          </p:nvPr>
        </p:nvSpPr>
        <p:spPr/>
        <p:txBody>
          <a:bodyPr/>
          <a:lstStyle/>
          <a:p>
            <a:r>
              <a:rPr lang="en-GB" dirty="0"/>
              <a:t>Contact Details</a:t>
            </a:r>
          </a:p>
        </p:txBody>
      </p:sp>
      <p:sp>
        <p:nvSpPr>
          <p:cNvPr id="3" name="Content Placeholder 2">
            <a:extLst>
              <a:ext uri="{FF2B5EF4-FFF2-40B4-BE49-F238E27FC236}">
                <a16:creationId xmlns:a16="http://schemas.microsoft.com/office/drawing/2014/main" id="{E242B1F8-BF7C-F701-AA02-86A5E0531948}"/>
              </a:ext>
            </a:extLst>
          </p:cNvPr>
          <p:cNvSpPr>
            <a:spLocks noGrp="1"/>
          </p:cNvSpPr>
          <p:nvPr>
            <p:ph idx="1"/>
          </p:nvPr>
        </p:nvSpPr>
        <p:spPr/>
        <p:txBody>
          <a:bodyPr/>
          <a:lstStyle/>
          <a:p>
            <a:pPr marL="0" indent="0">
              <a:buNone/>
            </a:pPr>
            <a:r>
              <a:rPr lang="en-GB" dirty="0"/>
              <a:t>I have a table with all the data for the Diocese of Portsmouth by SOA for the IMD and all domains. (The maps are needed to work out the relevant SOA codes for each parish.)</a:t>
            </a:r>
          </a:p>
          <a:p>
            <a:pPr marL="0" indent="0">
              <a:buNone/>
            </a:pPr>
            <a:endParaRPr lang="en-GB" dirty="0"/>
          </a:p>
          <a:p>
            <a:pPr marL="0" indent="0">
              <a:buNone/>
            </a:pPr>
            <a:r>
              <a:rPr lang="en-GB" dirty="0">
                <a:hlinkClick r:id="rId2"/>
              </a:rPr>
              <a:t>nick.ralph@portsmouth.anglican.org</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33109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ompany&#10;&#10;AI-generated content may be incorrect.">
            <a:extLst>
              <a:ext uri="{FF2B5EF4-FFF2-40B4-BE49-F238E27FC236}">
                <a16:creationId xmlns:a16="http://schemas.microsoft.com/office/drawing/2014/main" id="{B324BE39-24C5-5012-BBED-68521AC684D5}"/>
              </a:ext>
            </a:extLst>
          </p:cNvPr>
          <p:cNvPicPr>
            <a:picLocks noChangeAspect="1"/>
          </p:cNvPicPr>
          <p:nvPr/>
        </p:nvPicPr>
        <p:blipFill>
          <a:blip r:embed="rId2"/>
          <a:stretch>
            <a:fillRect/>
          </a:stretch>
        </p:blipFill>
        <p:spPr>
          <a:xfrm>
            <a:off x="1046602" y="-1"/>
            <a:ext cx="7978247" cy="9340669"/>
          </a:xfrm>
          <a:prstGeom prst="rect">
            <a:avLst/>
          </a:prstGeom>
        </p:spPr>
      </p:pic>
    </p:spTree>
    <p:extLst>
      <p:ext uri="{BB962C8B-B14F-4D97-AF65-F5344CB8AC3E}">
        <p14:creationId xmlns:p14="http://schemas.microsoft.com/office/powerpoint/2010/main" val="78718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8C5E-4042-E641-153B-B85EEA029A03}"/>
              </a:ext>
            </a:extLst>
          </p:cNvPr>
          <p:cNvSpPr>
            <a:spLocks noGrp="1"/>
          </p:cNvSpPr>
          <p:nvPr>
            <p:ph type="title"/>
          </p:nvPr>
        </p:nvSpPr>
        <p:spPr/>
        <p:txBody>
          <a:bodyPr/>
          <a:lstStyle/>
          <a:p>
            <a:r>
              <a:rPr lang="en-GB" dirty="0"/>
              <a:t>The Index of Multiple Deprivation</a:t>
            </a:r>
          </a:p>
        </p:txBody>
      </p:sp>
      <p:sp>
        <p:nvSpPr>
          <p:cNvPr id="3" name="Content Placeholder 2">
            <a:extLst>
              <a:ext uri="{FF2B5EF4-FFF2-40B4-BE49-F238E27FC236}">
                <a16:creationId xmlns:a16="http://schemas.microsoft.com/office/drawing/2014/main" id="{8F20644B-7798-A7C9-1DC6-4C04E132EDDB}"/>
              </a:ext>
            </a:extLst>
          </p:cNvPr>
          <p:cNvSpPr>
            <a:spLocks noGrp="1"/>
          </p:cNvSpPr>
          <p:nvPr>
            <p:ph idx="1"/>
          </p:nvPr>
        </p:nvSpPr>
        <p:spPr>
          <a:xfrm>
            <a:off x="838199" y="1825625"/>
            <a:ext cx="11093067" cy="4839580"/>
          </a:xfrm>
        </p:spPr>
        <p:txBody>
          <a:bodyPr>
            <a:normAutofit/>
          </a:bodyPr>
          <a:lstStyle/>
          <a:p>
            <a:r>
              <a:rPr lang="en-GB" dirty="0"/>
              <a:t>Is a Measure of relative wealth across England calculated since 2000</a:t>
            </a:r>
          </a:p>
          <a:p>
            <a:r>
              <a:rPr lang="en-GB" dirty="0"/>
              <a:t>Based on 33,755 neighbourhood areas called Super Output Areas (SOAs). Previously based on 32,844 areas so not directly comparable.</a:t>
            </a:r>
          </a:p>
          <a:p>
            <a:r>
              <a:rPr lang="en-GB" dirty="0"/>
              <a:t>Every area is ranked from 1 (most deprived) to 33,755 (least deprived).</a:t>
            </a:r>
          </a:p>
          <a:p>
            <a:r>
              <a:rPr lang="en-GB" dirty="0"/>
              <a:t>Usually updated every 3- 4 years but none since 2019.</a:t>
            </a:r>
          </a:p>
          <a:p>
            <a:r>
              <a:rPr lang="en-GB" dirty="0"/>
              <a:t>The latest data was published on 30</a:t>
            </a:r>
            <a:r>
              <a:rPr lang="en-GB" baseline="30000" dirty="0"/>
              <a:t>th</a:t>
            </a:r>
            <a:r>
              <a:rPr lang="en-GB" dirty="0"/>
              <a:t> Oct 2025.</a:t>
            </a:r>
          </a:p>
          <a:p>
            <a:r>
              <a:rPr lang="en-GB" dirty="0"/>
              <a:t>It is used by government and grant funders to determine areas in the top 10% and 20% of disadvantage that qualify for more grants and support than other places.</a:t>
            </a:r>
          </a:p>
        </p:txBody>
      </p:sp>
    </p:spTree>
    <p:extLst>
      <p:ext uri="{BB962C8B-B14F-4D97-AF65-F5344CB8AC3E}">
        <p14:creationId xmlns:p14="http://schemas.microsoft.com/office/powerpoint/2010/main" val="3809426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6814-EE26-A5BF-5167-FB35ECAF0B0D}"/>
              </a:ext>
            </a:extLst>
          </p:cNvPr>
          <p:cNvSpPr>
            <a:spLocks noGrp="1"/>
          </p:cNvSpPr>
          <p:nvPr>
            <p:ph type="title"/>
          </p:nvPr>
        </p:nvSpPr>
        <p:spPr/>
        <p:txBody>
          <a:bodyPr/>
          <a:lstStyle/>
          <a:p>
            <a:r>
              <a:rPr lang="en-GB" dirty="0"/>
              <a:t>IMD and Domains</a:t>
            </a:r>
          </a:p>
        </p:txBody>
      </p:sp>
      <p:sp>
        <p:nvSpPr>
          <p:cNvPr id="3" name="Content Placeholder 2">
            <a:extLst>
              <a:ext uri="{FF2B5EF4-FFF2-40B4-BE49-F238E27FC236}">
                <a16:creationId xmlns:a16="http://schemas.microsoft.com/office/drawing/2014/main" id="{DF12C8F8-E877-0D59-FB6C-277342D1116D}"/>
              </a:ext>
            </a:extLst>
          </p:cNvPr>
          <p:cNvSpPr>
            <a:spLocks noGrp="1"/>
          </p:cNvSpPr>
          <p:nvPr>
            <p:ph idx="1"/>
          </p:nvPr>
        </p:nvSpPr>
        <p:spPr/>
        <p:txBody>
          <a:bodyPr>
            <a:normAutofit/>
          </a:bodyPr>
          <a:lstStyle/>
          <a:p>
            <a:pPr marL="0" indent="0">
              <a:buNone/>
            </a:pPr>
            <a:r>
              <a:rPr lang="en-GB" dirty="0"/>
              <a:t>IMD is the overall score (100%). It is split into 7 domains:</a:t>
            </a:r>
          </a:p>
          <a:p>
            <a:pPr marL="0" indent="0">
              <a:buNone/>
              <a:tabLst>
                <a:tab pos="525463" algn="l"/>
                <a:tab pos="9502775" algn="r"/>
              </a:tabLst>
            </a:pPr>
            <a:r>
              <a:rPr lang="en-GB" dirty="0"/>
              <a:t>1.	Income Deprivation Domain	22.5%</a:t>
            </a:r>
          </a:p>
          <a:p>
            <a:pPr marL="0" indent="0">
              <a:buNone/>
              <a:tabLst>
                <a:tab pos="525463" algn="l"/>
                <a:tab pos="9502775" algn="r"/>
              </a:tabLst>
            </a:pPr>
            <a:r>
              <a:rPr lang="en-GB" dirty="0"/>
              <a:t>2.	Employment Deprivation Domain	22.5%</a:t>
            </a:r>
          </a:p>
          <a:p>
            <a:pPr marL="0" indent="0">
              <a:buNone/>
              <a:tabLst>
                <a:tab pos="525463" algn="l"/>
                <a:tab pos="9502775" algn="r"/>
              </a:tabLst>
            </a:pPr>
            <a:r>
              <a:rPr lang="en-GB" dirty="0"/>
              <a:t>3.	Education, Skills and Training Deprivation Domain	13.5%</a:t>
            </a:r>
          </a:p>
          <a:p>
            <a:pPr marL="0" indent="0">
              <a:buNone/>
              <a:tabLst>
                <a:tab pos="525463" algn="l"/>
                <a:tab pos="9502775" algn="r"/>
              </a:tabLst>
            </a:pPr>
            <a:r>
              <a:rPr lang="en-GB" dirty="0"/>
              <a:t>4.	Health Deprivation Domain	13.5%</a:t>
            </a:r>
          </a:p>
          <a:p>
            <a:pPr marL="0" indent="0">
              <a:buNone/>
              <a:tabLst>
                <a:tab pos="525463" algn="l"/>
                <a:tab pos="9502775" algn="r"/>
              </a:tabLst>
            </a:pPr>
            <a:r>
              <a:rPr lang="en-GB" dirty="0"/>
              <a:t>5.	Crime Domain	9.3%</a:t>
            </a:r>
          </a:p>
          <a:p>
            <a:pPr marL="0" indent="0">
              <a:buNone/>
              <a:tabLst>
                <a:tab pos="525463" algn="l"/>
                <a:tab pos="9502775" algn="r"/>
              </a:tabLst>
            </a:pPr>
            <a:r>
              <a:rPr lang="en-GB" dirty="0"/>
              <a:t>6.	Barriers to Housing and Services Domain	9.3%</a:t>
            </a:r>
          </a:p>
          <a:p>
            <a:pPr marL="0" indent="0">
              <a:buNone/>
              <a:tabLst>
                <a:tab pos="525463" algn="l"/>
                <a:tab pos="9502775" algn="r"/>
              </a:tabLst>
            </a:pPr>
            <a:r>
              <a:rPr lang="en-GB" dirty="0"/>
              <a:t>7.	Living Environment Domain	9.3%</a:t>
            </a:r>
          </a:p>
          <a:p>
            <a:endParaRPr lang="en-GB" dirty="0"/>
          </a:p>
        </p:txBody>
      </p:sp>
    </p:spTree>
    <p:extLst>
      <p:ext uri="{BB962C8B-B14F-4D97-AF65-F5344CB8AC3E}">
        <p14:creationId xmlns:p14="http://schemas.microsoft.com/office/powerpoint/2010/main" val="356447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DF6A-9403-F035-75AB-D431C1E42092}"/>
              </a:ext>
            </a:extLst>
          </p:cNvPr>
          <p:cNvSpPr>
            <a:spLocks noGrp="1"/>
          </p:cNvSpPr>
          <p:nvPr>
            <p:ph type="title"/>
          </p:nvPr>
        </p:nvSpPr>
        <p:spPr/>
        <p:txBody>
          <a:bodyPr/>
          <a:lstStyle/>
          <a:p>
            <a:r>
              <a:rPr lang="en-GB" dirty="0"/>
              <a:t>Sub Domains</a:t>
            </a:r>
          </a:p>
        </p:txBody>
      </p:sp>
      <p:sp>
        <p:nvSpPr>
          <p:cNvPr id="3" name="Content Placeholder 2">
            <a:extLst>
              <a:ext uri="{FF2B5EF4-FFF2-40B4-BE49-F238E27FC236}">
                <a16:creationId xmlns:a16="http://schemas.microsoft.com/office/drawing/2014/main" id="{06683EE9-9174-3A00-C7DD-A18C960779C3}"/>
              </a:ext>
            </a:extLst>
          </p:cNvPr>
          <p:cNvSpPr>
            <a:spLocks noGrp="1"/>
          </p:cNvSpPr>
          <p:nvPr>
            <p:ph idx="1"/>
          </p:nvPr>
        </p:nvSpPr>
        <p:spPr>
          <a:xfrm>
            <a:off x="594911" y="1825625"/>
            <a:ext cx="11259237" cy="4351338"/>
          </a:xfrm>
        </p:spPr>
        <p:txBody>
          <a:bodyPr/>
          <a:lstStyle/>
          <a:p>
            <a:r>
              <a:rPr lang="en-GB" dirty="0"/>
              <a:t>The Income domain has two sub-domains:</a:t>
            </a:r>
          </a:p>
          <a:p>
            <a:pPr lvl="1"/>
            <a:r>
              <a:rPr lang="en-GB" dirty="0"/>
              <a:t>Income Deprivation Affecting Children Index (IDACI)</a:t>
            </a:r>
          </a:p>
          <a:p>
            <a:pPr lvl="1"/>
            <a:r>
              <a:rPr lang="en-GB" dirty="0"/>
              <a:t>Income Deprivation Affecting Older People Index (IDAOPI)</a:t>
            </a:r>
          </a:p>
          <a:p>
            <a:pPr marL="457200" lvl="1" indent="0">
              <a:buNone/>
            </a:pPr>
            <a:r>
              <a:rPr lang="en-GB" dirty="0"/>
              <a:t>These two do NOT add up to the whole Income domain.</a:t>
            </a:r>
          </a:p>
          <a:p>
            <a:r>
              <a:rPr lang="en-GB" dirty="0"/>
              <a:t>The Education Domain has two sub domains:</a:t>
            </a:r>
          </a:p>
          <a:p>
            <a:pPr lvl="1"/>
            <a:r>
              <a:rPr lang="en-GB" dirty="0"/>
              <a:t>Children and Young People (mainly lack of attainment at KS 2, 4, and absence)</a:t>
            </a:r>
          </a:p>
          <a:p>
            <a:pPr lvl="1"/>
            <a:r>
              <a:rPr lang="en-GB" dirty="0"/>
              <a:t>Adult Skills (no qualifications/English)</a:t>
            </a:r>
          </a:p>
          <a:p>
            <a:r>
              <a:rPr lang="en-GB" dirty="0"/>
              <a:t>There are some others, but these are most useful ones.</a:t>
            </a:r>
          </a:p>
        </p:txBody>
      </p:sp>
    </p:spTree>
    <p:extLst>
      <p:ext uri="{BB962C8B-B14F-4D97-AF65-F5344CB8AC3E}">
        <p14:creationId xmlns:p14="http://schemas.microsoft.com/office/powerpoint/2010/main" val="323362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map of different colored areas&#10;&#10;AI-generated content may be incorrect.">
            <a:extLst>
              <a:ext uri="{FF2B5EF4-FFF2-40B4-BE49-F238E27FC236}">
                <a16:creationId xmlns:a16="http://schemas.microsoft.com/office/drawing/2014/main" id="{556E478B-44C7-0A1A-4554-3C761F1064A7}"/>
              </a:ext>
            </a:extLst>
          </p:cNvPr>
          <p:cNvPicPr>
            <a:picLocks noGrp="1" noChangeAspect="1"/>
          </p:cNvPicPr>
          <p:nvPr>
            <p:ph idx="1"/>
          </p:nvPr>
        </p:nvPicPr>
        <p:blipFill>
          <a:blip r:embed="rId2"/>
          <a:stretch>
            <a:fillRect/>
          </a:stretch>
        </p:blipFill>
        <p:spPr>
          <a:xfrm>
            <a:off x="1390389" y="-17843"/>
            <a:ext cx="6563638" cy="6913103"/>
          </a:xfrm>
          <a:prstGeom prst="rect">
            <a:avLst/>
          </a:prstGeom>
        </p:spPr>
      </p:pic>
      <p:sp>
        <p:nvSpPr>
          <p:cNvPr id="7" name="TextBox 6">
            <a:extLst>
              <a:ext uri="{FF2B5EF4-FFF2-40B4-BE49-F238E27FC236}">
                <a16:creationId xmlns:a16="http://schemas.microsoft.com/office/drawing/2014/main" id="{CBA413FA-324B-DE47-B1B8-0E525C79DB6D}"/>
              </a:ext>
            </a:extLst>
          </p:cNvPr>
          <p:cNvSpPr txBox="1"/>
          <p:nvPr/>
        </p:nvSpPr>
        <p:spPr>
          <a:xfrm>
            <a:off x="8367386" y="1966586"/>
            <a:ext cx="3508797" cy="3416320"/>
          </a:xfrm>
          <a:prstGeom prst="rect">
            <a:avLst/>
          </a:prstGeom>
          <a:noFill/>
        </p:spPr>
        <p:txBody>
          <a:bodyPr wrap="square" rtlCol="0">
            <a:spAutoFit/>
          </a:bodyPr>
          <a:lstStyle/>
          <a:p>
            <a:r>
              <a:rPr lang="en-GB" sz="2400" b="1" dirty="0"/>
              <a:t>Local IMDs</a:t>
            </a:r>
          </a:p>
          <a:p>
            <a:endParaRPr lang="en-GB" sz="2400" b="1" dirty="0"/>
          </a:p>
          <a:p>
            <a:r>
              <a:rPr lang="en-GB" sz="2400" dirty="0"/>
              <a:t>Darker = more deprived</a:t>
            </a:r>
          </a:p>
          <a:p>
            <a:endParaRPr lang="en-GB" sz="2400" dirty="0"/>
          </a:p>
          <a:p>
            <a:r>
              <a:rPr lang="en-GB" sz="2400" dirty="0"/>
              <a:t>32 SOAs in top 10%</a:t>
            </a:r>
          </a:p>
          <a:p>
            <a:r>
              <a:rPr lang="en-GB" sz="2400" dirty="0"/>
              <a:t>- of those 5 are in the top 1% of disadvantage.</a:t>
            </a:r>
          </a:p>
          <a:p>
            <a:endParaRPr lang="en-GB" sz="2400" dirty="0"/>
          </a:p>
          <a:p>
            <a:r>
              <a:rPr lang="en-GB" sz="2400" dirty="0"/>
              <a:t>52 in 10-20%</a:t>
            </a:r>
          </a:p>
        </p:txBody>
      </p:sp>
    </p:spTree>
    <p:extLst>
      <p:ext uri="{BB962C8B-B14F-4D97-AF65-F5344CB8AC3E}">
        <p14:creationId xmlns:p14="http://schemas.microsoft.com/office/powerpoint/2010/main" val="61839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BEAB22-697E-4787-4E0F-CA07B375AD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8542751" cy="6886625"/>
          </a:xfrm>
          <a:prstGeom prst="rect">
            <a:avLst/>
          </a:prstGeom>
        </p:spPr>
      </p:pic>
      <p:sp>
        <p:nvSpPr>
          <p:cNvPr id="6" name="TextBox 5">
            <a:extLst>
              <a:ext uri="{FF2B5EF4-FFF2-40B4-BE49-F238E27FC236}">
                <a16:creationId xmlns:a16="http://schemas.microsoft.com/office/drawing/2014/main" id="{A29A3346-134C-FF21-A27B-483647F5AAD3}"/>
              </a:ext>
            </a:extLst>
          </p:cNvPr>
          <p:cNvSpPr txBox="1"/>
          <p:nvPr/>
        </p:nvSpPr>
        <p:spPr>
          <a:xfrm>
            <a:off x="9181579" y="2239140"/>
            <a:ext cx="2772427" cy="830997"/>
          </a:xfrm>
          <a:prstGeom prst="rect">
            <a:avLst/>
          </a:prstGeom>
          <a:noFill/>
        </p:spPr>
        <p:txBody>
          <a:bodyPr wrap="square" rtlCol="0">
            <a:spAutoFit/>
          </a:bodyPr>
          <a:lstStyle/>
          <a:p>
            <a:r>
              <a:rPr lang="en-GB" sz="2400" b="1" dirty="0"/>
              <a:t>IMDs for Portsmouth City</a:t>
            </a:r>
          </a:p>
        </p:txBody>
      </p:sp>
    </p:spTree>
    <p:extLst>
      <p:ext uri="{BB962C8B-B14F-4D97-AF65-F5344CB8AC3E}">
        <p14:creationId xmlns:p14="http://schemas.microsoft.com/office/powerpoint/2010/main" val="363346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6F3355-7749-AD8C-BF9C-89A47048A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332321" cy="6858000"/>
          </a:xfrm>
          <a:prstGeom prst="rect">
            <a:avLst/>
          </a:prstGeom>
        </p:spPr>
      </p:pic>
      <p:sp>
        <p:nvSpPr>
          <p:cNvPr id="5" name="TextBox 4">
            <a:extLst>
              <a:ext uri="{FF2B5EF4-FFF2-40B4-BE49-F238E27FC236}">
                <a16:creationId xmlns:a16="http://schemas.microsoft.com/office/drawing/2014/main" id="{302E0A66-175A-27BD-B1E6-C880801DCC9D}"/>
              </a:ext>
            </a:extLst>
          </p:cNvPr>
          <p:cNvSpPr txBox="1"/>
          <p:nvPr/>
        </p:nvSpPr>
        <p:spPr>
          <a:xfrm>
            <a:off x="9181579" y="2239140"/>
            <a:ext cx="2772427" cy="830997"/>
          </a:xfrm>
          <a:prstGeom prst="rect">
            <a:avLst/>
          </a:prstGeom>
          <a:noFill/>
        </p:spPr>
        <p:txBody>
          <a:bodyPr wrap="square" rtlCol="0">
            <a:spAutoFit/>
          </a:bodyPr>
          <a:lstStyle/>
          <a:p>
            <a:r>
              <a:rPr lang="en-GB" sz="2400" b="1" dirty="0"/>
              <a:t>IMDs for </a:t>
            </a:r>
          </a:p>
          <a:p>
            <a:r>
              <a:rPr lang="en-GB" sz="2400" b="1" dirty="0"/>
              <a:t>Havant Borough</a:t>
            </a:r>
          </a:p>
        </p:txBody>
      </p:sp>
    </p:spTree>
    <p:extLst>
      <p:ext uri="{BB962C8B-B14F-4D97-AF65-F5344CB8AC3E}">
        <p14:creationId xmlns:p14="http://schemas.microsoft.com/office/powerpoint/2010/main" val="214198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city&#10;&#10;AI-generated content may be incorrect.">
            <a:extLst>
              <a:ext uri="{FF2B5EF4-FFF2-40B4-BE49-F238E27FC236}">
                <a16:creationId xmlns:a16="http://schemas.microsoft.com/office/drawing/2014/main" id="{29EB80D6-77A4-D29C-314C-D0A4F528B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596326" cy="6858000"/>
          </a:xfrm>
          <a:prstGeom prst="rect">
            <a:avLst/>
          </a:prstGeom>
        </p:spPr>
      </p:pic>
      <p:sp>
        <p:nvSpPr>
          <p:cNvPr id="6" name="TextBox 5">
            <a:extLst>
              <a:ext uri="{FF2B5EF4-FFF2-40B4-BE49-F238E27FC236}">
                <a16:creationId xmlns:a16="http://schemas.microsoft.com/office/drawing/2014/main" id="{D5EB5A83-33E9-507C-410C-A7920C463D66}"/>
              </a:ext>
            </a:extLst>
          </p:cNvPr>
          <p:cNvSpPr txBox="1"/>
          <p:nvPr/>
        </p:nvSpPr>
        <p:spPr>
          <a:xfrm>
            <a:off x="9181579" y="2239140"/>
            <a:ext cx="2772427" cy="830997"/>
          </a:xfrm>
          <a:prstGeom prst="rect">
            <a:avLst/>
          </a:prstGeom>
          <a:noFill/>
        </p:spPr>
        <p:txBody>
          <a:bodyPr wrap="square" rtlCol="0">
            <a:spAutoFit/>
          </a:bodyPr>
          <a:lstStyle/>
          <a:p>
            <a:r>
              <a:rPr lang="en-GB" sz="2400" b="1" dirty="0"/>
              <a:t>IMDs for </a:t>
            </a:r>
          </a:p>
          <a:p>
            <a:r>
              <a:rPr lang="en-GB" sz="2400" b="1" dirty="0"/>
              <a:t>Gosport Borough</a:t>
            </a:r>
          </a:p>
        </p:txBody>
      </p:sp>
    </p:spTree>
    <p:extLst>
      <p:ext uri="{BB962C8B-B14F-4D97-AF65-F5344CB8AC3E}">
        <p14:creationId xmlns:p14="http://schemas.microsoft.com/office/powerpoint/2010/main" val="231492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0027-977E-CEE1-BE83-2E4FF8F97049}"/>
              </a:ext>
            </a:extLst>
          </p:cNvPr>
          <p:cNvSpPr>
            <a:spLocks noGrp="1"/>
          </p:cNvSpPr>
          <p:nvPr>
            <p:ph type="title"/>
          </p:nvPr>
        </p:nvSpPr>
        <p:spPr>
          <a:xfrm>
            <a:off x="7565721" y="1805617"/>
            <a:ext cx="4406911" cy="3204793"/>
          </a:xfrm>
        </p:spPr>
        <p:txBody>
          <a:bodyPr>
            <a:normAutofit fontScale="90000"/>
          </a:bodyPr>
          <a:lstStyle/>
          <a:p>
            <a:r>
              <a:rPr lang="en-GB" dirty="0"/>
              <a:t>Havant (009C)</a:t>
            </a:r>
            <a:br>
              <a:rPr lang="en-GB" dirty="0"/>
            </a:br>
            <a:r>
              <a:rPr lang="en-GB" dirty="0"/>
              <a:t>in West Leigh is the 12</a:t>
            </a:r>
            <a:r>
              <a:rPr lang="en-GB" baseline="30000" dirty="0"/>
              <a:t>th</a:t>
            </a:r>
            <a:r>
              <a:rPr lang="en-GB" dirty="0"/>
              <a:t> most deprived nationally on IDACI, our 33,755 SOAs.</a:t>
            </a:r>
          </a:p>
        </p:txBody>
      </p:sp>
      <p:pic>
        <p:nvPicPr>
          <p:cNvPr id="9" name="Content Placeholder 8" descr="A screenshot of a map&#10;&#10;AI-generated content may be incorrect.">
            <a:extLst>
              <a:ext uri="{FF2B5EF4-FFF2-40B4-BE49-F238E27FC236}">
                <a16:creationId xmlns:a16="http://schemas.microsoft.com/office/drawing/2014/main" id="{51EB1E49-3BBD-0146-15EF-00A15B47D4D1}"/>
              </a:ext>
            </a:extLst>
          </p:cNvPr>
          <p:cNvPicPr>
            <a:picLocks noGrp="1" noChangeAspect="1"/>
          </p:cNvPicPr>
          <p:nvPr>
            <p:ph idx="1"/>
          </p:nvPr>
        </p:nvPicPr>
        <p:blipFill>
          <a:blip r:embed="rId2"/>
          <a:stretch>
            <a:fillRect/>
          </a:stretch>
        </p:blipFill>
        <p:spPr>
          <a:xfrm>
            <a:off x="674561" y="163762"/>
            <a:ext cx="6507109" cy="6530475"/>
          </a:xfrm>
          <a:prstGeom prst="rect">
            <a:avLst/>
          </a:prstGeom>
        </p:spPr>
      </p:pic>
    </p:spTree>
    <p:extLst>
      <p:ext uri="{BB962C8B-B14F-4D97-AF65-F5344CB8AC3E}">
        <p14:creationId xmlns:p14="http://schemas.microsoft.com/office/powerpoint/2010/main" val="2077084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56D69B5-E193-DD4D-9615-1FC8B92015D5}" vid="{0228433B-D523-0545-8D71-9FD419A55AA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039752084F974F8A936374EF80F060" ma:contentTypeVersion="15" ma:contentTypeDescription="Create a new document." ma:contentTypeScope="" ma:versionID="609152c5d7a3e608111e91d9e5621901">
  <xsd:schema xmlns:xsd="http://www.w3.org/2001/XMLSchema" xmlns:xs="http://www.w3.org/2001/XMLSchema" xmlns:p="http://schemas.microsoft.com/office/2006/metadata/properties" xmlns:ns2="2f116d5b-396f-4e4a-83ba-9442a2ac4a70" xmlns:ns3="ac15c9f3-89de-41f0-808e-0d6a6779343a" targetNamespace="http://schemas.microsoft.com/office/2006/metadata/properties" ma:root="true" ma:fieldsID="dae3f57f07c540c60733c3dbf0b52639" ns2:_="" ns3:_="">
    <xsd:import namespace="2f116d5b-396f-4e4a-83ba-9442a2ac4a70"/>
    <xsd:import namespace="ac15c9f3-89de-41f0-808e-0d6a677934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16d5b-396f-4e4a-83ba-9442a2ac4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06aabbe-596b-4e13-ae27-cd64ca0bc19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15c9f3-89de-41f0-808e-0d6a6779343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0a020f7-4be5-458d-94cd-b8d0963b7e66}" ma:internalName="TaxCatchAll" ma:showField="CatchAllData" ma:web="ac15c9f3-89de-41f0-808e-0d6a67793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15c9f3-89de-41f0-808e-0d6a6779343a" xsi:nil="true"/>
    <lcf76f155ced4ddcb4097134ff3c332f xmlns="2f116d5b-396f-4e4a-83ba-9442a2ac4a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A05497-2DF8-469F-876D-AE899EB86F1E}"/>
</file>

<file path=customXml/itemProps2.xml><?xml version="1.0" encoding="utf-8"?>
<ds:datastoreItem xmlns:ds="http://schemas.openxmlformats.org/officeDocument/2006/customXml" ds:itemID="{CE950F85-1988-46B0-BB3B-AE80F6A2FD0C}"/>
</file>

<file path=customXml/itemProps3.xml><?xml version="1.0" encoding="utf-8"?>
<ds:datastoreItem xmlns:ds="http://schemas.openxmlformats.org/officeDocument/2006/customXml" ds:itemID="{068E9617-4C6E-4EBE-B8A7-F520CCF7CC7A}"/>
</file>

<file path=docProps/app.xml><?xml version="1.0" encoding="utf-8"?>
<Properties xmlns="http://schemas.openxmlformats.org/officeDocument/2006/extended-properties" xmlns:vt="http://schemas.openxmlformats.org/officeDocument/2006/docPropsVTypes">
  <Template>Office Theme</Template>
  <TotalTime>130</TotalTime>
  <Words>802</Words>
  <Application>Microsoft Macintosh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Deprivation in the  Diocese of Portsmouth  (or isn’t data fantastic?)</vt:lpstr>
      <vt:lpstr>The Index of Multiple Deprivation</vt:lpstr>
      <vt:lpstr>IMD and Domains</vt:lpstr>
      <vt:lpstr>Sub Domains</vt:lpstr>
      <vt:lpstr>PowerPoint Presentation</vt:lpstr>
      <vt:lpstr>PowerPoint Presentation</vt:lpstr>
      <vt:lpstr>PowerPoint Presentation</vt:lpstr>
      <vt:lpstr>PowerPoint Presentation</vt:lpstr>
      <vt:lpstr>Havant (009C) in West Leigh is the 12th most deprived nationally on IDACI, our 33,755 SOAs.</vt:lpstr>
      <vt:lpstr>Gosport (008G) 57th most deprived on Children and Young People’s Sub domain out of 32,755 nationally </vt:lpstr>
      <vt:lpstr>Some Issues to note:</vt:lpstr>
      <vt:lpstr>Useful Deprivation Data:</vt:lpstr>
      <vt:lpstr>Pride in Place Funding</vt:lpstr>
      <vt:lpstr>Useful Links</vt:lpstr>
      <vt:lpstr>Contact Details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 Ralph</dc:creator>
  <cp:lastModifiedBy>Nick Ralph</cp:lastModifiedBy>
  <cp:revision>22</cp:revision>
  <dcterms:created xsi:type="dcterms:W3CDTF">2026-03-04T11:51:29Z</dcterms:created>
  <dcterms:modified xsi:type="dcterms:W3CDTF">2026-03-05T12:23:13Z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0x0101003C039752084F974F8A936374EF80F060</vt:lpwstr>
  </property>
  <property fmtid="{D5CDD505-2E9C-101B-9397-08002B2CF9AE}" pid="3" name="MediaServiceImageTags">
    <vt:lpwstr/>
  </property>
</Properties>
</file>