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68" r:id="rId5"/>
    <p:sldId id="259" r:id="rId6"/>
    <p:sldId id="260" r:id="rId7"/>
    <p:sldId id="267" r:id="rId8"/>
    <p:sldId id="261" r:id="rId9"/>
    <p:sldId id="262" r:id="rId10"/>
    <p:sldId id="263" r:id="rId11"/>
    <p:sldId id="264" r:id="rId12"/>
    <p:sldId id="265"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1pPr>
    <a:lvl2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2pPr>
    <a:lvl3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3pPr>
    <a:lvl4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4pPr>
    <a:lvl5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5pPr>
    <a:lvl6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6pPr>
    <a:lvl7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7pPr>
    <a:lvl8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8pPr>
    <a:lvl9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41" autoAdjust="0"/>
  </p:normalViewPr>
  <p:slideViewPr>
    <p:cSldViewPr snapToGrid="0">
      <p:cViewPr varScale="1">
        <p:scale>
          <a:sx n="42" d="100"/>
          <a:sy n="42" d="100"/>
        </p:scale>
        <p:origin x="212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7668397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r>
              <a:rPr dirty="0"/>
              <a:t>Begin the worship with your usual gathering liturgy (candles lighting, prayer, </a:t>
            </a:r>
            <a:r>
              <a:rPr dirty="0" err="1"/>
              <a:t>etc</a:t>
            </a:r>
            <a:r>
              <a:t>).</a:t>
            </a:r>
          </a:p>
        </p:txBody>
      </p:sp>
    </p:spTree>
    <p:extLst>
      <p:ext uri="{BB962C8B-B14F-4D97-AF65-F5344CB8AC3E}">
        <p14:creationId xmlns:p14="http://schemas.microsoft.com/office/powerpoint/2010/main" val="204403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I wonder why she carried out her role in such a way? The Queen worked so hard because she is committed to service. She made firm and serious promises when she was crowned in 1953, and she kept her promise faithfully to serve the country. </a:t>
            </a:r>
          </a:p>
          <a:p>
            <a:pPr>
              <a:lnSpc>
                <a:spcPct val="100000"/>
              </a:lnSpc>
              <a:defRPr sz="1200">
                <a:latin typeface="Calibri"/>
                <a:ea typeface="Calibri"/>
                <a:cs typeface="Calibri"/>
                <a:sym typeface="Calibri"/>
              </a:defRPr>
            </a:pPr>
            <a:r>
              <a:t>This also came from her Christian commitment to follow the way of Jesus. </a:t>
            </a:r>
          </a:p>
          <a:p>
            <a:pPr>
              <a:lnSpc>
                <a:spcPct val="100000"/>
              </a:lnSpc>
              <a:defRPr sz="1200">
                <a:latin typeface="Calibri"/>
                <a:ea typeface="Calibri"/>
                <a:cs typeface="Calibri"/>
                <a:sym typeface="Calibri"/>
              </a:defRPr>
            </a:pPr>
            <a:r>
              <a:t>Every year, Queen Elizabeth would give a short talk on the television to everyone in the country and here is an important thing that she said in her Christmas speech in 2012 (see slide): </a:t>
            </a:r>
          </a:p>
        </p:txBody>
      </p:sp>
    </p:spTree>
    <p:extLst>
      <p:ext uri="{BB962C8B-B14F-4D97-AF65-F5344CB8AC3E}">
        <p14:creationId xmlns:p14="http://schemas.microsoft.com/office/powerpoint/2010/main" val="2138256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Queen Elizabeth’s favourite story from the Bible was the story Jesus told about the Good Samaritan. Lots of you already know this story (briefly tell the story). Can you see here (bottom right of slide) what Queen Elizabeth said about that story……</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r>
              <a:t>That’s why Queen Elizabeth always paid honour to the those who make a contribution to their communities, in all walks of life, and in unexpected places. </a:t>
            </a:r>
          </a:p>
          <a:p>
            <a:pPr>
              <a:lnSpc>
                <a:spcPct val="100000"/>
              </a:lnSpc>
              <a:defRPr sz="1200">
                <a:latin typeface="Calibri"/>
                <a:ea typeface="Calibri"/>
                <a:cs typeface="Calibri"/>
                <a:sym typeface="Calibri"/>
              </a:defRPr>
            </a:pPr>
            <a:r>
              <a:t>She praised people who served others in their jobs and she also thanked people who gave service in their spare time, volunteering to make life better for others, especially those who do things quietly and without fuss. </a:t>
            </a:r>
          </a:p>
          <a:p>
            <a:pPr>
              <a:lnSpc>
                <a:spcPct val="100000"/>
              </a:lnSpc>
              <a:defRPr sz="1200">
                <a:latin typeface="Calibri"/>
                <a:ea typeface="Calibri"/>
                <a:cs typeface="Calibri"/>
                <a:sym typeface="Calibri"/>
              </a:defRPr>
            </a:pPr>
            <a:endParaRPr/>
          </a:p>
          <a:p>
            <a:pPr>
              <a:lnSpc>
                <a:spcPct val="100000"/>
              </a:lnSpc>
              <a:defRPr sz="1200">
                <a:latin typeface="Calibri"/>
                <a:ea typeface="Calibri"/>
                <a:cs typeface="Calibri"/>
                <a:sym typeface="Calibri"/>
              </a:defRPr>
            </a:pPr>
            <a:endParaRPr/>
          </a:p>
        </p:txBody>
      </p:sp>
    </p:spTree>
    <p:extLst>
      <p:ext uri="{BB962C8B-B14F-4D97-AF65-F5344CB8AC3E}">
        <p14:creationId xmlns:p14="http://schemas.microsoft.com/office/powerpoint/2010/main" val="11703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rPr dirty="0"/>
              <a:t>I wonder what ideas you have about the Queen and her life? </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r>
              <a:rPr dirty="0"/>
              <a:t>I wonder what you do to help others, in the way that the Queen talked about? Let’s pause for a moment to reflect on that for ourselves.</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endParaRPr dirty="0"/>
          </a:p>
          <a:p>
            <a:pPr>
              <a:lnSpc>
                <a:spcPct val="100000"/>
              </a:lnSpc>
              <a:defRPr sz="1200" u="sng">
                <a:latin typeface="Calibri"/>
                <a:ea typeface="Calibri"/>
                <a:cs typeface="Calibri"/>
                <a:sym typeface="Calibri"/>
              </a:defRPr>
            </a:pPr>
            <a:r>
              <a:rPr dirty="0"/>
              <a:t>Prayers of thanks</a:t>
            </a:r>
            <a:br>
              <a:rPr dirty="0"/>
            </a:br>
            <a:endParaRPr dirty="0"/>
          </a:p>
          <a:p>
            <a:pPr>
              <a:lnSpc>
                <a:spcPct val="100000"/>
              </a:lnSpc>
              <a:defRPr sz="1200">
                <a:latin typeface="Calibri"/>
                <a:ea typeface="Calibri"/>
                <a:cs typeface="Calibri"/>
                <a:sym typeface="Calibri"/>
              </a:defRPr>
            </a:pPr>
            <a:r>
              <a:rPr dirty="0"/>
              <a:t>The children may have been invited to prepare a prayer or expression of thanks for something the Queen has done.</a:t>
            </a:r>
            <a:br>
              <a:rPr dirty="0"/>
            </a:br>
            <a:r>
              <a:rPr b="1" dirty="0"/>
              <a:t>A representative from each class or year group could come up and light a candle by a portrait of the Queen on the worship table as they say their prayer.</a:t>
            </a:r>
          </a:p>
          <a:p>
            <a:pPr>
              <a:lnSpc>
                <a:spcPct val="100000"/>
              </a:lnSpc>
              <a:defRPr sz="1200">
                <a:latin typeface="Calibri"/>
                <a:ea typeface="Calibri"/>
                <a:cs typeface="Calibri"/>
                <a:sym typeface="Calibri"/>
              </a:defRPr>
            </a:pPr>
            <a:endParaRPr b="1" dirty="0"/>
          </a:p>
          <a:p>
            <a:pPr>
              <a:lnSpc>
                <a:spcPct val="100000"/>
              </a:lnSpc>
              <a:defRPr sz="1200">
                <a:latin typeface="Calibri"/>
                <a:ea typeface="Calibri"/>
                <a:cs typeface="Calibri"/>
                <a:sym typeface="Calibri"/>
              </a:defRPr>
            </a:pPr>
            <a:r>
              <a:rPr dirty="0"/>
              <a:t>Or </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r>
              <a:rPr dirty="0"/>
              <a:t>I am going to say a prayer now, and invite you to listen to it, and to make it your prayer too, if you wish, by saying Amen at the end: </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r>
              <a:rPr dirty="0"/>
              <a:t>Almighty God, </a:t>
            </a:r>
          </a:p>
          <a:p>
            <a:pPr>
              <a:lnSpc>
                <a:spcPct val="100000"/>
              </a:lnSpc>
              <a:defRPr sz="1200">
                <a:latin typeface="Calibri"/>
                <a:ea typeface="Calibri"/>
                <a:cs typeface="Calibri"/>
                <a:sym typeface="Calibri"/>
              </a:defRPr>
            </a:pPr>
            <a:r>
              <a:rPr dirty="0"/>
              <a:t>We thank you so much for the life, service and example of Queen Elizabeth</a:t>
            </a:r>
          </a:p>
          <a:p>
            <a:pPr>
              <a:lnSpc>
                <a:spcPct val="100000"/>
              </a:lnSpc>
              <a:defRPr sz="1200">
                <a:latin typeface="Calibri"/>
                <a:ea typeface="Calibri"/>
                <a:cs typeface="Calibri"/>
                <a:sym typeface="Calibri"/>
              </a:defRPr>
            </a:pPr>
            <a:r>
              <a:rPr dirty="0"/>
              <a:t>We thank you for her long life of serving others, and serving our country. </a:t>
            </a:r>
          </a:p>
          <a:p>
            <a:pPr>
              <a:lnSpc>
                <a:spcPct val="100000"/>
              </a:lnSpc>
              <a:defRPr sz="1200">
                <a:latin typeface="Calibri"/>
                <a:ea typeface="Calibri"/>
                <a:cs typeface="Calibri"/>
                <a:sym typeface="Calibri"/>
              </a:defRPr>
            </a:pPr>
            <a:r>
              <a:rPr dirty="0"/>
              <a:t>We thank you for all that she did to make this country, and the world, a better place. </a:t>
            </a:r>
          </a:p>
          <a:p>
            <a:pPr>
              <a:lnSpc>
                <a:spcPct val="100000"/>
              </a:lnSpc>
              <a:defRPr sz="1200">
                <a:latin typeface="Calibri"/>
                <a:ea typeface="Calibri"/>
                <a:cs typeface="Calibri"/>
                <a:sym typeface="Calibri"/>
              </a:defRPr>
            </a:pPr>
            <a:r>
              <a:rPr dirty="0"/>
              <a:t>Amen </a:t>
            </a:r>
          </a:p>
          <a:p>
            <a:pPr>
              <a:lnSpc>
                <a:spcPct val="100000"/>
              </a:lnSpc>
              <a:defRPr sz="1200">
                <a:latin typeface="Calibri"/>
                <a:ea typeface="Calibri"/>
                <a:cs typeface="Calibri"/>
                <a:sym typeface="Calibri"/>
              </a:defRPr>
            </a:pPr>
            <a:endParaRPr lang="en-GB" dirty="0"/>
          </a:p>
          <a:p>
            <a:pPr>
              <a:lnSpc>
                <a:spcPct val="100000"/>
              </a:lnSpc>
              <a:defRPr sz="1200">
                <a:latin typeface="Calibri"/>
                <a:ea typeface="Calibri"/>
                <a:cs typeface="Calibri"/>
                <a:sym typeface="Calibri"/>
              </a:defRPr>
            </a:pPr>
            <a:r>
              <a:rPr lang="en-GB" u="sng" dirty="0"/>
              <a:t>It would be good to end the</a:t>
            </a:r>
            <a:r>
              <a:rPr lang="en-GB" u="sng" baseline="0" dirty="0"/>
              <a:t> prayers by saying the Lord’s Prayer together in whichever form the children are familiar with using.</a:t>
            </a:r>
          </a:p>
          <a:p>
            <a:pPr>
              <a:lnSpc>
                <a:spcPct val="100000"/>
              </a:lnSpc>
              <a:defRPr sz="1200">
                <a:latin typeface="Calibri"/>
                <a:ea typeface="Calibri"/>
                <a:cs typeface="Calibri"/>
                <a:sym typeface="Calibri"/>
              </a:defRPr>
            </a:pPr>
            <a:endParaRPr lang="en-GB" baseline="0" dirty="0"/>
          </a:p>
          <a:p>
            <a:pPr>
              <a:lnSpc>
                <a:spcPct val="100000"/>
              </a:lnSpc>
              <a:defRPr sz="1200">
                <a:latin typeface="Calibri"/>
                <a:ea typeface="Calibri"/>
                <a:cs typeface="Calibri"/>
                <a:sym typeface="Calibri"/>
              </a:defRPr>
            </a:pPr>
            <a:endParaRPr dirty="0"/>
          </a:p>
          <a:p>
            <a:pPr>
              <a:lnSpc>
                <a:spcPct val="100000"/>
              </a:lnSpc>
              <a:defRPr sz="1200" u="sng">
                <a:latin typeface="Calibri"/>
                <a:ea typeface="Calibri"/>
                <a:cs typeface="Calibri"/>
                <a:sym typeface="Calibri"/>
              </a:defRPr>
            </a:pPr>
            <a:r>
              <a:rPr dirty="0"/>
              <a:t>Sending</a:t>
            </a:r>
            <a:br>
              <a:rPr dirty="0"/>
            </a:br>
            <a:r>
              <a:rPr u="none" dirty="0"/>
              <a:t>As you leave, I wonder what you will remember about Queen Elizabeth. </a:t>
            </a:r>
          </a:p>
          <a:p>
            <a:pPr>
              <a:lnSpc>
                <a:spcPct val="100000"/>
              </a:lnSpc>
              <a:defRPr sz="1200">
                <a:latin typeface="Calibri"/>
                <a:ea typeface="Calibri"/>
                <a:cs typeface="Calibri"/>
                <a:sym typeface="Calibri"/>
              </a:defRPr>
            </a:pPr>
            <a:r>
              <a:rPr dirty="0"/>
              <a:t>You may want to talk about the Queen in your classrooms.</a:t>
            </a:r>
            <a:br>
              <a:rPr dirty="0"/>
            </a:br>
            <a:r>
              <a:rPr dirty="0"/>
              <a:t>You may want to write in a book of remembrance.</a:t>
            </a:r>
            <a:br>
              <a:rPr dirty="0"/>
            </a:br>
            <a:r>
              <a:rPr dirty="0"/>
              <a:t>You may want to respond by writing a poem or drawing a picture making something for the reflection corners in your classrooms.  </a:t>
            </a:r>
          </a:p>
          <a:p>
            <a:pPr>
              <a:lnSpc>
                <a:spcPct val="100000"/>
              </a:lnSpc>
              <a:defRPr sz="1200" b="1">
                <a:latin typeface="Calibri"/>
                <a:ea typeface="Calibri"/>
                <a:cs typeface="Calibri"/>
                <a:sym typeface="Calibri"/>
              </a:defRPr>
            </a:pPr>
            <a:r>
              <a:rPr dirty="0"/>
              <a:t>Teachers to follow up in class perhaps make this PowerPoint available so that children can look at the pictures again.</a:t>
            </a:r>
          </a:p>
        </p:txBody>
      </p:sp>
    </p:spTree>
    <p:extLst>
      <p:ext uri="{BB962C8B-B14F-4D97-AF65-F5344CB8AC3E}">
        <p14:creationId xmlns:p14="http://schemas.microsoft.com/office/powerpoint/2010/main" val="146444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rPr dirty="0"/>
              <a:t>Most of you will by now have heard the sad news that Queen Elizabeth 2 has died. As you may have heard on the news Queen Elizabeth died……(fill in details).</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r>
              <a:rPr dirty="0"/>
              <a:t>Everyone reacts differently to news like this and some us will feel more sad than others. Whether you feel deeply sad, just a bit thoughtful, or anything in between, that is fine. </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r>
              <a:rPr dirty="0"/>
              <a:t>In our worship today, we want to give thanks for Queen Elizabeth’s long life and service to our country and to remember what a special and important person she has been in our country’s history.</a:t>
            </a:r>
            <a:endParaRPr sz="1400" dirty="0"/>
          </a:p>
        </p:txBody>
      </p:sp>
    </p:spTree>
    <p:extLst>
      <p:ext uri="{BB962C8B-B14F-4D97-AF65-F5344CB8AC3E}">
        <p14:creationId xmlns:p14="http://schemas.microsoft.com/office/powerpoint/2010/main" val="268157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rPr dirty="0"/>
              <a:t>Queen Elizabeth was Queen of the United Kingdom of Great Britain and Northern Ireland, and the Head of many other countries, for the whole of your lives, as well as the whole lives of all the staff in the school, and your parents, and most of your grandparents. None of us have known anyone different as monarch, as queen or king. </a:t>
            </a:r>
          </a:p>
          <a:p>
            <a:pPr>
              <a:lnSpc>
                <a:spcPct val="100000"/>
              </a:lnSpc>
              <a:defRPr sz="1200">
                <a:latin typeface="Calibri"/>
                <a:ea typeface="Calibri"/>
                <a:cs typeface="Calibri"/>
                <a:sym typeface="Calibri"/>
              </a:defRPr>
            </a:pPr>
            <a:endParaRPr dirty="0"/>
          </a:p>
          <a:p>
            <a:pPr>
              <a:lnSpc>
                <a:spcPct val="100000"/>
              </a:lnSpc>
              <a:defRPr sz="1200">
                <a:latin typeface="Calibri"/>
                <a:ea typeface="Calibri"/>
                <a:cs typeface="Calibri"/>
                <a:sym typeface="Calibri"/>
              </a:defRPr>
            </a:pPr>
            <a:r>
              <a:rPr dirty="0"/>
              <a:t>In fact, Queen Elizabeth was the longest reigning monarch in British history. Do you know long she was Queen? The answer is over </a:t>
            </a:r>
            <a:r>
              <a:rPr lang="en-GB" dirty="0"/>
              <a:t>7</a:t>
            </a:r>
            <a:r>
              <a:rPr dirty="0"/>
              <a:t>0 years. This is a picture of her being made the Queen in Westminster Abbey in 1953</a:t>
            </a:r>
          </a:p>
        </p:txBody>
      </p:sp>
    </p:spTree>
    <p:extLst>
      <p:ext uri="{BB962C8B-B14F-4D97-AF65-F5344CB8AC3E}">
        <p14:creationId xmlns:p14="http://schemas.microsoft.com/office/powerpoint/2010/main" val="85168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here is a picture that you may remember of her waving to the crowds at her platinum jubilee celebrations.</a:t>
            </a:r>
          </a:p>
        </p:txBody>
      </p:sp>
    </p:spTree>
    <p:extLst>
      <p:ext uri="{BB962C8B-B14F-4D97-AF65-F5344CB8AC3E}">
        <p14:creationId xmlns:p14="http://schemas.microsoft.com/office/powerpoint/2010/main" val="112494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rPr dirty="0"/>
              <a:t>Almost every day throughout all of those years, The Queen travelled all around our country meeting ordinary people, helping them to know that they are important and valued.</a:t>
            </a:r>
            <a:r>
              <a:rPr lang="en-GB" dirty="0"/>
              <a:t> She always particularly enjoyed the opportunity to visit children in their schools.</a:t>
            </a:r>
            <a:endParaRPr dirty="0"/>
          </a:p>
          <a:p>
            <a:pPr>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225001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r>
              <a:t>She also met with leaders and important people from almost every other country on their visits to the United Kingdom, and she travelled around the world, year after year, helping to develop positive, peaceful relationships between our country and others.</a:t>
            </a:r>
          </a:p>
        </p:txBody>
      </p:sp>
    </p:spTree>
    <p:extLst>
      <p:ext uri="{BB962C8B-B14F-4D97-AF65-F5344CB8AC3E}">
        <p14:creationId xmlns:p14="http://schemas.microsoft.com/office/powerpoint/2010/main" val="344197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Queen Elizabeth actually visited Portsmouth many times to take part in important ceremonies. Here she is giving a speech in front leaders from around </a:t>
            </a:r>
            <a:r>
              <a:rPr lang="en-GB"/>
              <a:t>the world to </a:t>
            </a:r>
            <a:r>
              <a:rPr lang="en-GB" dirty="0"/>
              <a:t>commemorate the 75</a:t>
            </a:r>
            <a:r>
              <a:rPr lang="en-GB" baseline="30000" dirty="0"/>
              <a:t>th</a:t>
            </a:r>
            <a:r>
              <a:rPr lang="en-GB" dirty="0"/>
              <a:t> anniversary of D Day (which was the invasion that began the end of World War 2).</a:t>
            </a:r>
          </a:p>
        </p:txBody>
      </p:sp>
    </p:spTree>
    <p:extLst>
      <p:ext uri="{BB962C8B-B14F-4D97-AF65-F5344CB8AC3E}">
        <p14:creationId xmlns:p14="http://schemas.microsoft.com/office/powerpoint/2010/main" val="72848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rPr dirty="0"/>
              <a:t>In her lifetime, the Queen worked with 1</a:t>
            </a:r>
            <a:r>
              <a:rPr lang="en-GB" dirty="0"/>
              <a:t>4</a:t>
            </a:r>
            <a:r>
              <a:rPr dirty="0"/>
              <a:t> different Prime Ministers, the first one being Winston Churchill. She met with each Prime Minister every single week to discuss what was going on in the country.</a:t>
            </a:r>
          </a:p>
          <a:p>
            <a:pPr>
              <a:lnSpc>
                <a:spcPct val="100000"/>
              </a:lnSpc>
              <a:defRPr sz="1200">
                <a:latin typeface="Calibri"/>
                <a:ea typeface="Calibri"/>
                <a:cs typeface="Calibri"/>
                <a:sym typeface="Calibri"/>
              </a:defRPr>
            </a:pPr>
            <a:r>
              <a:rPr dirty="0"/>
              <a:t>And every day of the year (apart from Christmas and Easter) she read a big box of papers from the government, and asked important questions of the country’s leaders that affected the way that the country has been run. </a:t>
            </a:r>
            <a:endParaRPr lang="en-GB" dirty="0"/>
          </a:p>
          <a:p>
            <a:pPr>
              <a:lnSpc>
                <a:spcPct val="100000"/>
              </a:lnSpc>
              <a:defRPr sz="1200">
                <a:latin typeface="Calibri"/>
                <a:ea typeface="Calibri"/>
                <a:cs typeface="Calibri"/>
                <a:sym typeface="Calibri"/>
              </a:defRPr>
            </a:pPr>
            <a:r>
              <a:rPr lang="en-GB" dirty="0"/>
              <a:t>Every night, before she went to sleep, she would write down in her diary all of the things that she had done that day. Her diary is kept locked in a special black box. Imagine all of the stories that it must contain!</a:t>
            </a:r>
            <a:endParaRPr dirty="0"/>
          </a:p>
        </p:txBody>
      </p:sp>
    </p:spTree>
    <p:extLst>
      <p:ext uri="{BB962C8B-B14F-4D97-AF65-F5344CB8AC3E}">
        <p14:creationId xmlns:p14="http://schemas.microsoft.com/office/powerpoint/2010/main" val="3444180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pPr>
              <a:lnSpc>
                <a:spcPct val="100000"/>
              </a:lnSpc>
              <a:defRPr sz="1200">
                <a:latin typeface="Calibri"/>
                <a:ea typeface="Calibri"/>
                <a:cs typeface="Calibri"/>
                <a:sym typeface="Calibri"/>
              </a:defRPr>
            </a:pPr>
            <a:r>
              <a:t>Most people in our country who have a paid job, retire in their sixties, and then have more choice about how they spend their time. </a:t>
            </a:r>
          </a:p>
          <a:p>
            <a:pPr>
              <a:lnSpc>
                <a:spcPct val="100000"/>
              </a:lnSpc>
              <a:defRPr sz="1200">
                <a:latin typeface="Calibri"/>
                <a:ea typeface="Calibri"/>
                <a:cs typeface="Calibri"/>
                <a:sym typeface="Calibri"/>
              </a:defRPr>
            </a:pPr>
            <a:r>
              <a:t>The Queen carried on with her duties, sometimes even working 40 hours a week until well into her nineties.</a:t>
            </a:r>
          </a:p>
          <a:p>
            <a:pPr>
              <a:lnSpc>
                <a:spcPct val="100000"/>
              </a:lnSpc>
              <a:defRPr sz="1200">
                <a:latin typeface="Calibri"/>
                <a:ea typeface="Calibri"/>
                <a:cs typeface="Calibri"/>
                <a:sym typeface="Calibri"/>
              </a:defRPr>
            </a:pPr>
            <a:r>
              <a:t>I wonder how tired you feel after a busy week at school? I wonder how the Queen felt after her weeks of work? </a:t>
            </a:r>
          </a:p>
          <a:p>
            <a:pPr>
              <a:lnSpc>
                <a:spcPct val="100000"/>
              </a:lnSpc>
              <a:defRPr sz="1200">
                <a:latin typeface="Calibri"/>
                <a:ea typeface="Calibri"/>
                <a:cs typeface="Calibri"/>
                <a:sym typeface="Calibri"/>
              </a:defRPr>
            </a:pPr>
            <a:r>
              <a:t>Did you know that the Queen personally spoke with 2000 people each year? </a:t>
            </a:r>
          </a:p>
          <a:p>
            <a:pPr>
              <a:lnSpc>
                <a:spcPct val="100000"/>
              </a:lnSpc>
              <a:defRPr sz="1200">
                <a:latin typeface="Calibri"/>
                <a:ea typeface="Calibri"/>
                <a:cs typeface="Calibri"/>
                <a:sym typeface="Calibri"/>
              </a:defRPr>
            </a:pPr>
            <a:r>
              <a:t>I wonder how many people you haven’t met before that you speak to each year? Do you find it easy or hard to speak to people who are new to you? </a:t>
            </a:r>
          </a:p>
          <a:p>
            <a:pPr>
              <a:lnSpc>
                <a:spcPct val="100000"/>
              </a:lnSpc>
              <a:defRPr sz="1200">
                <a:latin typeface="Calibri"/>
                <a:ea typeface="Calibri"/>
                <a:cs typeface="Calibri"/>
                <a:sym typeface="Calibri"/>
              </a:defRPr>
            </a:pPr>
            <a:r>
              <a:t>The Queen was invited to so many events, some of which reflected her hobbies and interests, but she also went to many events which would not have been so interesting for her. Can you imagine how many speeches she listened to? Yet, she accepted all kinds of invitations, as she knew how important it was, in her role as Queen, to be present at public events, both happy and sad, to show the interest and concern of the royal family. </a:t>
            </a:r>
          </a:p>
        </p:txBody>
      </p:sp>
    </p:spTree>
    <p:extLst>
      <p:ext uri="{BB962C8B-B14F-4D97-AF65-F5344CB8AC3E}">
        <p14:creationId xmlns:p14="http://schemas.microsoft.com/office/powerpoint/2010/main" val="57507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0400" y="4292600"/>
            <a:ext cx="11684000" cy="2222500"/>
          </a:xfrm>
          <a:prstGeom prst="rect">
            <a:avLst/>
          </a:prstGeom>
        </p:spPr>
        <p:txBody>
          <a:bodyPr/>
          <a:lstStyle>
            <a:lvl1pPr>
              <a:defRPr sz="6200" spc="992"/>
            </a:lvl1pPr>
          </a:lstStyle>
          <a:p>
            <a:r>
              <a:t>Title Text</a:t>
            </a:r>
          </a:p>
        </p:txBody>
      </p:sp>
      <p:sp>
        <p:nvSpPr>
          <p:cNvPr id="12" name="Body Level One…"/>
          <p:cNvSpPr txBox="1">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mage"/>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143918632_1620x1622.jpeg"/>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Image"/>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Johnny Appleseed"/>
          <p:cNvSpPr txBox="1">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Type a quote here.”"/>
          <p:cNvSpPr txBox="1">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txBox="1">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Type a quote here.”"/>
          <p:cNvSpPr txBox="1">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Image"/>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22" name="Body Level One…"/>
          <p:cNvSpPr txBox="1">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0">
              <a:spcBef>
                <a:spcPts val="0"/>
              </a:spcBef>
              <a:buClrTx/>
              <a:buSzTx/>
              <a:buNone/>
              <a:defRPr sz="2400" cap="all" spc="384">
                <a:latin typeface="Avenir Book"/>
                <a:ea typeface="Avenir Book"/>
                <a:cs typeface="Avenir Book"/>
                <a:sym typeface="Avenir Book"/>
              </a:defRPr>
            </a:lvl2pPr>
            <a:lvl3pPr marL="0" indent="0">
              <a:spcBef>
                <a:spcPts val="0"/>
              </a:spcBef>
              <a:buClrTx/>
              <a:buSzTx/>
              <a:buNone/>
              <a:defRPr sz="2400" cap="all" spc="384">
                <a:latin typeface="Avenir Book"/>
                <a:ea typeface="Avenir Book"/>
                <a:cs typeface="Avenir Book"/>
                <a:sym typeface="Avenir Book"/>
              </a:defRPr>
            </a:lvl3pPr>
            <a:lvl4pPr marL="0" indent="0">
              <a:spcBef>
                <a:spcPts val="0"/>
              </a:spcBef>
              <a:buClrTx/>
              <a:buSzTx/>
              <a:buNone/>
              <a:defRPr sz="2400" cap="all" spc="384">
                <a:latin typeface="Avenir Book"/>
                <a:ea typeface="Avenir Book"/>
                <a:cs typeface="Avenir Book"/>
                <a:sym typeface="Avenir Book"/>
              </a:defRPr>
            </a:lvl4pPr>
            <a:lvl5pPr marL="0" indent="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Image"/>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Body Level One…"/>
          <p:cNvSpPr txBox="1">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0">
              <a:spcBef>
                <a:spcPts val="0"/>
              </a:spcBef>
              <a:buClrTx/>
              <a:buSzTx/>
              <a:buNone/>
              <a:defRPr sz="2400" cap="all" spc="384">
                <a:latin typeface="Avenir Book"/>
                <a:ea typeface="Avenir Book"/>
                <a:cs typeface="Avenir Book"/>
                <a:sym typeface="Avenir Book"/>
              </a:defRPr>
            </a:lvl2pPr>
            <a:lvl3pPr marL="0" indent="0">
              <a:spcBef>
                <a:spcPts val="0"/>
              </a:spcBef>
              <a:buClrTx/>
              <a:buSzTx/>
              <a:buNone/>
              <a:defRPr sz="2400" cap="all" spc="384">
                <a:latin typeface="Avenir Book"/>
                <a:ea typeface="Avenir Book"/>
                <a:cs typeface="Avenir Book"/>
                <a:sym typeface="Avenir Book"/>
              </a:defRPr>
            </a:lvl3pPr>
            <a:lvl4pPr marL="0" indent="0">
              <a:spcBef>
                <a:spcPts val="0"/>
              </a:spcBef>
              <a:buClrTx/>
              <a:buSzTx/>
              <a:buNone/>
              <a:defRPr sz="2400" cap="all" spc="384">
                <a:latin typeface="Avenir Book"/>
                <a:ea typeface="Avenir Book"/>
                <a:cs typeface="Avenir Book"/>
                <a:sym typeface="Avenir Book"/>
              </a:defRPr>
            </a:lvl4pPr>
            <a:lvl5pPr marL="0" indent="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mage"/>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xfrm>
            <a:off x="546100" y="4305300"/>
            <a:ext cx="5410200" cy="2984500"/>
          </a:xfrm>
          <a:prstGeom prst="rect">
            <a:avLst/>
          </a:prstGeom>
        </p:spPr>
        <p:txBody>
          <a:bodyPr/>
          <a:lstStyle/>
          <a:p>
            <a:r>
              <a:t>Title Text</a:t>
            </a:r>
          </a:p>
        </p:txBody>
      </p:sp>
      <p:sp>
        <p:nvSpPr>
          <p:cNvPr id="50" name="Body Level One…"/>
          <p:cNvSpPr txBox="1">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mag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6" name="Title Text"/>
          <p:cNvSpPr txBox="1">
            <a:spLocks noGrp="1"/>
          </p:cNvSpPr>
          <p:nvPr>
            <p:ph type="title"/>
          </p:nvPr>
        </p:nvSpPr>
        <p:spPr>
          <a:xfrm>
            <a:off x="660400" y="609600"/>
            <a:ext cx="5080000" cy="1854200"/>
          </a:xfrm>
          <a:prstGeom prst="rect">
            <a:avLst/>
          </a:prstGeom>
        </p:spPr>
        <p:txBody>
          <a:bodyPr/>
          <a:lstStyle/>
          <a:p>
            <a:r>
              <a:t>Title Text</a:t>
            </a:r>
          </a:p>
        </p:txBody>
      </p:sp>
      <p:sp>
        <p:nvSpPr>
          <p:cNvPr id="77" name="Body Level One…"/>
          <p:cNvSpPr txBox="1">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897" y="9258299"/>
            <a:ext cx="352045" cy="419101"/>
          </a:xfrm>
          <a:prstGeom prst="rect">
            <a:avLst/>
          </a:prstGeom>
          <a:ln w="12700">
            <a:miter lim="400000"/>
          </a:ln>
        </p:spPr>
        <p:txBody>
          <a:bodyPr wrap="none" lIns="50800" tIns="50800" rIns="50800" bIns="50800" anchor="ctr">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bridge worship"/>
          <p:cNvSpPr txBox="1">
            <a:spLocks noGrp="1"/>
          </p:cNvSpPr>
          <p:nvPr>
            <p:ph type="ctrTitle"/>
          </p:nvPr>
        </p:nvSpPr>
        <p:spPr>
          <a:xfrm>
            <a:off x="660400" y="4597400"/>
            <a:ext cx="11684000" cy="2222500"/>
          </a:xfrm>
          <a:prstGeom prst="rect">
            <a:avLst/>
          </a:prstGeom>
        </p:spPr>
        <p:txBody>
          <a:bodyPr/>
          <a:lstStyle/>
          <a:p>
            <a:r>
              <a:rPr lang="en-GB"/>
              <a:t>collective</a:t>
            </a:r>
            <a:r>
              <a:t> </a:t>
            </a:r>
            <a:r>
              <a:rPr dirty="0"/>
              <a:t>worship</a:t>
            </a:r>
          </a:p>
        </p:txBody>
      </p:sp>
      <p:sp>
        <p:nvSpPr>
          <p:cNvPr id="140" name="her majesty the queen, elizabeth ii"/>
          <p:cNvSpPr txBox="1">
            <a:spLocks noGrp="1"/>
          </p:cNvSpPr>
          <p:nvPr>
            <p:ph type="subTitle" sz="quarter" idx="1"/>
          </p:nvPr>
        </p:nvSpPr>
        <p:spPr>
          <a:xfrm>
            <a:off x="660400" y="3721100"/>
            <a:ext cx="11684000" cy="889000"/>
          </a:xfrm>
          <a:prstGeom prst="rect">
            <a:avLst/>
          </a:prstGeom>
        </p:spPr>
        <p:txBody>
          <a:bodyPr/>
          <a:lstStyle/>
          <a:p>
            <a:r>
              <a:rPr lang="en-GB" dirty="0">
                <a:solidFill>
                  <a:srgbClr val="FFC000"/>
                </a:solidFill>
              </a:rPr>
              <a:t>Her majesty queen Elizabeth ii</a:t>
            </a:r>
            <a:endParaRPr dirty="0">
              <a:solidFill>
                <a:srgbClr val="FFC000"/>
              </a:solidFill>
            </a:endParaRPr>
          </a:p>
        </p:txBody>
      </p:sp>
      <p:pic>
        <p:nvPicPr>
          <p:cNvPr id="4" name="Picture 3">
            <a:extLst>
              <a:ext uri="{FF2B5EF4-FFF2-40B4-BE49-F238E27FC236}">
                <a16:creationId xmlns:a16="http://schemas.microsoft.com/office/drawing/2014/main" id="{0AA8F36C-E8B4-4705-AE87-F9849CAC3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2891" y="8084657"/>
            <a:ext cx="3923144" cy="125069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his is the time of year when we remember that God sent his only Son ‘to serve, not to be served’. He restored love and service to the centre of our lives in the person of Jesus Christ.” She went on to say, “The carol, ‘In the Bleak Midwinter’, ends by asking a question of all of us who know the Christmas story,  of how God gave himself to us in  humble service: ‘What can I give him, poor as I am? If I were a shepherd, I would bring a lamb; if I were a wise  man, I would do my part. The carol  gives the answer, ‘Yet, what I can,  I give him – give my heart’.”"/>
          <p:cNvSpPr txBox="1">
            <a:spLocks noGrp="1"/>
          </p:cNvSpPr>
          <p:nvPr>
            <p:ph type="body" idx="1"/>
          </p:nvPr>
        </p:nvSpPr>
        <p:spPr>
          <a:xfrm>
            <a:off x="660399" y="876300"/>
            <a:ext cx="7122161" cy="8001000"/>
          </a:xfrm>
          <a:prstGeom prst="rect">
            <a:avLst/>
          </a:prstGeom>
        </p:spPr>
        <p:txBody>
          <a:bodyPr>
            <a:normAutofit fontScale="85000" lnSpcReduction="10000"/>
          </a:bodyPr>
          <a:lstStyle/>
          <a:p>
            <a:pPr marL="0" indent="0">
              <a:lnSpc>
                <a:spcPct val="150000"/>
              </a:lnSpc>
              <a:buClrTx/>
              <a:buSzTx/>
              <a:buNone/>
            </a:pPr>
            <a:r>
              <a:rPr lang="en-GB" dirty="0">
                <a:latin typeface="Calibri" panose="020F0502020204030204" pitchFamily="34" charset="0"/>
              </a:rPr>
              <a:t>“THIS IS THE TIME OF YEAR WHEN WE REMEMBER THAT GOD SENT HIS ONLY SON ‘TO SERVE, NOT TO BE SERVED’. HE RESTORED LOVE AND SERVICE TO THE CENTRE OF OUR LIVES IN THE PERSON OF JESUS CHRIST.” SHE WENT ON TO SAY, “THE CAROL, ‘IN THE BLEAK MIDWINTER’, ENDS BY ASKING A QUESTION OF ALL OF US WHO KNOW THE CHRISTMAS STORY, OF HOW GOD GAVE HIMSELF TO US IN HUMBLE SERVICE: </a:t>
            </a:r>
            <a:r>
              <a:rPr lang="en-GB" b="1" i="1" dirty="0">
                <a:latin typeface="Calibri" panose="020F0502020204030204" pitchFamily="34" charset="0"/>
                <a:ea typeface="Avenir Heavy"/>
                <a:cs typeface="Avenir Heavy"/>
                <a:sym typeface="Avenir Heavy"/>
              </a:rPr>
              <a:t>‘WHAT CAN I GIVE HIM, POOR AS I AM? IF I WERE A SHEPHERD, I WOULD BRING A LAMB; IF I WERE A WISE MAN, I WOULD DO MY PART. THE CAROL GIVES THE ANSWER, ‘YET, WHAT I CAN, I GIVE HIM – GIVE MY HEART’.</a:t>
            </a:r>
            <a:r>
              <a:rPr lang="en-GB" b="1" i="1" dirty="0">
                <a:latin typeface="Calibri" panose="020F0502020204030204" pitchFamily="34" charset="0"/>
              </a:rPr>
              <a:t>” </a:t>
            </a:r>
          </a:p>
        </p:txBody>
      </p:sp>
      <p:pic>
        <p:nvPicPr>
          <p:cNvPr id="179" name="Content Placeholder 6" descr="Content Placeholder 6"/>
          <p:cNvPicPr>
            <a:picLocks noChangeAspect="1"/>
          </p:cNvPicPr>
          <p:nvPr/>
        </p:nvPicPr>
        <p:blipFill>
          <a:blip r:embed="rId3"/>
          <a:srcRect l="125" r="2"/>
          <a:stretch>
            <a:fillRect/>
          </a:stretch>
        </p:blipFill>
        <p:spPr>
          <a:xfrm>
            <a:off x="8266276" y="-20440"/>
            <a:ext cx="4752976" cy="9794395"/>
          </a:xfrm>
          <a:custGeom>
            <a:avLst/>
            <a:gdLst/>
            <a:ahLst/>
            <a:cxnLst>
              <a:cxn ang="0">
                <a:pos x="wd2" y="hd2"/>
              </a:cxn>
              <a:cxn ang="5400000">
                <a:pos x="wd2" y="hd2"/>
              </a:cxn>
              <a:cxn ang="10800000">
                <a:pos x="wd2" y="hd2"/>
              </a:cxn>
              <a:cxn ang="16200000">
                <a:pos x="wd2" y="hd2"/>
              </a:cxn>
            </a:cxnLst>
            <a:rect l="0" t="0" r="r" b="b"/>
            <a:pathLst>
              <a:path w="21600" h="21600" extrusionOk="0">
                <a:moveTo>
                  <a:pt x="2503" y="0"/>
                </a:moveTo>
                <a:lnTo>
                  <a:pt x="2503" y="5288"/>
                </a:lnTo>
                <a:cubicBezTo>
                  <a:pt x="2503" y="8197"/>
                  <a:pt x="2500" y="10588"/>
                  <a:pt x="2496" y="10603"/>
                </a:cubicBezTo>
                <a:cubicBezTo>
                  <a:pt x="2455" y="10779"/>
                  <a:pt x="1720" y="11636"/>
                  <a:pt x="943" y="12411"/>
                </a:cubicBezTo>
                <a:lnTo>
                  <a:pt x="0" y="13349"/>
                </a:lnTo>
                <a:cubicBezTo>
                  <a:pt x="19" y="14824"/>
                  <a:pt x="47" y="15683"/>
                  <a:pt x="88" y="15703"/>
                </a:cubicBezTo>
                <a:cubicBezTo>
                  <a:pt x="152" y="15734"/>
                  <a:pt x="333" y="16060"/>
                  <a:pt x="489" y="16427"/>
                </a:cubicBezTo>
                <a:cubicBezTo>
                  <a:pt x="645" y="16795"/>
                  <a:pt x="852" y="17217"/>
                  <a:pt x="947" y="17366"/>
                </a:cubicBezTo>
                <a:cubicBezTo>
                  <a:pt x="1042" y="17516"/>
                  <a:pt x="1154" y="17800"/>
                  <a:pt x="1196" y="17997"/>
                </a:cubicBezTo>
                <a:cubicBezTo>
                  <a:pt x="1249" y="18248"/>
                  <a:pt x="1318" y="18355"/>
                  <a:pt x="1430" y="18355"/>
                </a:cubicBezTo>
                <a:cubicBezTo>
                  <a:pt x="1687" y="18355"/>
                  <a:pt x="1728" y="18492"/>
                  <a:pt x="1594" y="18897"/>
                </a:cubicBezTo>
                <a:cubicBezTo>
                  <a:pt x="1478" y="19250"/>
                  <a:pt x="1124" y="21189"/>
                  <a:pt x="1124" y="21473"/>
                </a:cubicBezTo>
                <a:lnTo>
                  <a:pt x="1124" y="21600"/>
                </a:lnTo>
                <a:lnTo>
                  <a:pt x="21600" y="21600"/>
                </a:lnTo>
                <a:lnTo>
                  <a:pt x="21600" y="10800"/>
                </a:lnTo>
                <a:lnTo>
                  <a:pt x="21600" y="0"/>
                </a:lnTo>
                <a:lnTo>
                  <a:pt x="12054" y="0"/>
                </a:lnTo>
                <a:lnTo>
                  <a:pt x="10787" y="0"/>
                </a:lnTo>
                <a:lnTo>
                  <a:pt x="2503" y="0"/>
                </a:lnTo>
                <a:close/>
              </a:path>
            </a:pathLst>
          </a:cu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4" descr="Picture 4"/>
          <p:cNvPicPr>
            <a:picLocks noChangeAspect="1"/>
          </p:cNvPicPr>
          <p:nvPr/>
        </p:nvPicPr>
        <p:blipFill rotWithShape="1">
          <a:blip r:embed="rId3"/>
          <a:srcRect l="41981" t="4503" b="4503"/>
          <a:stretch/>
        </p:blipFill>
        <p:spPr>
          <a:xfrm>
            <a:off x="0" y="-1"/>
            <a:ext cx="13248765" cy="97536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how can i serve?"/>
          <p:cNvSpPr txBox="1">
            <a:spLocks noGrp="1"/>
          </p:cNvSpPr>
          <p:nvPr>
            <p:ph type="title"/>
          </p:nvPr>
        </p:nvSpPr>
        <p:spPr>
          <a:xfrm>
            <a:off x="1140817" y="6720852"/>
            <a:ext cx="10723166" cy="1430537"/>
          </a:xfrm>
          <a:prstGeom prst="rect">
            <a:avLst/>
          </a:prstGeom>
        </p:spPr>
        <p:txBody>
          <a:bodyPr/>
          <a:lstStyle>
            <a:lvl1pPr algn="ctr">
              <a:defRPr sz="6200" spc="992"/>
            </a:lvl1pPr>
          </a:lstStyle>
          <a:p>
            <a:r>
              <a:t>how can i serve?</a:t>
            </a:r>
          </a:p>
        </p:txBody>
      </p:sp>
      <p:pic>
        <p:nvPicPr>
          <p:cNvPr id="188" name="ab_web_0.jpg" descr="ab_web_0.jpg"/>
          <p:cNvPicPr>
            <a:picLocks noChangeAspect="1"/>
          </p:cNvPicPr>
          <p:nvPr/>
        </p:nvPicPr>
        <p:blipFill>
          <a:blip r:embed="rId3"/>
          <a:srcRect l="16778" r="16778"/>
          <a:stretch>
            <a:fillRect/>
          </a:stretch>
        </p:blipFill>
        <p:spPr>
          <a:xfrm>
            <a:off x="6320684" y="2222"/>
            <a:ext cx="6829124" cy="5102597"/>
          </a:xfrm>
          <a:prstGeom prst="rect">
            <a:avLst/>
          </a:prstGeom>
          <a:ln w="12700">
            <a:miter lim="400000"/>
          </a:ln>
        </p:spPr>
      </p:pic>
      <p:pic>
        <p:nvPicPr>
          <p:cNvPr id="189" name="queencaninepartners3011c.jpg" descr="queencaninepartners3011c.jpg"/>
          <p:cNvPicPr>
            <a:picLocks noChangeAspect="1"/>
          </p:cNvPicPr>
          <p:nvPr/>
        </p:nvPicPr>
        <p:blipFill>
          <a:blip r:embed="rId4"/>
          <a:srcRect l="14158"/>
          <a:stretch>
            <a:fillRect/>
          </a:stretch>
        </p:blipFill>
        <p:spPr>
          <a:xfrm>
            <a:off x="-119361" y="-106125"/>
            <a:ext cx="6716986" cy="521660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94258-getty_images_courtesy_hbo.jpg" descr="94258-getty_images_courtesy_hbo.jpg"/>
          <p:cNvPicPr>
            <a:picLocks noGrp="1" noChangeAspect="1"/>
          </p:cNvPicPr>
          <p:nvPr>
            <p:ph type="pic" idx="13"/>
          </p:nvPr>
        </p:nvPicPr>
        <p:blipFill>
          <a:blip r:embed="rId3"/>
          <a:srcRect l="12545" r="12545"/>
          <a:stretch>
            <a:fillRect/>
          </a:stretch>
        </p:blipFill>
        <p:spPr>
          <a:xfrm>
            <a:off x="-37125" y="-579457"/>
            <a:ext cx="13078868" cy="9809152"/>
          </a:xfrm>
          <a:prstGeom prst="rect">
            <a:avLst/>
          </a:prstGeom>
        </p:spPr>
      </p:pic>
      <p:sp>
        <p:nvSpPr>
          <p:cNvPr id="145" name="her royal highness her majesty queen elizabeth ii…"/>
          <p:cNvSpPr txBox="1">
            <a:spLocks noGrp="1"/>
          </p:cNvSpPr>
          <p:nvPr>
            <p:ph type="body" sz="quarter" idx="1"/>
          </p:nvPr>
        </p:nvSpPr>
        <p:spPr>
          <a:xfrm>
            <a:off x="-86817" y="8615362"/>
            <a:ext cx="13608597" cy="1225849"/>
          </a:xfrm>
          <a:prstGeom prst="rect">
            <a:avLst/>
          </a:prstGeom>
          <a:solidFill>
            <a:srgbClr val="000000"/>
          </a:solidFill>
        </p:spPr>
        <p:txBody>
          <a:bodyPr/>
          <a:lstStyle/>
          <a:p>
            <a:pPr algn="ctr">
              <a:defRPr>
                <a:latin typeface="Avenir Medium"/>
                <a:ea typeface="Avenir Medium"/>
                <a:cs typeface="Avenir Medium"/>
                <a:sym typeface="Avenir Medium"/>
              </a:defRPr>
            </a:pPr>
            <a:r>
              <a:rPr lang="en-GB" dirty="0"/>
              <a:t>Her majesty queen Elizabeth ii</a:t>
            </a:r>
            <a:r>
              <a:rPr dirty="0"/>
              <a:t> </a:t>
            </a:r>
          </a:p>
          <a:p>
            <a:pPr algn="ctr">
              <a:defRPr>
                <a:latin typeface="Avenir Medium"/>
                <a:ea typeface="Avenir Medium"/>
                <a:cs typeface="Avenir Medium"/>
                <a:sym typeface="Avenir Medium"/>
              </a:defRPr>
            </a:pPr>
            <a:r>
              <a:rPr lang="en-GB" dirty="0"/>
              <a:t>21</a:t>
            </a:r>
            <a:r>
              <a:rPr lang="en-GB" baseline="30000" dirty="0"/>
              <a:t>st</a:t>
            </a:r>
            <a:r>
              <a:rPr lang="en-GB" dirty="0"/>
              <a:t> April 1926</a:t>
            </a:r>
            <a:r>
              <a:rPr dirty="0"/>
              <a:t> - (DoD)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Content Placeholder 3" descr="Content Placeholder 3"/>
          <p:cNvPicPr>
            <a:picLocks noChangeAspect="1"/>
          </p:cNvPicPr>
          <p:nvPr/>
        </p:nvPicPr>
        <p:blipFill>
          <a:blip r:embed="rId3"/>
          <a:srcRect t="1420" b="1420"/>
          <a:stretch>
            <a:fillRect/>
          </a:stretch>
        </p:blipFill>
        <p:spPr>
          <a:xfrm>
            <a:off x="-97564" y="-78780"/>
            <a:ext cx="18021899" cy="991135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clothing&#10;&#10;Description automatically generated with low confidence">
            <a:extLst>
              <a:ext uri="{FF2B5EF4-FFF2-40B4-BE49-F238E27FC236}">
                <a16:creationId xmlns:a16="http://schemas.microsoft.com/office/drawing/2014/main" id="{E22E2F48-A2D1-4580-39E8-B4507DE46781}"/>
              </a:ext>
            </a:extLst>
          </p:cNvPr>
          <p:cNvPicPr>
            <a:picLocks noChangeAspect="1"/>
          </p:cNvPicPr>
          <p:nvPr/>
        </p:nvPicPr>
        <p:blipFill>
          <a:blip r:embed="rId3"/>
          <a:stretch>
            <a:fillRect/>
          </a:stretch>
        </p:blipFill>
        <p:spPr>
          <a:xfrm>
            <a:off x="128588" y="1291531"/>
            <a:ext cx="12747625" cy="7170539"/>
          </a:xfrm>
          <a:prstGeom prst="rect">
            <a:avLst/>
          </a:prstGeom>
          <a:noFill/>
        </p:spPr>
      </p:pic>
    </p:spTree>
    <p:extLst>
      <p:ext uri="{BB962C8B-B14F-4D97-AF65-F5344CB8AC3E}">
        <p14:creationId xmlns:p14="http://schemas.microsoft.com/office/powerpoint/2010/main" val="10370409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 descr="Image"/>
          <p:cNvPicPr>
            <a:picLocks noGrp="1"/>
          </p:cNvPicPr>
          <p:nvPr>
            <p:ph type="pic" idx="14"/>
          </p:nvPr>
        </p:nvPicPr>
        <p:blipFill>
          <a:blip r:embed="rId3"/>
          <a:srcRect t="12909" r="4676" b="15665"/>
          <a:stretch>
            <a:fillRect/>
          </a:stretch>
        </p:blipFill>
        <p:spPr>
          <a:prstGeom prst="rect">
            <a:avLst/>
          </a:prstGeom>
        </p:spPr>
      </p:pic>
      <p:pic>
        <p:nvPicPr>
          <p:cNvPr id="154" name="Picture 6" descr="Picture 6"/>
          <p:cNvPicPr>
            <a:picLocks noChangeAspect="1"/>
          </p:cNvPicPr>
          <p:nvPr/>
        </p:nvPicPr>
        <p:blipFill>
          <a:blip r:embed="rId4"/>
          <a:srcRect l="3891" t="1161" b="11291"/>
          <a:stretch>
            <a:fillRect/>
          </a:stretch>
        </p:blipFill>
        <p:spPr>
          <a:xfrm>
            <a:off x="6497347" y="-34382"/>
            <a:ext cx="6604750" cy="4936023"/>
          </a:xfrm>
          <a:prstGeom prst="rect">
            <a:avLst/>
          </a:prstGeom>
          <a:ln w="12700">
            <a:miter lim="400000"/>
          </a:ln>
        </p:spPr>
      </p:pic>
      <p:pic>
        <p:nvPicPr>
          <p:cNvPr id="155" name="image.jpg" descr="image.jpg"/>
          <p:cNvPicPr>
            <a:picLocks noChangeAspect="1"/>
          </p:cNvPicPr>
          <p:nvPr/>
        </p:nvPicPr>
        <p:blipFill>
          <a:blip r:embed="rId5"/>
          <a:srcRect l="16974"/>
          <a:stretch>
            <a:fillRect/>
          </a:stretch>
        </p:blipFill>
        <p:spPr>
          <a:xfrm>
            <a:off x="6485813" y="4897910"/>
            <a:ext cx="6642844" cy="5676901"/>
          </a:xfrm>
          <a:prstGeom prst="rect">
            <a:avLst/>
          </a:prstGeom>
          <a:ln w="12700">
            <a:miter lim="400000"/>
          </a:ln>
        </p:spPr>
      </p:pic>
      <p:pic>
        <p:nvPicPr>
          <p:cNvPr id="156" name="4180142446.jpg" descr="4180142446.jpg"/>
          <p:cNvPicPr>
            <a:picLocks noChangeAspect="1"/>
          </p:cNvPicPr>
          <p:nvPr/>
        </p:nvPicPr>
        <p:blipFill>
          <a:blip r:embed="rId6"/>
          <a:srcRect r="33399"/>
          <a:stretch>
            <a:fillRect/>
          </a:stretch>
        </p:blipFill>
        <p:spPr>
          <a:xfrm>
            <a:off x="-2746115" y="-47679"/>
            <a:ext cx="9265596" cy="984895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6" descr="Picture 6"/>
          <p:cNvPicPr>
            <a:picLocks noChangeAspect="1"/>
          </p:cNvPicPr>
          <p:nvPr/>
        </p:nvPicPr>
        <p:blipFill>
          <a:blip r:embed="rId3"/>
          <a:srcRect l="9059" t="1774" r="9059" b="1774"/>
          <a:stretch>
            <a:fillRect/>
          </a:stretch>
        </p:blipFill>
        <p:spPr>
          <a:xfrm>
            <a:off x="-58712" y="-32621"/>
            <a:ext cx="6596838" cy="4901519"/>
          </a:xfrm>
          <a:prstGeom prst="rect">
            <a:avLst/>
          </a:prstGeom>
          <a:ln w="12700">
            <a:miter lim="400000"/>
          </a:ln>
        </p:spPr>
      </p:pic>
      <p:pic>
        <p:nvPicPr>
          <p:cNvPr id="161" name="Picture 5" descr="Picture 5"/>
          <p:cNvPicPr>
            <a:picLocks noChangeAspect="1"/>
          </p:cNvPicPr>
          <p:nvPr/>
        </p:nvPicPr>
        <p:blipFill>
          <a:blip r:embed="rId4"/>
          <a:srcRect l="802" t="4138" r="802"/>
          <a:stretch>
            <a:fillRect/>
          </a:stretch>
        </p:blipFill>
        <p:spPr>
          <a:xfrm>
            <a:off x="-85104" y="4856585"/>
            <a:ext cx="6624262" cy="6499540"/>
          </a:xfrm>
          <a:prstGeom prst="rect">
            <a:avLst/>
          </a:prstGeom>
          <a:ln w="12700">
            <a:miter lim="400000"/>
          </a:ln>
        </p:spPr>
      </p:pic>
      <p:pic>
        <p:nvPicPr>
          <p:cNvPr id="162" name="obama1--z.jpg" descr="obama1--z.jpg"/>
          <p:cNvPicPr>
            <a:picLocks noChangeAspect="1"/>
          </p:cNvPicPr>
          <p:nvPr/>
        </p:nvPicPr>
        <p:blipFill>
          <a:blip r:embed="rId5"/>
          <a:srcRect l="20865" r="10965"/>
          <a:stretch>
            <a:fillRect/>
          </a:stretch>
        </p:blipFill>
        <p:spPr>
          <a:xfrm>
            <a:off x="6530136" y="-94996"/>
            <a:ext cx="6638562" cy="1003964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ders pay respects to D-Day soldiers in Portsmouth | News | DW |  05.06.2019">
            <a:extLst>
              <a:ext uri="{FF2B5EF4-FFF2-40B4-BE49-F238E27FC236}">
                <a16:creationId xmlns:a16="http://schemas.microsoft.com/office/drawing/2014/main" id="{E55BF87E-B655-43FB-B25B-4E1126401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18" y="623455"/>
            <a:ext cx="12081163" cy="679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986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Queen-long-603888.jpg" descr="Queen-long-603888.jpg"/>
          <p:cNvPicPr>
            <a:picLocks noGrp="1" noChangeAspect="1"/>
          </p:cNvPicPr>
          <p:nvPr>
            <p:ph type="pic" idx="13"/>
          </p:nvPr>
        </p:nvPicPr>
        <p:blipFill>
          <a:blip r:embed="rId3"/>
          <a:srcRect l="10451" r="10451"/>
          <a:stretch>
            <a:fillRect/>
          </a:stretch>
        </p:blipFill>
        <p:spPr>
          <a:xfrm>
            <a:off x="-33250" y="-16934"/>
            <a:ext cx="13055620" cy="9791715"/>
          </a:xfrm>
          <a:prstGeom prst="rect">
            <a:avLst/>
          </a:prstGeom>
        </p:spPr>
      </p:pic>
      <p:sp>
        <p:nvSpPr>
          <p:cNvPr id="167" name="&quot;For me, the life of Jesus Christ, the Prince of Peace, whose birth we celebrate today, is an inspiration and an anchor in my life. A role model of reconciliation and forgiveness, he stretched out his hands in love, acceptance and healing. Christ's example has taught me to seek to respect and value all people, of whatever faith or none.&quot; (Christmas message, 2014)"/>
          <p:cNvSpPr txBox="1">
            <a:spLocks noGrp="1"/>
          </p:cNvSpPr>
          <p:nvPr>
            <p:ph type="body" sz="half" idx="1"/>
          </p:nvPr>
        </p:nvSpPr>
        <p:spPr>
          <a:xfrm>
            <a:off x="-25401" y="6927155"/>
            <a:ext cx="13055601" cy="2830910"/>
          </a:xfrm>
          <a:prstGeom prst="rect">
            <a:avLst/>
          </a:prstGeom>
          <a:solidFill>
            <a:srgbClr val="000000"/>
          </a:solidFill>
        </p:spPr>
        <p:txBody>
          <a:bodyPr>
            <a:normAutofit lnSpcReduction="10000"/>
          </a:bodyPr>
          <a:lstStyle>
            <a:lvl1pPr marL="1270000" marR="1270000" algn="ctr">
              <a:defRPr sz="2000" spc="319">
                <a:latin typeface="Avenir Medium"/>
                <a:ea typeface="Avenir Medium"/>
                <a:cs typeface="Avenir Medium"/>
                <a:sym typeface="Avenir Medium"/>
              </a:defRPr>
            </a:lvl1pPr>
          </a:lstStyle>
          <a:p>
            <a:endParaRPr lang="en-GB" dirty="0">
              <a:latin typeface="Calibri" panose="020F0502020204030204" pitchFamily="34" charset="0"/>
            </a:endParaRPr>
          </a:p>
          <a:p>
            <a:r>
              <a:rPr dirty="0">
                <a:latin typeface="Calibri" panose="020F0502020204030204" pitchFamily="34" charset="0"/>
              </a:rPr>
              <a:t>"For me, the life of Jesus Christ, the Prince of Peace, whose birth we celebrate today, is an inspiration and an anchor in my life. A role model of reconciliation and forgiveness, he stretched out his hands in love, acceptance and healing. Christ's example has taught me to seek to respect and value all people, of whatever faith or none." </a:t>
            </a:r>
            <a:endParaRPr lang="en-GB" dirty="0">
              <a:latin typeface="Calibri" panose="020F0502020204030204" pitchFamily="34" charset="0"/>
            </a:endParaRPr>
          </a:p>
          <a:p>
            <a:endParaRPr lang="en-GB" dirty="0">
              <a:latin typeface="Calibri" panose="020F0502020204030204" pitchFamily="34" charset="0"/>
            </a:endParaRPr>
          </a:p>
          <a:p>
            <a:r>
              <a:rPr dirty="0">
                <a:latin typeface="Calibri" panose="020F0502020204030204" pitchFamily="34" charset="0"/>
              </a:rPr>
              <a:t>Christmas message, 2014</a:t>
            </a:r>
            <a:endParaRPr lang="en-GB" dirty="0">
              <a:latin typeface="Calibri" panose="020F0502020204030204" pitchFamily="34" charset="0"/>
            </a:endParaRPr>
          </a:p>
          <a:p>
            <a:endParaRPr dirty="0">
              <a:latin typeface="Calibri" panose="020F0502020204030204"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itle"/>
          <p:cNvSpPr txBox="1">
            <a:spLocks noGrp="1"/>
          </p:cNvSpPr>
          <p:nvPr>
            <p:ph type="title"/>
          </p:nvPr>
        </p:nvSpPr>
        <p:spPr>
          <a:prstGeom prst="rect">
            <a:avLst/>
          </a:prstGeom>
        </p:spPr>
        <p:txBody>
          <a:bodyPr/>
          <a:lstStyle/>
          <a:p>
            <a:endParaRPr/>
          </a:p>
        </p:txBody>
      </p:sp>
      <p:sp>
        <p:nvSpPr>
          <p:cNvPr id="172" name="Body"/>
          <p:cNvSpPr txBox="1">
            <a:spLocks noGrp="1"/>
          </p:cNvSpPr>
          <p:nvPr>
            <p:ph type="body" sz="quarter" idx="1"/>
          </p:nvPr>
        </p:nvSpPr>
        <p:spPr>
          <a:prstGeom prst="rect">
            <a:avLst/>
          </a:prstGeom>
        </p:spPr>
        <p:txBody>
          <a:bodyPr/>
          <a:lstStyle/>
          <a:p>
            <a:pPr defTabSz="566674">
              <a:defRPr sz="2328" spc="372"/>
            </a:pPr>
            <a:endParaRPr/>
          </a:p>
        </p:txBody>
      </p:sp>
      <p:pic>
        <p:nvPicPr>
          <p:cNvPr id="173" name="Content Placeholder 3" descr="Content Placeholder 3"/>
          <p:cNvPicPr>
            <a:picLocks noChangeAspect="1"/>
          </p:cNvPicPr>
          <p:nvPr/>
        </p:nvPicPr>
        <p:blipFill>
          <a:blip r:embed="rId3"/>
          <a:srcRect/>
          <a:stretch>
            <a:fillRect/>
          </a:stretch>
        </p:blipFill>
        <p:spPr>
          <a:xfrm>
            <a:off x="-99241" y="-838255"/>
            <a:ext cx="13203480" cy="11036801"/>
          </a:xfrm>
          <a:prstGeom prst="rect">
            <a:avLst/>
          </a:prstGeom>
          <a:ln w="12700">
            <a:miter lim="400000"/>
          </a:ln>
        </p:spPr>
      </p:pic>
      <p:sp>
        <p:nvSpPr>
          <p:cNvPr id="174" name="“I know just how much I rely on my faith to guide me through the good times and the bad.…"/>
          <p:cNvSpPr txBox="1"/>
          <p:nvPr/>
        </p:nvSpPr>
        <p:spPr>
          <a:xfrm>
            <a:off x="7933038" y="979335"/>
            <a:ext cx="4791281" cy="7858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a:lnSpc>
                <a:spcPct val="150000"/>
              </a:lnSpc>
              <a:defRPr sz="2400" cap="all" spc="384">
                <a:latin typeface="Avenir Medium"/>
                <a:ea typeface="Avenir Medium"/>
                <a:cs typeface="Avenir Medium"/>
                <a:sym typeface="Avenir Medium"/>
              </a:defRPr>
            </a:pPr>
            <a:r>
              <a:rPr sz="2100" dirty="0">
                <a:latin typeface="Calibri" panose="020F0502020204030204" pitchFamily="34" charset="0"/>
              </a:rPr>
              <a:t>“I know just how much I rely on my faith to guide me through the good times and</a:t>
            </a:r>
            <a:r>
              <a:rPr lang="en-GB" sz="2100" dirty="0">
                <a:latin typeface="Calibri" panose="020F0502020204030204" pitchFamily="34" charset="0"/>
              </a:rPr>
              <a:t> </a:t>
            </a:r>
            <a:r>
              <a:rPr sz="2100" dirty="0">
                <a:latin typeface="Calibri" panose="020F0502020204030204" pitchFamily="34" charset="0"/>
              </a:rPr>
              <a:t>bad. </a:t>
            </a:r>
          </a:p>
          <a:p>
            <a:pPr algn="r">
              <a:lnSpc>
                <a:spcPct val="150000"/>
              </a:lnSpc>
              <a:defRPr sz="2400" cap="all" spc="384">
                <a:latin typeface="Avenir Medium"/>
                <a:ea typeface="Avenir Medium"/>
                <a:cs typeface="Avenir Medium"/>
                <a:sym typeface="Avenir Medium"/>
              </a:defRPr>
            </a:pPr>
            <a:endParaRPr sz="2100" dirty="0">
              <a:latin typeface="Calibri" panose="020F0502020204030204" pitchFamily="34" charset="0"/>
            </a:endParaRPr>
          </a:p>
          <a:p>
            <a:pPr algn="r">
              <a:lnSpc>
                <a:spcPct val="150000"/>
              </a:lnSpc>
              <a:defRPr sz="2400" cap="all" spc="384">
                <a:latin typeface="Avenir Medium"/>
                <a:ea typeface="Avenir Medium"/>
                <a:cs typeface="Avenir Medium"/>
                <a:sym typeface="Avenir Medium"/>
              </a:defRPr>
            </a:pPr>
            <a:r>
              <a:rPr sz="2100" dirty="0">
                <a:latin typeface="Calibri" panose="020F0502020204030204" pitchFamily="34" charset="0"/>
              </a:rPr>
              <a:t>Each day is a new beginning. </a:t>
            </a:r>
          </a:p>
          <a:p>
            <a:pPr algn="r">
              <a:lnSpc>
                <a:spcPct val="150000"/>
              </a:lnSpc>
              <a:defRPr sz="2400" cap="all" spc="384">
                <a:latin typeface="Avenir Medium"/>
                <a:ea typeface="Avenir Medium"/>
                <a:cs typeface="Avenir Medium"/>
                <a:sym typeface="Avenir Medium"/>
              </a:defRPr>
            </a:pPr>
            <a:endParaRPr sz="2100" dirty="0">
              <a:latin typeface="Calibri" panose="020F0502020204030204" pitchFamily="34" charset="0"/>
            </a:endParaRPr>
          </a:p>
          <a:p>
            <a:pPr algn="r">
              <a:lnSpc>
                <a:spcPct val="150000"/>
              </a:lnSpc>
              <a:defRPr sz="2400" cap="all" spc="384">
                <a:latin typeface="Avenir Medium"/>
                <a:ea typeface="Avenir Medium"/>
                <a:cs typeface="Avenir Medium"/>
                <a:sym typeface="Avenir Medium"/>
              </a:defRPr>
            </a:pPr>
            <a:r>
              <a:rPr sz="2100" dirty="0">
                <a:latin typeface="Calibri" panose="020F0502020204030204" pitchFamily="34" charset="0"/>
              </a:rPr>
              <a:t>I know that the only way to live my life is to try to do what is right, to take the long view, to give of my best in all that the </a:t>
            </a:r>
            <a:br>
              <a:rPr lang="en-GB" sz="2100" dirty="0">
                <a:latin typeface="Calibri" panose="020F0502020204030204" pitchFamily="34" charset="0"/>
              </a:rPr>
            </a:br>
            <a:r>
              <a:rPr sz="2100" dirty="0">
                <a:latin typeface="Calibri" panose="020F0502020204030204" pitchFamily="34" charset="0"/>
              </a:rPr>
              <a:t>day brings, and to put</a:t>
            </a:r>
            <a:br>
              <a:rPr lang="en-GB" sz="2100" dirty="0">
                <a:latin typeface="Calibri" panose="020F0502020204030204" pitchFamily="34" charset="0"/>
              </a:rPr>
            </a:br>
            <a:r>
              <a:rPr sz="2100" dirty="0">
                <a:latin typeface="Calibri" panose="020F0502020204030204" pitchFamily="34" charset="0"/>
              </a:rPr>
              <a:t> my</a:t>
            </a:r>
            <a:r>
              <a:rPr lang="en-GB" sz="2100" dirty="0">
                <a:latin typeface="Calibri" panose="020F0502020204030204" pitchFamily="34" charset="0"/>
              </a:rPr>
              <a:t> </a:t>
            </a:r>
            <a:r>
              <a:rPr sz="2100" dirty="0">
                <a:latin typeface="Calibri" panose="020F0502020204030204" pitchFamily="34" charset="0"/>
              </a:rPr>
              <a:t>trust in God!”</a:t>
            </a:r>
          </a:p>
          <a:p>
            <a:pPr algn="r">
              <a:lnSpc>
                <a:spcPct val="150000"/>
              </a:lnSpc>
              <a:defRPr sz="2400" cap="all" spc="384">
                <a:latin typeface="Avenir Medium"/>
                <a:ea typeface="Avenir Medium"/>
                <a:cs typeface="Avenir Medium"/>
                <a:sym typeface="Avenir Medium"/>
              </a:defRPr>
            </a:pPr>
            <a:r>
              <a:rPr sz="2100" dirty="0">
                <a:latin typeface="Calibri" panose="020F0502020204030204" pitchFamily="34" charset="0"/>
              </a:rPr>
              <a:t> (2002)</a:t>
            </a:r>
          </a:p>
        </p:txBody>
      </p:sp>
    </p:spTree>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TotalTime>
  <Words>1581</Words>
  <Application>Microsoft Office PowerPoint</Application>
  <PresentationFormat>Custom</PresentationFormat>
  <Paragraphs>69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 Book</vt:lpstr>
      <vt:lpstr>Avenir Light</vt:lpstr>
      <vt:lpstr>Avenir Medium</vt:lpstr>
      <vt:lpstr>Calibri</vt:lpstr>
      <vt:lpstr>Helvetica Neue</vt:lpstr>
      <vt:lpstr>New_Template1</vt:lpstr>
      <vt:lpstr>collective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i serve?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worship</dc:title>
  <dc:creator>Jessica Littlewood</dc:creator>
  <cp:lastModifiedBy>Jeff Williams</cp:lastModifiedBy>
  <cp:revision>17</cp:revision>
  <dcterms:modified xsi:type="dcterms:W3CDTF">2022-09-08T17:50:13Z</dcterms:modified>
</cp:coreProperties>
</file>