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308" r:id="rId2"/>
    <p:sldId id="322" r:id="rId3"/>
    <p:sldId id="324" r:id="rId4"/>
    <p:sldId id="319" r:id="rId5"/>
    <p:sldId id="320" r:id="rId6"/>
    <p:sldId id="321" r:id="rId7"/>
    <p:sldId id="318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A2C"/>
    <a:srgbClr val="EDA900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3C47-FBF3-48C9-948C-FD2C363FFE47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17F2F-967C-4DE7-854A-0EB36A5F5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7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792163" cy="6858000"/>
            <a:chOff x="0" y="0"/>
            <a:chExt cx="499" cy="432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27" cy="4320"/>
            </a:xfrm>
            <a:prstGeom prst="rect">
              <a:avLst/>
            </a:prstGeom>
            <a:solidFill>
              <a:srgbClr val="CF0A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272" y="0"/>
              <a:ext cx="91" cy="4320"/>
            </a:xfrm>
            <a:prstGeom prst="rect">
              <a:avLst/>
            </a:prstGeom>
            <a:solidFill>
              <a:srgbClr val="EDA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-250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408" y="0"/>
              <a:ext cx="91" cy="4320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-25000"/>
            </a:p>
          </p:txBody>
        </p:sp>
      </p:grpSp>
      <p:pic>
        <p:nvPicPr>
          <p:cNvPr id="8" name="Picture 12" descr="Diocesa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7"/>
          <a:stretch>
            <a:fillRect/>
          </a:stretch>
        </p:blipFill>
        <p:spPr bwMode="auto">
          <a:xfrm>
            <a:off x="5364163" y="5286375"/>
            <a:ext cx="33845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47813" y="765175"/>
            <a:ext cx="7196137" cy="2478088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MAIN TITLE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284538"/>
            <a:ext cx="7192962" cy="13684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9C9C9C"/>
                </a:solidFill>
              </a:defRPr>
            </a:lvl1pPr>
          </a:lstStyle>
          <a:p>
            <a:pPr lvl="0"/>
            <a:r>
              <a:rPr lang="en-US" noProof="0"/>
              <a:t>(Subtitle or text here)</a:t>
            </a:r>
            <a:endParaRPr lang="en-GB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882174" y="0"/>
            <a:ext cx="3600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3" y="5445224"/>
            <a:ext cx="3672408" cy="112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8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01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190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0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1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55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24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37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274638"/>
            <a:ext cx="69951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SLIDE TITLE</a:t>
            </a:r>
            <a:endParaRPr lang="en-GB" altLang="en-US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1680" y="1600200"/>
            <a:ext cx="699512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0" y="0"/>
            <a:ext cx="792163" cy="6858000"/>
            <a:chOff x="0" y="0"/>
            <a:chExt cx="499" cy="4320"/>
          </a:xfrm>
        </p:grpSpPr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227" cy="4320"/>
            </a:xfrm>
            <a:prstGeom prst="rect">
              <a:avLst/>
            </a:prstGeom>
            <a:solidFill>
              <a:srgbClr val="CF0A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1" name="Rectangle 11"/>
            <p:cNvSpPr>
              <a:spLocks noChangeArrowheads="1"/>
            </p:cNvSpPr>
            <p:nvPr/>
          </p:nvSpPr>
          <p:spPr bwMode="auto">
            <a:xfrm>
              <a:off x="272" y="0"/>
              <a:ext cx="91" cy="4320"/>
            </a:xfrm>
            <a:prstGeom prst="rect">
              <a:avLst/>
            </a:prstGeom>
            <a:solidFill>
              <a:srgbClr val="EDA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-25000"/>
            </a:p>
          </p:txBody>
        </p:sp>
        <p:sp>
          <p:nvSpPr>
            <p:cNvPr id="1032" name="Rectangle 12"/>
            <p:cNvSpPr>
              <a:spLocks noChangeArrowheads="1"/>
            </p:cNvSpPr>
            <p:nvPr/>
          </p:nvSpPr>
          <p:spPr bwMode="auto">
            <a:xfrm>
              <a:off x="408" y="0"/>
              <a:ext cx="91" cy="4320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aseline="-25000"/>
            </a:p>
          </p:txBody>
        </p:sp>
      </p:grpSp>
      <p:pic>
        <p:nvPicPr>
          <p:cNvPr id="1029" name="Picture 13" descr="Diocesan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7"/>
          <a:stretch>
            <a:fillRect/>
          </a:stretch>
        </p:blipFill>
        <p:spPr bwMode="auto">
          <a:xfrm>
            <a:off x="7164388" y="6115050"/>
            <a:ext cx="151288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882174" y="0"/>
            <a:ext cx="3600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3950"/>
            <a:ext cx="1482253" cy="453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CF0A2C"/>
          </a:solidFill>
          <a:latin typeface="Myriad Pro" panose="020B0503030403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CD4A4-9D25-475A-BF6B-6FD584150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332656"/>
            <a:ext cx="6995120" cy="5688732"/>
          </a:xfrm>
        </p:spPr>
        <p:txBody>
          <a:bodyPr/>
          <a:lstStyle/>
          <a:p>
            <a:pPr marL="0" indent="0" algn="ctr">
              <a:buNone/>
            </a:pPr>
            <a:br>
              <a:rPr lang="en-GB" sz="3200" b="1" dirty="0">
                <a:latin typeface="+mn-lt"/>
              </a:rPr>
            </a:br>
            <a:endParaRPr lang="en-GB" sz="3200" b="1" dirty="0">
              <a:latin typeface="+mn-lt"/>
            </a:endParaRPr>
          </a:p>
          <a:p>
            <a:pPr marL="0" indent="0" algn="ctr">
              <a:buNone/>
            </a:pPr>
            <a:r>
              <a:rPr lang="en-GB" sz="4000" b="1" dirty="0"/>
              <a:t>Diocesan Board of Education</a:t>
            </a:r>
          </a:p>
          <a:p>
            <a:pPr marL="0" indent="0" algn="ctr">
              <a:buNone/>
            </a:pPr>
            <a:r>
              <a:rPr lang="en-GB" sz="4000" b="1" dirty="0"/>
              <a:t> </a:t>
            </a:r>
          </a:p>
          <a:p>
            <a:pPr marL="0" indent="0" algn="ctr">
              <a:buNone/>
            </a:pPr>
            <a:r>
              <a:rPr lang="en-GB" sz="4000" b="1" dirty="0"/>
              <a:t>Key issues for Diocesan Synod</a:t>
            </a:r>
            <a:endParaRPr lang="en-GB" sz="4000" b="1" dirty="0">
              <a:latin typeface="+mn-lt"/>
            </a:endParaRPr>
          </a:p>
          <a:p>
            <a:pPr marL="0" indent="0" algn="ctr">
              <a:buNone/>
            </a:pPr>
            <a:endParaRPr lang="en-GB" b="1" dirty="0">
              <a:solidFill>
                <a:srgbClr val="CF0A2C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CF0A2C"/>
                </a:solidFill>
              </a:rPr>
              <a:t>4</a:t>
            </a:r>
            <a:r>
              <a:rPr lang="en-GB" b="1" baseline="30000" dirty="0">
                <a:solidFill>
                  <a:srgbClr val="CF0A2C"/>
                </a:solidFill>
              </a:rPr>
              <a:t>th</a:t>
            </a:r>
            <a:r>
              <a:rPr lang="en-GB" b="1" dirty="0">
                <a:solidFill>
                  <a:srgbClr val="CF0A2C"/>
                </a:solidFill>
              </a:rPr>
              <a:t> March 2023</a:t>
            </a:r>
          </a:p>
          <a:p>
            <a:pPr marL="0" indent="0" algn="ctr">
              <a:buNone/>
            </a:pPr>
            <a:endParaRPr lang="en-GB" b="1" dirty="0">
              <a:solidFill>
                <a:srgbClr val="CF0A2C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36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BD4C-2639-2D5B-4490-E0022082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 dirty="0"/>
              <a:t>New Charitable Incorporated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06398-D820-8045-420E-5CB0933A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All DBEs have to become Charities by Law. The new CIO was registered before the deadline of the end of 2022</a:t>
            </a:r>
          </a:p>
          <a:p>
            <a:r>
              <a:rPr lang="en-GB" sz="2000" dirty="0"/>
              <a:t>The new CIO, which replaces the DBE, will consist of:</a:t>
            </a:r>
          </a:p>
          <a:p>
            <a:pPr lvl="1"/>
            <a:r>
              <a:rPr lang="en-GB" sz="1600" dirty="0"/>
              <a:t>1 person nominated by each diocesan bishop</a:t>
            </a:r>
          </a:p>
          <a:p>
            <a:pPr lvl="1"/>
            <a:r>
              <a:rPr lang="en-GB" sz="1600" dirty="0"/>
              <a:t>1 archdeacon from each diocese</a:t>
            </a:r>
          </a:p>
          <a:p>
            <a:pPr lvl="1"/>
            <a:r>
              <a:rPr lang="en-GB" sz="1600" dirty="0"/>
              <a:t>2 co-opted members (co-opted by the CIO board)</a:t>
            </a:r>
          </a:p>
          <a:p>
            <a:pPr lvl="1"/>
            <a:r>
              <a:rPr lang="en-GB" sz="1600" dirty="0"/>
              <a:t>3 elected members from each diocesan synod</a:t>
            </a:r>
          </a:p>
          <a:p>
            <a:pPr marL="457200" lvl="1" indent="0">
              <a:buNone/>
            </a:pPr>
            <a:r>
              <a:rPr lang="en-GB" sz="1600" dirty="0"/>
              <a:t>Of the elected members from each diocese, of the three 1 must be clergy, and 1 must be a member of the diocesan synod. The same person can fill both these criteria.</a:t>
            </a:r>
          </a:p>
          <a:p>
            <a:pPr marL="457200" lvl="1" indent="0">
              <a:buNone/>
            </a:pPr>
            <a:r>
              <a:rPr lang="en-GB" sz="1600" dirty="0"/>
              <a:t>Elected members are elected by the respective diocesan synod, and appointed by the CIO. </a:t>
            </a:r>
          </a:p>
        </p:txBody>
      </p:sp>
    </p:spTree>
    <p:extLst>
      <p:ext uri="{BB962C8B-B14F-4D97-AF65-F5344CB8AC3E}">
        <p14:creationId xmlns:p14="http://schemas.microsoft.com/office/powerpoint/2010/main" val="319129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456D-B63D-8A37-D758-3EB63D53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3DB5-852B-CDFD-C384-6998B86F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196752"/>
            <a:ext cx="6995120" cy="4824636"/>
          </a:xfrm>
        </p:spPr>
        <p:txBody>
          <a:bodyPr/>
          <a:lstStyle/>
          <a:p>
            <a:r>
              <a:rPr lang="en-GB" sz="1800" dirty="0"/>
              <a:t>In order for the new board to function, we need to get the trustees elected. We currently have the 2 bishops’ nominees and the 2 archdeacons. </a:t>
            </a:r>
          </a:p>
          <a:p>
            <a:r>
              <a:rPr lang="en-GB" sz="1800" dirty="0"/>
              <a:t>Those who were members of the DBE are continuing to meet with these 4 in an advisory capacity until the CIO board is full. </a:t>
            </a:r>
          </a:p>
          <a:p>
            <a:r>
              <a:rPr lang="en-GB" sz="1800" dirty="0"/>
              <a:t>To have a new trustee board by Easter- please will members of the Diocesan Synod send names of possible trustees to the Director of Education 31</a:t>
            </a:r>
            <a:r>
              <a:rPr lang="en-GB" sz="1800" baseline="30000" dirty="0"/>
              <a:t>st</a:t>
            </a:r>
            <a:r>
              <a:rPr lang="en-GB" sz="1800" dirty="0"/>
              <a:t> March. He will then speak to nominees, using the skills matrix which has been drawn up.</a:t>
            </a:r>
          </a:p>
          <a:p>
            <a:r>
              <a:rPr lang="en-GB" sz="1800" dirty="0"/>
              <a:t>Candidates will then be proposed to Diocesan Synod for election by e-mail (short biographies will be supplied).</a:t>
            </a:r>
          </a:p>
          <a:p>
            <a:r>
              <a:rPr lang="en-GB" sz="1800" dirty="0"/>
              <a:t>Once elected, the trustees can be appointed by the CIO board, with a view to having a full trust board in operation shortly after Easter.</a:t>
            </a:r>
          </a:p>
          <a:p>
            <a:r>
              <a:rPr lang="en-GB" sz="1800" dirty="0"/>
              <a:t>Trustees information pack and details will be circulated to Synod after today’s meeting</a:t>
            </a:r>
          </a:p>
        </p:txBody>
      </p:sp>
    </p:spTree>
    <p:extLst>
      <p:ext uri="{BB962C8B-B14F-4D97-AF65-F5344CB8AC3E}">
        <p14:creationId xmlns:p14="http://schemas.microsoft.com/office/powerpoint/2010/main" val="59557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CA4A-E18C-FDFC-82BE-8F4ED278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SIAMS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7096-286F-8CD4-3237-934BC17A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Statutory Inspection of Anglican and Methodist Schools</a:t>
            </a:r>
          </a:p>
          <a:p>
            <a:r>
              <a:rPr lang="en-GB" dirty="0"/>
              <a:t>SIAMS is being reviewed by the Diocesan Board of Education in three weeks – we propose updating Synod at a future meeting</a:t>
            </a:r>
          </a:p>
        </p:txBody>
      </p:sp>
    </p:spTree>
    <p:extLst>
      <p:ext uri="{BB962C8B-B14F-4D97-AF65-F5344CB8AC3E}">
        <p14:creationId xmlns:p14="http://schemas.microsoft.com/office/powerpoint/2010/main" val="74731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2C13-572F-3D1B-DF4F-07ABBD2F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Growing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79C65-6197-0873-41F8-9810EAC1D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We have been successful in getting funding from the Growing Faith Foundation for being one of the first Learning Hubs, resourcing schools and churches in developing spirituality with children and families – with a focus on partnerships between home, church and school. </a:t>
            </a:r>
          </a:p>
          <a:p>
            <a:r>
              <a:rPr lang="en-GB" sz="2800" dirty="0"/>
              <a:t>There will be more information about this in the months ahead. </a:t>
            </a:r>
          </a:p>
        </p:txBody>
      </p:sp>
    </p:spTree>
    <p:extLst>
      <p:ext uri="{BB962C8B-B14F-4D97-AF65-F5344CB8AC3E}">
        <p14:creationId xmlns:p14="http://schemas.microsoft.com/office/powerpoint/2010/main" val="318777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9CEA-2899-4647-F8CA-7CAC453E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Everyday Ubuntu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920E-9E19-9310-FBBE-69C0D601F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DBE is supporting schools in ‘everyday Ubuntu’- an African model of togetherness and community – based on the reconciliation theology of Desmond Tutu. </a:t>
            </a:r>
          </a:p>
          <a:p>
            <a:r>
              <a:rPr lang="en-GB" sz="2800" dirty="0"/>
              <a:t>You’ll hear the phrase around our schools!</a:t>
            </a:r>
          </a:p>
          <a:p>
            <a:r>
              <a:rPr lang="en-GB" sz="2800" dirty="0"/>
              <a:t>Please encourage your church to use the project booklet with children and young people (available on the diocesan website)</a:t>
            </a:r>
          </a:p>
        </p:txBody>
      </p:sp>
    </p:spTree>
    <p:extLst>
      <p:ext uri="{BB962C8B-B14F-4D97-AF65-F5344CB8AC3E}">
        <p14:creationId xmlns:p14="http://schemas.microsoft.com/office/powerpoint/2010/main" val="256223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FA97-FDA0-4424-8B2F-783D9A69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325562"/>
          </a:xfrm>
        </p:spPr>
        <p:txBody>
          <a:bodyPr/>
          <a:lstStyle/>
          <a:p>
            <a:pPr algn="ctr"/>
            <a:r>
              <a:rPr lang="en-GB" sz="2400" b="1" dirty="0"/>
              <a:t>Academisation : gov’t position has changed again, but the DBE has to determine a policy. </a:t>
            </a:r>
            <a:br>
              <a:rPr lang="en-GB" sz="2400" b="1" dirty="0"/>
            </a:br>
            <a:r>
              <a:rPr lang="en-GB" sz="2400" b="1" dirty="0"/>
              <a:t>Synod to note the DBE’s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52038-8781-4CEC-A279-3A88C7048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DBE reviews options Spring 2023 : Jan-Easter/ sets up working party and considers feedback from Phase 3 consultation events</a:t>
            </a:r>
          </a:p>
          <a:p>
            <a:r>
              <a:rPr lang="en-GB" sz="1800" dirty="0"/>
              <a:t>Governing </a:t>
            </a:r>
            <a:r>
              <a:rPr lang="en-GB" sz="1800" dirty="0" err="1"/>
              <a:t>Bodiess</a:t>
            </a:r>
            <a:r>
              <a:rPr lang="en-GB" sz="1800" dirty="0"/>
              <a:t> review slides and options (Spring 2023 : Jan- Easter &amp; provide feedback to DBE) </a:t>
            </a:r>
          </a:p>
          <a:p>
            <a:r>
              <a:rPr lang="en-GB" sz="1800" dirty="0"/>
              <a:t>Easter- Whitsun (Consultation Phase 4 : DBE &amp; Gov Bodies feedback to Diocesan Schools) </a:t>
            </a:r>
          </a:p>
          <a:p>
            <a:r>
              <a:rPr lang="en-GB" sz="1800" dirty="0"/>
              <a:t>Whitsun – end of Summer Term : DBE Policy recommendations to : Bishop’s Council in Winchester &amp; Portsmouth</a:t>
            </a:r>
          </a:p>
          <a:p>
            <a:r>
              <a:rPr lang="en-GB" sz="1800" dirty="0"/>
              <a:t>Summer/early Autumn : DBE recommendations to Synods for final decision</a:t>
            </a:r>
          </a:p>
          <a:p>
            <a:r>
              <a:rPr lang="en-GB" sz="1800" dirty="0"/>
              <a:t>Autumn 2023 : decision to schools and ramifications based on government position (awaiting)</a:t>
            </a:r>
          </a:p>
        </p:txBody>
      </p:sp>
    </p:spTree>
    <p:extLst>
      <p:ext uri="{BB962C8B-B14F-4D97-AF65-F5344CB8AC3E}">
        <p14:creationId xmlns:p14="http://schemas.microsoft.com/office/powerpoint/2010/main" val="427027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Myriad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py of PPT_template [Read-Only] [Compatibility Mode]" id="{B20C2875-9782-4E3B-A8EB-088CE04F0DB8}" vid="{FECFB706-8450-4824-BDED-583A9BEB28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566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Pro</vt:lpstr>
      <vt:lpstr>Office Theme</vt:lpstr>
      <vt:lpstr>PowerPoint Presentation</vt:lpstr>
      <vt:lpstr>New Charitable Incorporated Organisation</vt:lpstr>
      <vt:lpstr>Proposal</vt:lpstr>
      <vt:lpstr>SIAMS</vt:lpstr>
      <vt:lpstr>Growing Faith</vt:lpstr>
      <vt:lpstr>Everyday Ubuntu</vt:lpstr>
      <vt:lpstr>Academisation : gov’t position has changed again, but the DBE has to determine a policy.  Synod to note the DBE’s 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Diocesan Education Team Christmas Project, 2021</dc:title>
  <dc:creator>Sue Bowen</dc:creator>
  <cp:lastModifiedBy>Jeff Williams</cp:lastModifiedBy>
  <cp:revision>35</cp:revision>
  <dcterms:created xsi:type="dcterms:W3CDTF">2021-09-27T07:58:19Z</dcterms:created>
  <dcterms:modified xsi:type="dcterms:W3CDTF">2023-03-02T13:50:01Z</dcterms:modified>
</cp:coreProperties>
</file>