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9" r:id="rId5"/>
    <p:sldId id="258" r:id="rId6"/>
    <p:sldId id="260" r:id="rId7"/>
    <p:sldId id="286" r:id="rId8"/>
    <p:sldId id="263" r:id="rId9"/>
    <p:sldId id="264" r:id="rId10"/>
    <p:sldId id="268" r:id="rId11"/>
    <p:sldId id="273" r:id="rId12"/>
    <p:sldId id="274" r:id="rId13"/>
    <p:sldId id="275" r:id="rId14"/>
    <p:sldId id="276" r:id="rId15"/>
    <p:sldId id="277" r:id="rId16"/>
    <p:sldId id="278" r:id="rId17"/>
    <p:sldId id="280" r:id="rId18"/>
    <p:sldId id="281" r:id="rId19"/>
    <p:sldId id="282" r:id="rId20"/>
    <p:sldId id="283" r:id="rId21"/>
    <p:sldId id="284" r:id="rId22"/>
    <p:sldId id="285" r:id="rId23"/>
    <p:sldId id="279" r:id="rId24"/>
    <p:sldId id="265" r:id="rId25"/>
    <p:sldId id="266" r:id="rId26"/>
    <p:sldId id="269" r:id="rId27"/>
    <p:sldId id="271" r:id="rId28"/>
    <p:sldId id="272"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8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8" d="100"/>
          <a:sy n="98" d="100"/>
        </p:scale>
        <p:origin x="11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9745D-4CE2-470C-89B7-A8277C81556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AFC6532B-C429-4A31-B670-A933B3658C2F}">
      <dgm:prSet phldrT="[Text]"/>
      <dgm:spPr>
        <a:solidFill>
          <a:schemeClr val="accent1">
            <a:lumMod val="50000"/>
          </a:schemeClr>
        </a:solidFill>
      </dgm:spPr>
      <dgm:t>
        <a:bodyPr/>
        <a:lstStyle/>
        <a:p>
          <a:r>
            <a:rPr lang="en-GB" dirty="0" smtClean="0"/>
            <a:t>February 2019</a:t>
          </a:r>
          <a:endParaRPr lang="en-GB" dirty="0"/>
        </a:p>
      </dgm:t>
    </dgm:pt>
    <dgm:pt modelId="{8499E580-874D-45CE-B584-F8C3EC29E02C}" type="parTrans" cxnId="{A6EDCFBA-A816-4A0E-937F-62AA5D4EA924}">
      <dgm:prSet/>
      <dgm:spPr/>
      <dgm:t>
        <a:bodyPr/>
        <a:lstStyle/>
        <a:p>
          <a:endParaRPr lang="en-GB"/>
        </a:p>
      </dgm:t>
    </dgm:pt>
    <dgm:pt modelId="{43168BE2-480E-4C64-B633-153927CDCE18}" type="sibTrans" cxnId="{A6EDCFBA-A816-4A0E-937F-62AA5D4EA924}">
      <dgm:prSet/>
      <dgm:spPr/>
      <dgm:t>
        <a:bodyPr/>
        <a:lstStyle/>
        <a:p>
          <a:endParaRPr lang="en-GB"/>
        </a:p>
      </dgm:t>
    </dgm:pt>
    <dgm:pt modelId="{FD2FA719-EF10-47DE-8872-B6339E888F25}">
      <dgm:prSet phldrT="[Text]"/>
      <dgm:spPr>
        <a:solidFill>
          <a:schemeClr val="accent1">
            <a:lumMod val="75000"/>
            <a:alpha val="90000"/>
          </a:schemeClr>
        </a:solidFill>
      </dgm:spPr>
      <dgm:t>
        <a:bodyPr/>
        <a:lstStyle/>
        <a:p>
          <a:r>
            <a:rPr lang="en-GB" dirty="0" smtClean="0">
              <a:solidFill>
                <a:schemeClr val="bg1"/>
              </a:solidFill>
            </a:rPr>
            <a:t>29</a:t>
          </a:r>
          <a:r>
            <a:rPr lang="en-GB" baseline="30000" dirty="0" smtClean="0">
              <a:solidFill>
                <a:schemeClr val="bg1"/>
              </a:solidFill>
            </a:rPr>
            <a:t>th</a:t>
          </a:r>
          <a:r>
            <a:rPr lang="en-GB" dirty="0" smtClean="0">
              <a:solidFill>
                <a:schemeClr val="bg1"/>
              </a:solidFill>
            </a:rPr>
            <a:t> March 2019</a:t>
          </a:r>
          <a:endParaRPr lang="en-GB" dirty="0">
            <a:solidFill>
              <a:schemeClr val="bg1"/>
            </a:solidFill>
          </a:endParaRPr>
        </a:p>
      </dgm:t>
    </dgm:pt>
    <dgm:pt modelId="{0BBEA883-C99C-4AA6-8DF1-67D2505B3998}" type="parTrans" cxnId="{DBE5433D-43B4-417E-82E5-8DE91DCC567C}">
      <dgm:prSet/>
      <dgm:spPr>
        <a:solidFill>
          <a:srgbClr val="002060"/>
        </a:solidFill>
      </dgm:spPr>
      <dgm:t>
        <a:bodyPr/>
        <a:lstStyle/>
        <a:p>
          <a:endParaRPr lang="en-GB"/>
        </a:p>
      </dgm:t>
    </dgm:pt>
    <dgm:pt modelId="{8603945F-2780-482F-BD92-19C68A427F1A}" type="sibTrans" cxnId="{DBE5433D-43B4-417E-82E5-8DE91DCC567C}">
      <dgm:prSet/>
      <dgm:spPr>
        <a:solidFill>
          <a:srgbClr val="002060"/>
        </a:solidFill>
      </dgm:spPr>
      <dgm:t>
        <a:bodyPr/>
        <a:lstStyle/>
        <a:p>
          <a:endParaRPr lang="en-GB"/>
        </a:p>
      </dgm:t>
    </dgm:pt>
    <dgm:pt modelId="{BE7E4E1F-85A5-4D10-A0DB-9EBB844482B4}">
      <dgm:prSet phldrT="[Text]"/>
      <dgm:spPr>
        <a:solidFill>
          <a:schemeClr val="accent1">
            <a:lumMod val="50000"/>
            <a:alpha val="89804"/>
          </a:schemeClr>
        </a:solidFill>
      </dgm:spPr>
      <dgm:t>
        <a:bodyPr/>
        <a:lstStyle/>
        <a:p>
          <a:r>
            <a:rPr lang="en-GB" dirty="0" smtClean="0">
              <a:solidFill>
                <a:schemeClr val="bg1"/>
              </a:solidFill>
            </a:rPr>
            <a:t>3</a:t>
          </a:r>
          <a:r>
            <a:rPr lang="en-GB" baseline="30000" dirty="0" smtClean="0">
              <a:solidFill>
                <a:schemeClr val="bg1"/>
              </a:solidFill>
            </a:rPr>
            <a:t>rd</a:t>
          </a:r>
          <a:r>
            <a:rPr lang="en-GB" dirty="0" smtClean="0">
              <a:solidFill>
                <a:schemeClr val="bg1"/>
              </a:solidFill>
            </a:rPr>
            <a:t> April 2019</a:t>
          </a:r>
          <a:endParaRPr lang="en-GB" dirty="0">
            <a:solidFill>
              <a:schemeClr val="bg1"/>
            </a:solidFill>
          </a:endParaRPr>
        </a:p>
      </dgm:t>
    </dgm:pt>
    <dgm:pt modelId="{F5542037-B748-4614-9F56-2AD152DD286E}" type="parTrans" cxnId="{9130C10C-AB7E-4F81-9383-DA0AF068E060}">
      <dgm:prSet/>
      <dgm:spPr/>
      <dgm:t>
        <a:bodyPr/>
        <a:lstStyle/>
        <a:p>
          <a:endParaRPr lang="en-GB"/>
        </a:p>
      </dgm:t>
    </dgm:pt>
    <dgm:pt modelId="{E648B707-02FD-4D05-9F6C-D2973149E619}" type="sibTrans" cxnId="{9130C10C-AB7E-4F81-9383-DA0AF068E060}">
      <dgm:prSet/>
      <dgm:spPr/>
      <dgm:t>
        <a:bodyPr/>
        <a:lstStyle/>
        <a:p>
          <a:endParaRPr lang="en-GB"/>
        </a:p>
      </dgm:t>
    </dgm:pt>
    <dgm:pt modelId="{1A55BD48-441F-47A8-AFAD-B0E3CCCE83B0}">
      <dgm:prSet phldrT="[Text]"/>
      <dgm:spPr>
        <a:solidFill>
          <a:schemeClr val="accent1">
            <a:lumMod val="50000"/>
          </a:schemeClr>
        </a:solidFill>
      </dgm:spPr>
      <dgm:t>
        <a:bodyPr/>
        <a:lstStyle/>
        <a:p>
          <a:r>
            <a:rPr lang="en-GB" dirty="0" smtClean="0"/>
            <a:t>Formal consultation letters and draft proposals sent to legally interested parties</a:t>
          </a:r>
          <a:endParaRPr lang="en-GB" dirty="0"/>
        </a:p>
      </dgm:t>
    </dgm:pt>
    <dgm:pt modelId="{CDCA9FA5-7A77-4314-A16F-88FE0CB3C5FC}" type="parTrans" cxnId="{F02277A6-8B40-407E-AF51-62B2D0AA3836}">
      <dgm:prSet/>
      <dgm:spPr/>
      <dgm:t>
        <a:bodyPr/>
        <a:lstStyle/>
        <a:p>
          <a:endParaRPr lang="en-GB"/>
        </a:p>
      </dgm:t>
    </dgm:pt>
    <dgm:pt modelId="{417B8FEE-B911-43C3-BF01-ED20F5327CFA}" type="sibTrans" cxnId="{F02277A6-8B40-407E-AF51-62B2D0AA3836}">
      <dgm:prSet/>
      <dgm:spPr/>
      <dgm:t>
        <a:bodyPr/>
        <a:lstStyle/>
        <a:p>
          <a:endParaRPr lang="en-GB"/>
        </a:p>
      </dgm:t>
    </dgm:pt>
    <dgm:pt modelId="{D7910CED-049E-4171-995D-A0376043C1CA}">
      <dgm:prSet phldrT="[Text]"/>
      <dgm:spPr>
        <a:solidFill>
          <a:schemeClr val="accent1">
            <a:lumMod val="75000"/>
            <a:alpha val="90000"/>
          </a:schemeClr>
        </a:solidFill>
      </dgm:spPr>
      <dgm:t>
        <a:bodyPr/>
        <a:lstStyle/>
        <a:p>
          <a:r>
            <a:rPr lang="en-GB" dirty="0" smtClean="0">
              <a:solidFill>
                <a:schemeClr val="bg1"/>
              </a:solidFill>
            </a:rPr>
            <a:t>Closing date for written responses</a:t>
          </a:r>
          <a:endParaRPr lang="en-GB" dirty="0">
            <a:solidFill>
              <a:schemeClr val="bg1"/>
            </a:solidFill>
          </a:endParaRPr>
        </a:p>
      </dgm:t>
    </dgm:pt>
    <dgm:pt modelId="{E8A1B4F1-7177-41D7-99F0-B60844E729A1}" type="parTrans" cxnId="{8CD0D6EC-DD23-4E34-B41B-42DBABA09756}">
      <dgm:prSet/>
      <dgm:spPr>
        <a:solidFill>
          <a:srgbClr val="002060"/>
        </a:solidFill>
      </dgm:spPr>
      <dgm:t>
        <a:bodyPr/>
        <a:lstStyle/>
        <a:p>
          <a:endParaRPr lang="en-GB"/>
        </a:p>
      </dgm:t>
    </dgm:pt>
    <dgm:pt modelId="{A2830CB6-CA8F-47F1-8551-24966CE451F0}" type="sibTrans" cxnId="{8CD0D6EC-DD23-4E34-B41B-42DBABA09756}">
      <dgm:prSet/>
      <dgm:spPr>
        <a:solidFill>
          <a:srgbClr val="002060"/>
        </a:solidFill>
      </dgm:spPr>
      <dgm:t>
        <a:bodyPr/>
        <a:lstStyle/>
        <a:p>
          <a:endParaRPr lang="en-GB"/>
        </a:p>
      </dgm:t>
    </dgm:pt>
    <dgm:pt modelId="{C5604C0E-BB10-4A48-ACC3-74E0684996DA}">
      <dgm:prSet phldrT="[Text]"/>
      <dgm:spPr>
        <a:solidFill>
          <a:schemeClr val="accent1">
            <a:lumMod val="50000"/>
            <a:alpha val="90000"/>
          </a:schemeClr>
        </a:solidFill>
      </dgm:spPr>
      <dgm:t>
        <a:bodyPr/>
        <a:lstStyle/>
        <a:p>
          <a:r>
            <a:rPr lang="en-GB" dirty="0" smtClean="0">
              <a:solidFill>
                <a:schemeClr val="bg1"/>
              </a:solidFill>
            </a:rPr>
            <a:t>Statements of view and draft proposed changes presented to Bishop’s Council</a:t>
          </a:r>
          <a:endParaRPr lang="en-GB" dirty="0">
            <a:solidFill>
              <a:schemeClr val="bg1"/>
            </a:solidFill>
          </a:endParaRPr>
        </a:p>
      </dgm:t>
    </dgm:pt>
    <dgm:pt modelId="{88D553AD-2677-48D0-934F-0D3F7CF33C6C}" type="parTrans" cxnId="{28BAB576-F47D-4B5D-ACEA-6039EFF93B5C}">
      <dgm:prSet/>
      <dgm:spPr/>
      <dgm:t>
        <a:bodyPr/>
        <a:lstStyle/>
        <a:p>
          <a:endParaRPr lang="en-GB"/>
        </a:p>
      </dgm:t>
    </dgm:pt>
    <dgm:pt modelId="{68B75FF1-D13C-45E7-ABE5-412E0FF95B03}" type="sibTrans" cxnId="{28BAB576-F47D-4B5D-ACEA-6039EFF93B5C}">
      <dgm:prSet/>
      <dgm:spPr/>
      <dgm:t>
        <a:bodyPr/>
        <a:lstStyle/>
        <a:p>
          <a:endParaRPr lang="en-GB"/>
        </a:p>
      </dgm:t>
    </dgm:pt>
    <dgm:pt modelId="{47B4BD5B-A7BF-4726-A034-6EA1C4D6996B}" type="pres">
      <dgm:prSet presAssocID="{5C59745D-4CE2-470C-89B7-A8277C815560}" presName="Name0" presStyleCnt="0">
        <dgm:presLayoutVars>
          <dgm:dir/>
          <dgm:animLvl val="lvl"/>
          <dgm:resizeHandles val="exact"/>
        </dgm:presLayoutVars>
      </dgm:prSet>
      <dgm:spPr/>
    </dgm:pt>
    <dgm:pt modelId="{878C61AA-A178-426D-A3ED-1CD28BA8A1ED}" type="pres">
      <dgm:prSet presAssocID="{AFC6532B-C429-4A31-B670-A933B3658C2F}" presName="vertFlow" presStyleCnt="0"/>
      <dgm:spPr/>
    </dgm:pt>
    <dgm:pt modelId="{DFCF1214-77EB-499E-B4AF-8F6500C4EA4D}" type="pres">
      <dgm:prSet presAssocID="{AFC6532B-C429-4A31-B670-A933B3658C2F}" presName="header" presStyleLbl="node1" presStyleIdx="0" presStyleCnt="2" custLinFactNeighborX="-249" custLinFactNeighborY="-70169"/>
      <dgm:spPr/>
      <dgm:t>
        <a:bodyPr/>
        <a:lstStyle/>
        <a:p>
          <a:endParaRPr lang="en-GB"/>
        </a:p>
      </dgm:t>
    </dgm:pt>
    <dgm:pt modelId="{1730E5BB-04F5-4796-9D86-C491220623F1}" type="pres">
      <dgm:prSet presAssocID="{0BBEA883-C99C-4AA6-8DF1-67D2505B3998}" presName="parTrans" presStyleLbl="sibTrans2D1" presStyleIdx="0" presStyleCnt="4"/>
      <dgm:spPr/>
    </dgm:pt>
    <dgm:pt modelId="{ABF645D3-6C9B-412A-AFDD-B5B69D6C829C}" type="pres">
      <dgm:prSet presAssocID="{FD2FA719-EF10-47DE-8872-B6339E888F25}" presName="child" presStyleLbl="alignAccFollowNode1" presStyleIdx="0" presStyleCnt="4" custLinFactY="-23540" custLinFactNeighborX="147" custLinFactNeighborY="-100000">
        <dgm:presLayoutVars>
          <dgm:chMax val="0"/>
          <dgm:bulletEnabled val="1"/>
        </dgm:presLayoutVars>
      </dgm:prSet>
      <dgm:spPr/>
      <dgm:t>
        <a:bodyPr/>
        <a:lstStyle/>
        <a:p>
          <a:endParaRPr lang="en-GB"/>
        </a:p>
      </dgm:t>
    </dgm:pt>
    <dgm:pt modelId="{96F87E7D-7532-47A4-9707-B66BA04C7BCA}" type="pres">
      <dgm:prSet presAssocID="{8603945F-2780-482F-BD92-19C68A427F1A}" presName="sibTrans" presStyleLbl="sibTrans2D1" presStyleIdx="1" presStyleCnt="4"/>
      <dgm:spPr/>
    </dgm:pt>
    <dgm:pt modelId="{19ECF8CE-26A1-426D-ABC8-EE471A2DBC93}" type="pres">
      <dgm:prSet presAssocID="{BE7E4E1F-85A5-4D10-A0DB-9EBB844482B4}" presName="child" presStyleLbl="alignAccFollowNode1" presStyleIdx="1" presStyleCnt="4" custLinFactY="-56763" custLinFactNeighborX="1138" custLinFactNeighborY="-100000">
        <dgm:presLayoutVars>
          <dgm:chMax val="0"/>
          <dgm:bulletEnabled val="1"/>
        </dgm:presLayoutVars>
      </dgm:prSet>
      <dgm:spPr/>
    </dgm:pt>
    <dgm:pt modelId="{90C87AFA-87F3-4686-AA05-DAF1D2852F3C}" type="pres">
      <dgm:prSet presAssocID="{AFC6532B-C429-4A31-B670-A933B3658C2F}" presName="hSp" presStyleCnt="0"/>
      <dgm:spPr/>
    </dgm:pt>
    <dgm:pt modelId="{295432F6-4AB7-4440-A8C4-1AC38A375EB8}" type="pres">
      <dgm:prSet presAssocID="{1A55BD48-441F-47A8-AFAD-B0E3CCCE83B0}" presName="vertFlow" presStyleCnt="0"/>
      <dgm:spPr/>
    </dgm:pt>
    <dgm:pt modelId="{A13A3586-96FD-46EA-8D8C-3583E093DF4D}" type="pres">
      <dgm:prSet presAssocID="{1A55BD48-441F-47A8-AFAD-B0E3CCCE83B0}" presName="header" presStyleLbl="node1" presStyleIdx="1" presStyleCnt="2" custLinFactNeighborX="-13679" custLinFactNeighborY="-70373"/>
      <dgm:spPr/>
      <dgm:t>
        <a:bodyPr/>
        <a:lstStyle/>
        <a:p>
          <a:endParaRPr lang="en-GB"/>
        </a:p>
      </dgm:t>
    </dgm:pt>
    <dgm:pt modelId="{5DA502C8-1A6B-4A21-BE1E-01A50998BF39}" type="pres">
      <dgm:prSet presAssocID="{E8A1B4F1-7177-41D7-99F0-B60844E729A1}" presName="parTrans" presStyleLbl="sibTrans2D1" presStyleIdx="2" presStyleCnt="4"/>
      <dgm:spPr/>
    </dgm:pt>
    <dgm:pt modelId="{1B4DF350-BED5-488A-9CCA-4B01FFB1F9AD}" type="pres">
      <dgm:prSet presAssocID="{D7910CED-049E-4171-995D-A0376043C1CA}" presName="child" presStyleLbl="alignAccFollowNode1" presStyleIdx="2" presStyleCnt="4" custLinFactY="-24368" custLinFactNeighborX="-13283" custLinFactNeighborY="-100000">
        <dgm:presLayoutVars>
          <dgm:chMax val="0"/>
          <dgm:bulletEnabled val="1"/>
        </dgm:presLayoutVars>
      </dgm:prSet>
      <dgm:spPr/>
      <dgm:t>
        <a:bodyPr/>
        <a:lstStyle/>
        <a:p>
          <a:endParaRPr lang="en-GB"/>
        </a:p>
      </dgm:t>
    </dgm:pt>
    <dgm:pt modelId="{2430A1BD-1EF6-4552-9892-DC4D603E52F8}" type="pres">
      <dgm:prSet presAssocID="{A2830CB6-CA8F-47F1-8551-24966CE451F0}" presName="sibTrans" presStyleLbl="sibTrans2D1" presStyleIdx="3" presStyleCnt="4"/>
      <dgm:spPr/>
    </dgm:pt>
    <dgm:pt modelId="{D0A0392C-1831-4F8A-BBD6-73B4FB32F4EB}" type="pres">
      <dgm:prSet presAssocID="{C5604C0E-BB10-4A48-ACC3-74E0684996DA}" presName="child" presStyleLbl="alignAccFollowNode1" presStyleIdx="3" presStyleCnt="4" custLinFactY="-58348" custLinFactNeighborX="-12896" custLinFactNeighborY="-100000">
        <dgm:presLayoutVars>
          <dgm:chMax val="0"/>
          <dgm:bulletEnabled val="1"/>
        </dgm:presLayoutVars>
      </dgm:prSet>
      <dgm:spPr/>
      <dgm:t>
        <a:bodyPr/>
        <a:lstStyle/>
        <a:p>
          <a:endParaRPr lang="en-GB"/>
        </a:p>
      </dgm:t>
    </dgm:pt>
  </dgm:ptLst>
  <dgm:cxnLst>
    <dgm:cxn modelId="{A6EDCFBA-A816-4A0E-937F-62AA5D4EA924}" srcId="{5C59745D-4CE2-470C-89B7-A8277C815560}" destId="{AFC6532B-C429-4A31-B670-A933B3658C2F}" srcOrd="0" destOrd="0" parTransId="{8499E580-874D-45CE-B584-F8C3EC29E02C}" sibTransId="{43168BE2-480E-4C64-B633-153927CDCE18}"/>
    <dgm:cxn modelId="{8CD0D6EC-DD23-4E34-B41B-42DBABA09756}" srcId="{1A55BD48-441F-47A8-AFAD-B0E3CCCE83B0}" destId="{D7910CED-049E-4171-995D-A0376043C1CA}" srcOrd="0" destOrd="0" parTransId="{E8A1B4F1-7177-41D7-99F0-B60844E729A1}" sibTransId="{A2830CB6-CA8F-47F1-8551-24966CE451F0}"/>
    <dgm:cxn modelId="{37B953AA-8AEF-491D-A8AF-A6D231E02131}" type="presOf" srcId="{E8A1B4F1-7177-41D7-99F0-B60844E729A1}" destId="{5DA502C8-1A6B-4A21-BE1E-01A50998BF39}" srcOrd="0" destOrd="0" presId="urn:microsoft.com/office/officeart/2005/8/layout/lProcess1"/>
    <dgm:cxn modelId="{D6840CA9-F2C2-4504-830B-97BF00AB9216}" type="presOf" srcId="{8603945F-2780-482F-BD92-19C68A427F1A}" destId="{96F87E7D-7532-47A4-9707-B66BA04C7BCA}" srcOrd="0" destOrd="0" presId="urn:microsoft.com/office/officeart/2005/8/layout/lProcess1"/>
    <dgm:cxn modelId="{8422BC9D-D3FD-47B6-AFEA-3B3DA8B86AE4}" type="presOf" srcId="{A2830CB6-CA8F-47F1-8551-24966CE451F0}" destId="{2430A1BD-1EF6-4552-9892-DC4D603E52F8}" srcOrd="0" destOrd="0" presId="urn:microsoft.com/office/officeart/2005/8/layout/lProcess1"/>
    <dgm:cxn modelId="{9130C10C-AB7E-4F81-9383-DA0AF068E060}" srcId="{AFC6532B-C429-4A31-B670-A933B3658C2F}" destId="{BE7E4E1F-85A5-4D10-A0DB-9EBB844482B4}" srcOrd="1" destOrd="0" parTransId="{F5542037-B748-4614-9F56-2AD152DD286E}" sibTransId="{E648B707-02FD-4D05-9F6C-D2973149E619}"/>
    <dgm:cxn modelId="{DBE5433D-43B4-417E-82E5-8DE91DCC567C}" srcId="{AFC6532B-C429-4A31-B670-A933B3658C2F}" destId="{FD2FA719-EF10-47DE-8872-B6339E888F25}" srcOrd="0" destOrd="0" parTransId="{0BBEA883-C99C-4AA6-8DF1-67D2505B3998}" sibTransId="{8603945F-2780-482F-BD92-19C68A427F1A}"/>
    <dgm:cxn modelId="{5B22C1D5-041C-47C5-A19E-5FA78F556092}" type="presOf" srcId="{AFC6532B-C429-4A31-B670-A933B3658C2F}" destId="{DFCF1214-77EB-499E-B4AF-8F6500C4EA4D}" srcOrd="0" destOrd="0" presId="urn:microsoft.com/office/officeart/2005/8/layout/lProcess1"/>
    <dgm:cxn modelId="{33A612E8-D1B1-479E-911E-8FC5C6436715}" type="presOf" srcId="{0BBEA883-C99C-4AA6-8DF1-67D2505B3998}" destId="{1730E5BB-04F5-4796-9D86-C491220623F1}" srcOrd="0" destOrd="0" presId="urn:microsoft.com/office/officeart/2005/8/layout/lProcess1"/>
    <dgm:cxn modelId="{28BAB576-F47D-4B5D-ACEA-6039EFF93B5C}" srcId="{1A55BD48-441F-47A8-AFAD-B0E3CCCE83B0}" destId="{C5604C0E-BB10-4A48-ACC3-74E0684996DA}" srcOrd="1" destOrd="0" parTransId="{88D553AD-2677-48D0-934F-0D3F7CF33C6C}" sibTransId="{68B75FF1-D13C-45E7-ABE5-412E0FF95B03}"/>
    <dgm:cxn modelId="{668B39CD-2617-4F89-967D-BC1F99DDD193}" type="presOf" srcId="{D7910CED-049E-4171-995D-A0376043C1CA}" destId="{1B4DF350-BED5-488A-9CCA-4B01FFB1F9AD}" srcOrd="0" destOrd="0" presId="urn:microsoft.com/office/officeart/2005/8/layout/lProcess1"/>
    <dgm:cxn modelId="{47DE19A9-6B32-4CD0-B46E-EA9CBC3EF343}" type="presOf" srcId="{5C59745D-4CE2-470C-89B7-A8277C815560}" destId="{47B4BD5B-A7BF-4726-A034-6EA1C4D6996B}" srcOrd="0" destOrd="0" presId="urn:microsoft.com/office/officeart/2005/8/layout/lProcess1"/>
    <dgm:cxn modelId="{0573D2B4-5676-4F67-8356-258A183C2A57}" type="presOf" srcId="{FD2FA719-EF10-47DE-8872-B6339E888F25}" destId="{ABF645D3-6C9B-412A-AFDD-B5B69D6C829C}" srcOrd="0" destOrd="0" presId="urn:microsoft.com/office/officeart/2005/8/layout/lProcess1"/>
    <dgm:cxn modelId="{F02277A6-8B40-407E-AF51-62B2D0AA3836}" srcId="{5C59745D-4CE2-470C-89B7-A8277C815560}" destId="{1A55BD48-441F-47A8-AFAD-B0E3CCCE83B0}" srcOrd="1" destOrd="0" parTransId="{CDCA9FA5-7A77-4314-A16F-88FE0CB3C5FC}" sibTransId="{417B8FEE-B911-43C3-BF01-ED20F5327CFA}"/>
    <dgm:cxn modelId="{8D48C345-45DA-4BB3-839A-BD6CCF9D2A6C}" type="presOf" srcId="{BE7E4E1F-85A5-4D10-A0DB-9EBB844482B4}" destId="{19ECF8CE-26A1-426D-ABC8-EE471A2DBC93}" srcOrd="0" destOrd="0" presId="urn:microsoft.com/office/officeart/2005/8/layout/lProcess1"/>
    <dgm:cxn modelId="{E69E42AA-0BF9-47E0-9FB2-EA4217A2D27B}" type="presOf" srcId="{C5604C0E-BB10-4A48-ACC3-74E0684996DA}" destId="{D0A0392C-1831-4F8A-BBD6-73B4FB32F4EB}" srcOrd="0" destOrd="0" presId="urn:microsoft.com/office/officeart/2005/8/layout/lProcess1"/>
    <dgm:cxn modelId="{8090216F-CDCB-419E-BE5B-330BC9D0B413}" type="presOf" srcId="{1A55BD48-441F-47A8-AFAD-B0E3CCCE83B0}" destId="{A13A3586-96FD-46EA-8D8C-3583E093DF4D}" srcOrd="0" destOrd="0" presId="urn:microsoft.com/office/officeart/2005/8/layout/lProcess1"/>
    <dgm:cxn modelId="{FDA85DBD-0B51-4DAD-997B-CDE8144D4D1C}" type="presParOf" srcId="{47B4BD5B-A7BF-4726-A034-6EA1C4D6996B}" destId="{878C61AA-A178-426D-A3ED-1CD28BA8A1ED}" srcOrd="0" destOrd="0" presId="urn:microsoft.com/office/officeart/2005/8/layout/lProcess1"/>
    <dgm:cxn modelId="{E3FCE78C-6D17-4E5B-96E9-F1702E39787F}" type="presParOf" srcId="{878C61AA-A178-426D-A3ED-1CD28BA8A1ED}" destId="{DFCF1214-77EB-499E-B4AF-8F6500C4EA4D}" srcOrd="0" destOrd="0" presId="urn:microsoft.com/office/officeart/2005/8/layout/lProcess1"/>
    <dgm:cxn modelId="{3FA4E7B6-1BF6-4A6D-95B4-DCE137C0A55D}" type="presParOf" srcId="{878C61AA-A178-426D-A3ED-1CD28BA8A1ED}" destId="{1730E5BB-04F5-4796-9D86-C491220623F1}" srcOrd="1" destOrd="0" presId="urn:microsoft.com/office/officeart/2005/8/layout/lProcess1"/>
    <dgm:cxn modelId="{53A6F009-8476-49AB-98E2-00121366BC22}" type="presParOf" srcId="{878C61AA-A178-426D-A3ED-1CD28BA8A1ED}" destId="{ABF645D3-6C9B-412A-AFDD-B5B69D6C829C}" srcOrd="2" destOrd="0" presId="urn:microsoft.com/office/officeart/2005/8/layout/lProcess1"/>
    <dgm:cxn modelId="{D9EDC2AA-8EA7-470C-9703-438413219DD1}" type="presParOf" srcId="{878C61AA-A178-426D-A3ED-1CD28BA8A1ED}" destId="{96F87E7D-7532-47A4-9707-B66BA04C7BCA}" srcOrd="3" destOrd="0" presId="urn:microsoft.com/office/officeart/2005/8/layout/lProcess1"/>
    <dgm:cxn modelId="{8D1DC2F2-B328-4002-A3BA-C8435A8BE258}" type="presParOf" srcId="{878C61AA-A178-426D-A3ED-1CD28BA8A1ED}" destId="{19ECF8CE-26A1-426D-ABC8-EE471A2DBC93}" srcOrd="4" destOrd="0" presId="urn:microsoft.com/office/officeart/2005/8/layout/lProcess1"/>
    <dgm:cxn modelId="{A15C0CC5-C9F2-4556-BC3E-86BE6FD4C76C}" type="presParOf" srcId="{47B4BD5B-A7BF-4726-A034-6EA1C4D6996B}" destId="{90C87AFA-87F3-4686-AA05-DAF1D2852F3C}" srcOrd="1" destOrd="0" presId="urn:microsoft.com/office/officeart/2005/8/layout/lProcess1"/>
    <dgm:cxn modelId="{218E0925-6391-40AC-BB46-7D6355FDCE68}" type="presParOf" srcId="{47B4BD5B-A7BF-4726-A034-6EA1C4D6996B}" destId="{295432F6-4AB7-4440-A8C4-1AC38A375EB8}" srcOrd="2" destOrd="0" presId="urn:microsoft.com/office/officeart/2005/8/layout/lProcess1"/>
    <dgm:cxn modelId="{A599D726-83C0-4BF0-A6CB-856A5E5E536C}" type="presParOf" srcId="{295432F6-4AB7-4440-A8C4-1AC38A375EB8}" destId="{A13A3586-96FD-46EA-8D8C-3583E093DF4D}" srcOrd="0" destOrd="0" presId="urn:microsoft.com/office/officeart/2005/8/layout/lProcess1"/>
    <dgm:cxn modelId="{5BDFE9C6-20A7-4864-BEF9-C60FDF70621F}" type="presParOf" srcId="{295432F6-4AB7-4440-A8C4-1AC38A375EB8}" destId="{5DA502C8-1A6B-4A21-BE1E-01A50998BF39}" srcOrd="1" destOrd="0" presId="urn:microsoft.com/office/officeart/2005/8/layout/lProcess1"/>
    <dgm:cxn modelId="{0B8AC76D-1B3C-41EB-BCBE-7C410DA5D451}" type="presParOf" srcId="{295432F6-4AB7-4440-A8C4-1AC38A375EB8}" destId="{1B4DF350-BED5-488A-9CCA-4B01FFB1F9AD}" srcOrd="2" destOrd="0" presId="urn:microsoft.com/office/officeart/2005/8/layout/lProcess1"/>
    <dgm:cxn modelId="{8F1327F1-2230-463C-A0C0-060796CDB969}" type="presParOf" srcId="{295432F6-4AB7-4440-A8C4-1AC38A375EB8}" destId="{2430A1BD-1EF6-4552-9892-DC4D603E52F8}" srcOrd="3" destOrd="0" presId="urn:microsoft.com/office/officeart/2005/8/layout/lProcess1"/>
    <dgm:cxn modelId="{C23F095E-D99F-4EAC-85CE-0CFE9476BDAC}" type="presParOf" srcId="{295432F6-4AB7-4440-A8C4-1AC38A375EB8}" destId="{D0A0392C-1831-4F8A-BBD6-73B4FB32F4EB}"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8AD60-406F-48AC-AD4D-62D823FC2D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A533AD23-B535-4168-B683-3B1FCDBC78A1}">
      <dgm:prSet phldrT="[Text]"/>
      <dgm:spPr>
        <a:solidFill>
          <a:srgbClr val="FF0000"/>
        </a:solidFill>
      </dgm:spPr>
      <dgm:t>
        <a:bodyPr/>
        <a:lstStyle/>
        <a:p>
          <a:r>
            <a:rPr lang="en-GB" b="1" dirty="0" smtClean="0"/>
            <a:t>Jan -March</a:t>
          </a:r>
          <a:endParaRPr lang="en-GB" b="1" dirty="0"/>
        </a:p>
      </dgm:t>
    </dgm:pt>
    <dgm:pt modelId="{644FA29B-72E9-4765-B240-CDBCE1A59262}" type="parTrans" cxnId="{4116982E-6D1E-4899-960A-81E1D1377CA2}">
      <dgm:prSet/>
      <dgm:spPr/>
      <dgm:t>
        <a:bodyPr/>
        <a:lstStyle/>
        <a:p>
          <a:endParaRPr lang="en-GB"/>
        </a:p>
      </dgm:t>
    </dgm:pt>
    <dgm:pt modelId="{FEBD2147-09F6-4614-A864-D3616D94FE29}" type="sibTrans" cxnId="{4116982E-6D1E-4899-960A-81E1D1377CA2}">
      <dgm:prSet/>
      <dgm:spPr/>
      <dgm:t>
        <a:bodyPr/>
        <a:lstStyle/>
        <a:p>
          <a:endParaRPr lang="en-GB"/>
        </a:p>
      </dgm:t>
    </dgm:pt>
    <dgm:pt modelId="{974D718D-F423-4E17-9B20-9EF4D440A024}">
      <dgm:prSet phldrT="[Text]"/>
      <dgm:spPr/>
      <dgm:t>
        <a:bodyPr/>
        <a:lstStyle/>
        <a:p>
          <a:r>
            <a:rPr lang="en-GB" dirty="0" smtClean="0"/>
            <a:t>Live|Pray|Serve aims and goals</a:t>
          </a:r>
          <a:endParaRPr lang="en-GB" dirty="0"/>
        </a:p>
      </dgm:t>
    </dgm:pt>
    <dgm:pt modelId="{358425C1-798D-406F-8E91-CAB3BED5430C}" type="parTrans" cxnId="{0CD9BB0F-143D-4328-AB87-5F9D04725149}">
      <dgm:prSet/>
      <dgm:spPr/>
      <dgm:t>
        <a:bodyPr/>
        <a:lstStyle/>
        <a:p>
          <a:endParaRPr lang="en-GB"/>
        </a:p>
      </dgm:t>
    </dgm:pt>
    <dgm:pt modelId="{2C0BF3AD-BF1E-4A51-A138-97D33404C4D9}" type="sibTrans" cxnId="{0CD9BB0F-143D-4328-AB87-5F9D04725149}">
      <dgm:prSet/>
      <dgm:spPr/>
      <dgm:t>
        <a:bodyPr/>
        <a:lstStyle/>
        <a:p>
          <a:endParaRPr lang="en-GB"/>
        </a:p>
      </dgm:t>
    </dgm:pt>
    <dgm:pt modelId="{2CEE2D1C-645F-41F4-9FAB-8C5DBD894E97}">
      <dgm:prSet phldrT="[Text]"/>
      <dgm:spPr>
        <a:solidFill>
          <a:srgbClr val="FF0000"/>
        </a:solidFill>
      </dgm:spPr>
      <dgm:t>
        <a:bodyPr/>
        <a:lstStyle/>
        <a:p>
          <a:r>
            <a:rPr lang="en-GB" b="1" dirty="0" smtClean="0"/>
            <a:t>March - April</a:t>
          </a:r>
          <a:endParaRPr lang="en-GB" b="1" dirty="0"/>
        </a:p>
      </dgm:t>
    </dgm:pt>
    <dgm:pt modelId="{BE424FAA-F5FD-44CF-A977-3D300A1FA86F}" type="parTrans" cxnId="{968E14F2-A306-473C-9956-E9E557FD08C2}">
      <dgm:prSet/>
      <dgm:spPr/>
      <dgm:t>
        <a:bodyPr/>
        <a:lstStyle/>
        <a:p>
          <a:endParaRPr lang="en-GB"/>
        </a:p>
      </dgm:t>
    </dgm:pt>
    <dgm:pt modelId="{F1E35B0A-D538-45C7-8E07-1971A41AC57F}" type="sibTrans" cxnId="{968E14F2-A306-473C-9956-E9E557FD08C2}">
      <dgm:prSet/>
      <dgm:spPr/>
      <dgm:t>
        <a:bodyPr/>
        <a:lstStyle/>
        <a:p>
          <a:endParaRPr lang="en-GB"/>
        </a:p>
      </dgm:t>
    </dgm:pt>
    <dgm:pt modelId="{E36D1C33-A0C0-46FB-8D65-AB8B76989947}">
      <dgm:prSet phldrT="[Text]"/>
      <dgm:spPr/>
      <dgm:t>
        <a:bodyPr/>
        <a:lstStyle/>
        <a:p>
          <a:r>
            <a:rPr lang="en-GB" dirty="0" smtClean="0"/>
            <a:t>Prioritising Activity linked with intended outcomes</a:t>
          </a:r>
          <a:endParaRPr lang="en-GB" dirty="0"/>
        </a:p>
      </dgm:t>
    </dgm:pt>
    <dgm:pt modelId="{8D35B5ED-4D95-470D-A74D-57A384C601E2}" type="parTrans" cxnId="{829BFFF2-D147-47E1-B7F4-D799113E67BD}">
      <dgm:prSet/>
      <dgm:spPr/>
      <dgm:t>
        <a:bodyPr/>
        <a:lstStyle/>
        <a:p>
          <a:endParaRPr lang="en-GB"/>
        </a:p>
      </dgm:t>
    </dgm:pt>
    <dgm:pt modelId="{AE94849D-3110-4932-B13A-72E54F2D9CCC}" type="sibTrans" cxnId="{829BFFF2-D147-47E1-B7F4-D799113E67BD}">
      <dgm:prSet/>
      <dgm:spPr/>
      <dgm:t>
        <a:bodyPr/>
        <a:lstStyle/>
        <a:p>
          <a:endParaRPr lang="en-GB"/>
        </a:p>
      </dgm:t>
    </dgm:pt>
    <dgm:pt modelId="{59E21CAE-6026-4B8D-8BB7-DF652E7C5C22}">
      <dgm:prSet phldrT="[Text]"/>
      <dgm:spPr>
        <a:solidFill>
          <a:srgbClr val="FF0000"/>
        </a:solidFill>
      </dgm:spPr>
      <dgm:t>
        <a:bodyPr/>
        <a:lstStyle/>
        <a:p>
          <a:r>
            <a:rPr lang="en-GB" b="1" dirty="0" smtClean="0"/>
            <a:t>May-June</a:t>
          </a:r>
          <a:endParaRPr lang="en-GB" b="1" dirty="0"/>
        </a:p>
      </dgm:t>
    </dgm:pt>
    <dgm:pt modelId="{C0D089F4-DD7A-4703-ADF2-06D6374725E8}" type="parTrans" cxnId="{E7CD3935-B897-4DD9-B200-36DF6E7D70B6}">
      <dgm:prSet/>
      <dgm:spPr/>
      <dgm:t>
        <a:bodyPr/>
        <a:lstStyle/>
        <a:p>
          <a:endParaRPr lang="en-GB"/>
        </a:p>
      </dgm:t>
    </dgm:pt>
    <dgm:pt modelId="{B42234C6-5E0E-419B-8CC0-20D16AEB58AC}" type="sibTrans" cxnId="{E7CD3935-B897-4DD9-B200-36DF6E7D70B6}">
      <dgm:prSet/>
      <dgm:spPr/>
      <dgm:t>
        <a:bodyPr/>
        <a:lstStyle/>
        <a:p>
          <a:endParaRPr lang="en-GB"/>
        </a:p>
      </dgm:t>
    </dgm:pt>
    <dgm:pt modelId="{80B8FC7C-8E67-4CB1-9258-24387DACAA09}">
      <dgm:prSet phldrT="[Text]"/>
      <dgm:spPr/>
      <dgm:t>
        <a:bodyPr/>
        <a:lstStyle/>
        <a:p>
          <a:r>
            <a:rPr lang="en-GB" dirty="0" smtClean="0"/>
            <a:t>Deanery Conversations with Standing Committees</a:t>
          </a:r>
          <a:endParaRPr lang="en-GB" dirty="0"/>
        </a:p>
      </dgm:t>
    </dgm:pt>
    <dgm:pt modelId="{04F1BA8C-FD56-41D9-AA50-149F90F3032A}" type="parTrans" cxnId="{5C613AAA-BAEB-45EF-AD8F-31718FA97475}">
      <dgm:prSet/>
      <dgm:spPr/>
      <dgm:t>
        <a:bodyPr/>
        <a:lstStyle/>
        <a:p>
          <a:endParaRPr lang="en-GB"/>
        </a:p>
      </dgm:t>
    </dgm:pt>
    <dgm:pt modelId="{475DB7BB-2638-4E38-8723-D6A43173D0D7}" type="sibTrans" cxnId="{5C613AAA-BAEB-45EF-AD8F-31718FA97475}">
      <dgm:prSet/>
      <dgm:spPr/>
      <dgm:t>
        <a:bodyPr/>
        <a:lstStyle/>
        <a:p>
          <a:endParaRPr lang="en-GB"/>
        </a:p>
      </dgm:t>
    </dgm:pt>
    <dgm:pt modelId="{F12DE18F-75F3-4624-B353-7B4517E0EB24}">
      <dgm:prSet phldrT="[Text]"/>
      <dgm:spPr/>
      <dgm:t>
        <a:bodyPr/>
        <a:lstStyle/>
        <a:p>
          <a:r>
            <a:rPr lang="en-GB" dirty="0" smtClean="0"/>
            <a:t>Input from Investment Advisory Group</a:t>
          </a:r>
          <a:endParaRPr lang="en-GB" dirty="0"/>
        </a:p>
      </dgm:t>
    </dgm:pt>
    <dgm:pt modelId="{16908A92-1576-4235-98AE-57011E896123}" type="parTrans" cxnId="{F15EA807-7B0F-49F6-B68C-E75740D8B4DC}">
      <dgm:prSet/>
      <dgm:spPr/>
      <dgm:t>
        <a:bodyPr/>
        <a:lstStyle/>
        <a:p>
          <a:endParaRPr lang="en-GB"/>
        </a:p>
      </dgm:t>
    </dgm:pt>
    <dgm:pt modelId="{CAD97BF6-272C-4D12-A38C-CC020DB56468}" type="sibTrans" cxnId="{F15EA807-7B0F-49F6-B68C-E75740D8B4DC}">
      <dgm:prSet/>
      <dgm:spPr/>
      <dgm:t>
        <a:bodyPr/>
        <a:lstStyle/>
        <a:p>
          <a:endParaRPr lang="en-GB"/>
        </a:p>
      </dgm:t>
    </dgm:pt>
    <dgm:pt modelId="{23F7AF68-5C89-4E8A-BEDD-B3697357A179}" type="pres">
      <dgm:prSet presAssocID="{AA58AD60-406F-48AC-AD4D-62D823FC2D37}" presName="linearFlow" presStyleCnt="0">
        <dgm:presLayoutVars>
          <dgm:dir/>
          <dgm:animLvl val="lvl"/>
          <dgm:resizeHandles val="exact"/>
        </dgm:presLayoutVars>
      </dgm:prSet>
      <dgm:spPr/>
    </dgm:pt>
    <dgm:pt modelId="{F051E35C-97B8-4D73-A705-EFE8501E4501}" type="pres">
      <dgm:prSet presAssocID="{A533AD23-B535-4168-B683-3B1FCDBC78A1}" presName="composite" presStyleCnt="0"/>
      <dgm:spPr/>
    </dgm:pt>
    <dgm:pt modelId="{FC94A822-D7A1-467F-9478-FE2694F8984F}" type="pres">
      <dgm:prSet presAssocID="{A533AD23-B535-4168-B683-3B1FCDBC78A1}" presName="parentText" presStyleLbl="alignNode1" presStyleIdx="0" presStyleCnt="3">
        <dgm:presLayoutVars>
          <dgm:chMax val="1"/>
          <dgm:bulletEnabled val="1"/>
        </dgm:presLayoutVars>
      </dgm:prSet>
      <dgm:spPr/>
      <dgm:t>
        <a:bodyPr/>
        <a:lstStyle/>
        <a:p>
          <a:endParaRPr lang="en-GB"/>
        </a:p>
      </dgm:t>
    </dgm:pt>
    <dgm:pt modelId="{CB169A58-9B46-49C3-8585-C3486A832D3F}" type="pres">
      <dgm:prSet presAssocID="{A533AD23-B535-4168-B683-3B1FCDBC78A1}" presName="descendantText" presStyleLbl="alignAcc1" presStyleIdx="0" presStyleCnt="3">
        <dgm:presLayoutVars>
          <dgm:bulletEnabled val="1"/>
        </dgm:presLayoutVars>
      </dgm:prSet>
      <dgm:spPr/>
      <dgm:t>
        <a:bodyPr/>
        <a:lstStyle/>
        <a:p>
          <a:endParaRPr lang="en-GB"/>
        </a:p>
      </dgm:t>
    </dgm:pt>
    <dgm:pt modelId="{71EA55FD-0F2C-42FF-9889-3675F9E2D367}" type="pres">
      <dgm:prSet presAssocID="{FEBD2147-09F6-4614-A864-D3616D94FE29}" presName="sp" presStyleCnt="0"/>
      <dgm:spPr/>
    </dgm:pt>
    <dgm:pt modelId="{863AFD82-ACCC-4DD6-9937-88EA47F68659}" type="pres">
      <dgm:prSet presAssocID="{2CEE2D1C-645F-41F4-9FAB-8C5DBD894E97}" presName="composite" presStyleCnt="0"/>
      <dgm:spPr/>
    </dgm:pt>
    <dgm:pt modelId="{3416BB4C-D0E0-4449-A18B-6D746A34FFD0}" type="pres">
      <dgm:prSet presAssocID="{2CEE2D1C-645F-41F4-9FAB-8C5DBD894E97}" presName="parentText" presStyleLbl="alignNode1" presStyleIdx="1" presStyleCnt="3">
        <dgm:presLayoutVars>
          <dgm:chMax val="1"/>
          <dgm:bulletEnabled val="1"/>
        </dgm:presLayoutVars>
      </dgm:prSet>
      <dgm:spPr/>
    </dgm:pt>
    <dgm:pt modelId="{1E889501-6CED-4B09-9957-7BDFF428628E}" type="pres">
      <dgm:prSet presAssocID="{2CEE2D1C-645F-41F4-9FAB-8C5DBD894E97}" presName="descendantText" presStyleLbl="alignAcc1" presStyleIdx="1" presStyleCnt="3">
        <dgm:presLayoutVars>
          <dgm:bulletEnabled val="1"/>
        </dgm:presLayoutVars>
      </dgm:prSet>
      <dgm:spPr/>
      <dgm:t>
        <a:bodyPr/>
        <a:lstStyle/>
        <a:p>
          <a:endParaRPr lang="en-GB"/>
        </a:p>
      </dgm:t>
    </dgm:pt>
    <dgm:pt modelId="{179C4026-0B9A-4004-8594-BAA5663308B9}" type="pres">
      <dgm:prSet presAssocID="{F1E35B0A-D538-45C7-8E07-1971A41AC57F}" presName="sp" presStyleCnt="0"/>
      <dgm:spPr/>
    </dgm:pt>
    <dgm:pt modelId="{DEAA0156-DA54-4D4A-9FE1-2BAB611BDCA3}" type="pres">
      <dgm:prSet presAssocID="{59E21CAE-6026-4B8D-8BB7-DF652E7C5C22}" presName="composite" presStyleCnt="0"/>
      <dgm:spPr/>
    </dgm:pt>
    <dgm:pt modelId="{767E3660-6EE4-40CC-B34B-A34F23E2784C}" type="pres">
      <dgm:prSet presAssocID="{59E21CAE-6026-4B8D-8BB7-DF652E7C5C22}" presName="parentText" presStyleLbl="alignNode1" presStyleIdx="2" presStyleCnt="3">
        <dgm:presLayoutVars>
          <dgm:chMax val="1"/>
          <dgm:bulletEnabled val="1"/>
        </dgm:presLayoutVars>
      </dgm:prSet>
      <dgm:spPr/>
    </dgm:pt>
    <dgm:pt modelId="{A6503F93-CB0E-4253-96C1-41A366A228B3}" type="pres">
      <dgm:prSet presAssocID="{59E21CAE-6026-4B8D-8BB7-DF652E7C5C22}" presName="descendantText" presStyleLbl="alignAcc1" presStyleIdx="2" presStyleCnt="3">
        <dgm:presLayoutVars>
          <dgm:bulletEnabled val="1"/>
        </dgm:presLayoutVars>
      </dgm:prSet>
      <dgm:spPr/>
      <dgm:t>
        <a:bodyPr/>
        <a:lstStyle/>
        <a:p>
          <a:endParaRPr lang="en-GB"/>
        </a:p>
      </dgm:t>
    </dgm:pt>
  </dgm:ptLst>
  <dgm:cxnLst>
    <dgm:cxn modelId="{829BFFF2-D147-47E1-B7F4-D799113E67BD}" srcId="{2CEE2D1C-645F-41F4-9FAB-8C5DBD894E97}" destId="{E36D1C33-A0C0-46FB-8D65-AB8B76989947}" srcOrd="0" destOrd="0" parTransId="{8D35B5ED-4D95-470D-A74D-57A384C601E2}" sibTransId="{AE94849D-3110-4932-B13A-72E54F2D9CCC}"/>
    <dgm:cxn modelId="{968E14F2-A306-473C-9956-E9E557FD08C2}" srcId="{AA58AD60-406F-48AC-AD4D-62D823FC2D37}" destId="{2CEE2D1C-645F-41F4-9FAB-8C5DBD894E97}" srcOrd="1" destOrd="0" parTransId="{BE424FAA-F5FD-44CF-A977-3D300A1FA86F}" sibTransId="{F1E35B0A-D538-45C7-8E07-1971A41AC57F}"/>
    <dgm:cxn modelId="{EDF75F9B-F4D6-463D-AB43-92CF418741E1}" type="presOf" srcId="{AA58AD60-406F-48AC-AD4D-62D823FC2D37}" destId="{23F7AF68-5C89-4E8A-BEDD-B3697357A179}" srcOrd="0" destOrd="0" presId="urn:microsoft.com/office/officeart/2005/8/layout/chevron2"/>
    <dgm:cxn modelId="{5C613AAA-BAEB-45EF-AD8F-31718FA97475}" srcId="{59E21CAE-6026-4B8D-8BB7-DF652E7C5C22}" destId="{80B8FC7C-8E67-4CB1-9258-24387DACAA09}" srcOrd="0" destOrd="0" parTransId="{04F1BA8C-FD56-41D9-AA50-149F90F3032A}" sibTransId="{475DB7BB-2638-4E38-8723-D6A43173D0D7}"/>
    <dgm:cxn modelId="{F15EA807-7B0F-49F6-B68C-E75740D8B4DC}" srcId="{59E21CAE-6026-4B8D-8BB7-DF652E7C5C22}" destId="{F12DE18F-75F3-4624-B353-7B4517E0EB24}" srcOrd="1" destOrd="0" parTransId="{16908A92-1576-4235-98AE-57011E896123}" sibTransId="{CAD97BF6-272C-4D12-A38C-CC020DB56468}"/>
    <dgm:cxn modelId="{E0B9F837-8FAA-4D1D-98E1-E36F1B871EEE}" type="presOf" srcId="{F12DE18F-75F3-4624-B353-7B4517E0EB24}" destId="{A6503F93-CB0E-4253-96C1-41A366A228B3}" srcOrd="0" destOrd="1" presId="urn:microsoft.com/office/officeart/2005/8/layout/chevron2"/>
    <dgm:cxn modelId="{3D3D7135-2712-4400-9A65-FBB217701CC5}" type="presOf" srcId="{80B8FC7C-8E67-4CB1-9258-24387DACAA09}" destId="{A6503F93-CB0E-4253-96C1-41A366A228B3}" srcOrd="0" destOrd="0" presId="urn:microsoft.com/office/officeart/2005/8/layout/chevron2"/>
    <dgm:cxn modelId="{D19E6B15-E732-411D-A222-DEB416B506F1}" type="presOf" srcId="{59E21CAE-6026-4B8D-8BB7-DF652E7C5C22}" destId="{767E3660-6EE4-40CC-B34B-A34F23E2784C}" srcOrd="0" destOrd="0" presId="urn:microsoft.com/office/officeart/2005/8/layout/chevron2"/>
    <dgm:cxn modelId="{CFD97864-975C-4215-AD0B-9DB3B2641FE4}" type="presOf" srcId="{2CEE2D1C-645F-41F4-9FAB-8C5DBD894E97}" destId="{3416BB4C-D0E0-4449-A18B-6D746A34FFD0}" srcOrd="0" destOrd="0" presId="urn:microsoft.com/office/officeart/2005/8/layout/chevron2"/>
    <dgm:cxn modelId="{0CD9BB0F-143D-4328-AB87-5F9D04725149}" srcId="{A533AD23-B535-4168-B683-3B1FCDBC78A1}" destId="{974D718D-F423-4E17-9B20-9EF4D440A024}" srcOrd="0" destOrd="0" parTransId="{358425C1-798D-406F-8E91-CAB3BED5430C}" sibTransId="{2C0BF3AD-BF1E-4A51-A138-97D33404C4D9}"/>
    <dgm:cxn modelId="{E7CD3935-B897-4DD9-B200-36DF6E7D70B6}" srcId="{AA58AD60-406F-48AC-AD4D-62D823FC2D37}" destId="{59E21CAE-6026-4B8D-8BB7-DF652E7C5C22}" srcOrd="2" destOrd="0" parTransId="{C0D089F4-DD7A-4703-ADF2-06D6374725E8}" sibTransId="{B42234C6-5E0E-419B-8CC0-20D16AEB58AC}"/>
    <dgm:cxn modelId="{32F19292-8A93-436D-8C12-A7DD8BE93C63}" type="presOf" srcId="{974D718D-F423-4E17-9B20-9EF4D440A024}" destId="{CB169A58-9B46-49C3-8585-C3486A832D3F}" srcOrd="0" destOrd="0" presId="urn:microsoft.com/office/officeart/2005/8/layout/chevron2"/>
    <dgm:cxn modelId="{8574A715-DA79-4CB3-A212-AAC9173E2D26}" type="presOf" srcId="{E36D1C33-A0C0-46FB-8D65-AB8B76989947}" destId="{1E889501-6CED-4B09-9957-7BDFF428628E}" srcOrd="0" destOrd="0" presId="urn:microsoft.com/office/officeart/2005/8/layout/chevron2"/>
    <dgm:cxn modelId="{7A42DFFA-D675-4BC0-B313-58C0B0A355FE}" type="presOf" srcId="{A533AD23-B535-4168-B683-3B1FCDBC78A1}" destId="{FC94A822-D7A1-467F-9478-FE2694F8984F}" srcOrd="0" destOrd="0" presId="urn:microsoft.com/office/officeart/2005/8/layout/chevron2"/>
    <dgm:cxn modelId="{4116982E-6D1E-4899-960A-81E1D1377CA2}" srcId="{AA58AD60-406F-48AC-AD4D-62D823FC2D37}" destId="{A533AD23-B535-4168-B683-3B1FCDBC78A1}" srcOrd="0" destOrd="0" parTransId="{644FA29B-72E9-4765-B240-CDBCE1A59262}" sibTransId="{FEBD2147-09F6-4614-A864-D3616D94FE29}"/>
    <dgm:cxn modelId="{57CB99AD-8575-484A-94CD-54AE43D33CFF}" type="presParOf" srcId="{23F7AF68-5C89-4E8A-BEDD-B3697357A179}" destId="{F051E35C-97B8-4D73-A705-EFE8501E4501}" srcOrd="0" destOrd="0" presId="urn:microsoft.com/office/officeart/2005/8/layout/chevron2"/>
    <dgm:cxn modelId="{702BECB7-0057-441E-860F-16FD728D0D26}" type="presParOf" srcId="{F051E35C-97B8-4D73-A705-EFE8501E4501}" destId="{FC94A822-D7A1-467F-9478-FE2694F8984F}" srcOrd="0" destOrd="0" presId="urn:microsoft.com/office/officeart/2005/8/layout/chevron2"/>
    <dgm:cxn modelId="{FE37F3AC-17D5-48D2-966F-1A214C3AE470}" type="presParOf" srcId="{F051E35C-97B8-4D73-A705-EFE8501E4501}" destId="{CB169A58-9B46-49C3-8585-C3486A832D3F}" srcOrd="1" destOrd="0" presId="urn:microsoft.com/office/officeart/2005/8/layout/chevron2"/>
    <dgm:cxn modelId="{CF6A437A-D259-4117-A5FC-A678F910139E}" type="presParOf" srcId="{23F7AF68-5C89-4E8A-BEDD-B3697357A179}" destId="{71EA55FD-0F2C-42FF-9889-3675F9E2D367}" srcOrd="1" destOrd="0" presId="urn:microsoft.com/office/officeart/2005/8/layout/chevron2"/>
    <dgm:cxn modelId="{EADDFC77-D578-474B-827A-5F9AEAF2EE17}" type="presParOf" srcId="{23F7AF68-5C89-4E8A-BEDD-B3697357A179}" destId="{863AFD82-ACCC-4DD6-9937-88EA47F68659}" srcOrd="2" destOrd="0" presId="urn:microsoft.com/office/officeart/2005/8/layout/chevron2"/>
    <dgm:cxn modelId="{1BC679DE-4AB2-4E60-9BF7-4560B7DCDE95}" type="presParOf" srcId="{863AFD82-ACCC-4DD6-9937-88EA47F68659}" destId="{3416BB4C-D0E0-4449-A18B-6D746A34FFD0}" srcOrd="0" destOrd="0" presId="urn:microsoft.com/office/officeart/2005/8/layout/chevron2"/>
    <dgm:cxn modelId="{67BB3C46-52DC-411B-B884-A84B9A4B68DF}" type="presParOf" srcId="{863AFD82-ACCC-4DD6-9937-88EA47F68659}" destId="{1E889501-6CED-4B09-9957-7BDFF428628E}" srcOrd="1" destOrd="0" presId="urn:microsoft.com/office/officeart/2005/8/layout/chevron2"/>
    <dgm:cxn modelId="{47122EDE-58F0-4B89-9945-657F050AD134}" type="presParOf" srcId="{23F7AF68-5C89-4E8A-BEDD-B3697357A179}" destId="{179C4026-0B9A-4004-8594-BAA5663308B9}" srcOrd="3" destOrd="0" presId="urn:microsoft.com/office/officeart/2005/8/layout/chevron2"/>
    <dgm:cxn modelId="{C3AA76C2-25C1-456F-8A72-4877A45E6D54}" type="presParOf" srcId="{23F7AF68-5C89-4E8A-BEDD-B3697357A179}" destId="{DEAA0156-DA54-4D4A-9FE1-2BAB611BDCA3}" srcOrd="4" destOrd="0" presId="urn:microsoft.com/office/officeart/2005/8/layout/chevron2"/>
    <dgm:cxn modelId="{0F75B998-042E-44D1-97E5-754A492D5C00}" type="presParOf" srcId="{DEAA0156-DA54-4D4A-9FE1-2BAB611BDCA3}" destId="{767E3660-6EE4-40CC-B34B-A34F23E2784C}" srcOrd="0" destOrd="0" presId="urn:microsoft.com/office/officeart/2005/8/layout/chevron2"/>
    <dgm:cxn modelId="{149E0079-0962-491A-AAB3-9CE813C35839}" type="presParOf" srcId="{DEAA0156-DA54-4D4A-9FE1-2BAB611BDCA3}" destId="{A6503F93-CB0E-4253-96C1-41A366A228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8AD60-406F-48AC-AD4D-62D823FC2D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A533AD23-B535-4168-B683-3B1FCDBC78A1}">
      <dgm:prSet phldrT="[Text]"/>
      <dgm:spPr>
        <a:solidFill>
          <a:srgbClr val="FF0000"/>
        </a:solidFill>
      </dgm:spPr>
      <dgm:t>
        <a:bodyPr/>
        <a:lstStyle/>
        <a:p>
          <a:r>
            <a:rPr lang="en-GB" b="1" dirty="0" smtClean="0"/>
            <a:t>8 July 2019</a:t>
          </a:r>
          <a:endParaRPr lang="en-GB" b="1" dirty="0"/>
        </a:p>
      </dgm:t>
    </dgm:pt>
    <dgm:pt modelId="{644FA29B-72E9-4765-B240-CDBCE1A59262}" type="parTrans" cxnId="{4116982E-6D1E-4899-960A-81E1D1377CA2}">
      <dgm:prSet/>
      <dgm:spPr/>
      <dgm:t>
        <a:bodyPr/>
        <a:lstStyle/>
        <a:p>
          <a:endParaRPr lang="en-GB"/>
        </a:p>
      </dgm:t>
    </dgm:pt>
    <dgm:pt modelId="{FEBD2147-09F6-4614-A864-D3616D94FE29}" type="sibTrans" cxnId="{4116982E-6D1E-4899-960A-81E1D1377CA2}">
      <dgm:prSet/>
      <dgm:spPr/>
      <dgm:t>
        <a:bodyPr/>
        <a:lstStyle/>
        <a:p>
          <a:endParaRPr lang="en-GB"/>
        </a:p>
      </dgm:t>
    </dgm:pt>
    <dgm:pt modelId="{974D718D-F423-4E17-9B20-9EF4D440A024}">
      <dgm:prSet phldrT="[Text]" custT="1"/>
      <dgm:spPr/>
      <dgm:t>
        <a:bodyPr/>
        <a:lstStyle/>
        <a:p>
          <a:r>
            <a:rPr lang="en-GB" sz="3200" dirty="0" smtClean="0"/>
            <a:t>First Draft to Diocesan Finance Committee</a:t>
          </a:r>
          <a:endParaRPr lang="en-GB" sz="3200" dirty="0"/>
        </a:p>
      </dgm:t>
    </dgm:pt>
    <dgm:pt modelId="{358425C1-798D-406F-8E91-CAB3BED5430C}" type="parTrans" cxnId="{0CD9BB0F-143D-4328-AB87-5F9D04725149}">
      <dgm:prSet/>
      <dgm:spPr/>
      <dgm:t>
        <a:bodyPr/>
        <a:lstStyle/>
        <a:p>
          <a:endParaRPr lang="en-GB"/>
        </a:p>
      </dgm:t>
    </dgm:pt>
    <dgm:pt modelId="{2C0BF3AD-BF1E-4A51-A138-97D33404C4D9}" type="sibTrans" cxnId="{0CD9BB0F-143D-4328-AB87-5F9D04725149}">
      <dgm:prSet/>
      <dgm:spPr/>
      <dgm:t>
        <a:bodyPr/>
        <a:lstStyle/>
        <a:p>
          <a:endParaRPr lang="en-GB"/>
        </a:p>
      </dgm:t>
    </dgm:pt>
    <dgm:pt modelId="{2CEE2D1C-645F-41F4-9FAB-8C5DBD894E97}">
      <dgm:prSet phldrT="[Text]"/>
      <dgm:spPr>
        <a:solidFill>
          <a:srgbClr val="FF0000"/>
        </a:solidFill>
      </dgm:spPr>
      <dgm:t>
        <a:bodyPr/>
        <a:lstStyle/>
        <a:p>
          <a:r>
            <a:rPr lang="en-GB" b="1" dirty="0" smtClean="0"/>
            <a:t>End July</a:t>
          </a:r>
          <a:endParaRPr lang="en-GB" b="1" dirty="0"/>
        </a:p>
      </dgm:t>
    </dgm:pt>
    <dgm:pt modelId="{BE424FAA-F5FD-44CF-A977-3D300A1FA86F}" type="parTrans" cxnId="{968E14F2-A306-473C-9956-E9E557FD08C2}">
      <dgm:prSet/>
      <dgm:spPr/>
      <dgm:t>
        <a:bodyPr/>
        <a:lstStyle/>
        <a:p>
          <a:endParaRPr lang="en-GB"/>
        </a:p>
      </dgm:t>
    </dgm:pt>
    <dgm:pt modelId="{F1E35B0A-D538-45C7-8E07-1971A41AC57F}" type="sibTrans" cxnId="{968E14F2-A306-473C-9956-E9E557FD08C2}">
      <dgm:prSet/>
      <dgm:spPr/>
      <dgm:t>
        <a:bodyPr/>
        <a:lstStyle/>
        <a:p>
          <a:endParaRPr lang="en-GB"/>
        </a:p>
      </dgm:t>
    </dgm:pt>
    <dgm:pt modelId="{E36D1C33-A0C0-46FB-8D65-AB8B76989947}">
      <dgm:prSet phldrT="[Text]" custT="1"/>
      <dgm:spPr/>
      <dgm:t>
        <a:bodyPr/>
        <a:lstStyle/>
        <a:p>
          <a:r>
            <a:rPr lang="en-GB" sz="3200" dirty="0" smtClean="0"/>
            <a:t>Budget and Supporting Papers Circulated</a:t>
          </a:r>
          <a:endParaRPr lang="en-GB" sz="3200" dirty="0"/>
        </a:p>
      </dgm:t>
    </dgm:pt>
    <dgm:pt modelId="{8D35B5ED-4D95-470D-A74D-57A384C601E2}" type="parTrans" cxnId="{829BFFF2-D147-47E1-B7F4-D799113E67BD}">
      <dgm:prSet/>
      <dgm:spPr/>
      <dgm:t>
        <a:bodyPr/>
        <a:lstStyle/>
        <a:p>
          <a:endParaRPr lang="en-GB"/>
        </a:p>
      </dgm:t>
    </dgm:pt>
    <dgm:pt modelId="{AE94849D-3110-4932-B13A-72E54F2D9CCC}" type="sibTrans" cxnId="{829BFFF2-D147-47E1-B7F4-D799113E67BD}">
      <dgm:prSet/>
      <dgm:spPr/>
      <dgm:t>
        <a:bodyPr/>
        <a:lstStyle/>
        <a:p>
          <a:endParaRPr lang="en-GB"/>
        </a:p>
      </dgm:t>
    </dgm:pt>
    <dgm:pt modelId="{59E21CAE-6026-4B8D-8BB7-DF652E7C5C22}">
      <dgm:prSet phldrT="[Text]"/>
      <dgm:spPr>
        <a:solidFill>
          <a:srgbClr val="FF0000"/>
        </a:solidFill>
      </dgm:spPr>
      <dgm:t>
        <a:bodyPr/>
        <a:lstStyle/>
        <a:p>
          <a:r>
            <a:rPr lang="en-GB" b="1" dirty="0" smtClean="0"/>
            <a:t>Early – Mid September</a:t>
          </a:r>
          <a:endParaRPr lang="en-GB" b="1" dirty="0"/>
        </a:p>
      </dgm:t>
    </dgm:pt>
    <dgm:pt modelId="{C0D089F4-DD7A-4703-ADF2-06D6374725E8}" type="parTrans" cxnId="{E7CD3935-B897-4DD9-B200-36DF6E7D70B6}">
      <dgm:prSet/>
      <dgm:spPr/>
      <dgm:t>
        <a:bodyPr/>
        <a:lstStyle/>
        <a:p>
          <a:endParaRPr lang="en-GB"/>
        </a:p>
      </dgm:t>
    </dgm:pt>
    <dgm:pt modelId="{B42234C6-5E0E-419B-8CC0-20D16AEB58AC}" type="sibTrans" cxnId="{E7CD3935-B897-4DD9-B200-36DF6E7D70B6}">
      <dgm:prSet/>
      <dgm:spPr/>
      <dgm:t>
        <a:bodyPr/>
        <a:lstStyle/>
        <a:p>
          <a:endParaRPr lang="en-GB"/>
        </a:p>
      </dgm:t>
    </dgm:pt>
    <dgm:pt modelId="{80B8FC7C-8E67-4CB1-9258-24387DACAA09}">
      <dgm:prSet phldrT="[Text]" custT="1"/>
      <dgm:spPr/>
      <dgm:t>
        <a:bodyPr/>
        <a:lstStyle/>
        <a:p>
          <a:r>
            <a:rPr lang="en-GB" sz="2400" dirty="0" smtClean="0"/>
            <a:t>Consultation Meetings</a:t>
          </a:r>
          <a:endParaRPr lang="en-GB" sz="2400" dirty="0"/>
        </a:p>
      </dgm:t>
    </dgm:pt>
    <dgm:pt modelId="{04F1BA8C-FD56-41D9-AA50-149F90F3032A}" type="parTrans" cxnId="{5C613AAA-BAEB-45EF-AD8F-31718FA97475}">
      <dgm:prSet/>
      <dgm:spPr/>
      <dgm:t>
        <a:bodyPr/>
        <a:lstStyle/>
        <a:p>
          <a:endParaRPr lang="en-GB"/>
        </a:p>
      </dgm:t>
    </dgm:pt>
    <dgm:pt modelId="{475DB7BB-2638-4E38-8723-D6A43173D0D7}" type="sibTrans" cxnId="{5C613AAA-BAEB-45EF-AD8F-31718FA97475}">
      <dgm:prSet/>
      <dgm:spPr/>
      <dgm:t>
        <a:bodyPr/>
        <a:lstStyle/>
        <a:p>
          <a:endParaRPr lang="en-GB"/>
        </a:p>
      </dgm:t>
    </dgm:pt>
    <dgm:pt modelId="{0E5EFB98-8467-42BE-9786-E97F629D9E27}">
      <dgm:prSet phldrT="[Text]" custT="1"/>
      <dgm:spPr/>
      <dgm:t>
        <a:bodyPr/>
        <a:lstStyle/>
        <a:p>
          <a:r>
            <a:rPr lang="en-GB" sz="2400" dirty="0" smtClean="0"/>
            <a:t>Deadline for Parishes responses to allow time for consideration, replies and any changes</a:t>
          </a:r>
          <a:endParaRPr lang="en-GB" sz="2400" dirty="0"/>
        </a:p>
      </dgm:t>
    </dgm:pt>
    <dgm:pt modelId="{0366980B-CADB-4E0B-8AD2-CCE3193B9701}" type="parTrans" cxnId="{8E4B8436-E1E9-4419-B778-72F73CAEC3DE}">
      <dgm:prSet/>
      <dgm:spPr/>
      <dgm:t>
        <a:bodyPr/>
        <a:lstStyle/>
        <a:p>
          <a:endParaRPr lang="en-GB"/>
        </a:p>
      </dgm:t>
    </dgm:pt>
    <dgm:pt modelId="{863F5FE9-926D-4B90-9996-02957847DA21}" type="sibTrans" cxnId="{8E4B8436-E1E9-4419-B778-72F73CAEC3DE}">
      <dgm:prSet/>
      <dgm:spPr/>
      <dgm:t>
        <a:bodyPr/>
        <a:lstStyle/>
        <a:p>
          <a:endParaRPr lang="en-GB"/>
        </a:p>
      </dgm:t>
    </dgm:pt>
    <dgm:pt modelId="{23F7AF68-5C89-4E8A-BEDD-B3697357A179}" type="pres">
      <dgm:prSet presAssocID="{AA58AD60-406F-48AC-AD4D-62D823FC2D37}" presName="linearFlow" presStyleCnt="0">
        <dgm:presLayoutVars>
          <dgm:dir/>
          <dgm:animLvl val="lvl"/>
          <dgm:resizeHandles val="exact"/>
        </dgm:presLayoutVars>
      </dgm:prSet>
      <dgm:spPr/>
    </dgm:pt>
    <dgm:pt modelId="{F051E35C-97B8-4D73-A705-EFE8501E4501}" type="pres">
      <dgm:prSet presAssocID="{A533AD23-B535-4168-B683-3B1FCDBC78A1}" presName="composite" presStyleCnt="0"/>
      <dgm:spPr/>
    </dgm:pt>
    <dgm:pt modelId="{FC94A822-D7A1-467F-9478-FE2694F8984F}" type="pres">
      <dgm:prSet presAssocID="{A533AD23-B535-4168-B683-3B1FCDBC78A1}" presName="parentText" presStyleLbl="alignNode1" presStyleIdx="0" presStyleCnt="3">
        <dgm:presLayoutVars>
          <dgm:chMax val="1"/>
          <dgm:bulletEnabled val="1"/>
        </dgm:presLayoutVars>
      </dgm:prSet>
      <dgm:spPr/>
      <dgm:t>
        <a:bodyPr/>
        <a:lstStyle/>
        <a:p>
          <a:endParaRPr lang="en-GB"/>
        </a:p>
      </dgm:t>
    </dgm:pt>
    <dgm:pt modelId="{CB169A58-9B46-49C3-8585-C3486A832D3F}" type="pres">
      <dgm:prSet presAssocID="{A533AD23-B535-4168-B683-3B1FCDBC78A1}" presName="descendantText" presStyleLbl="alignAcc1" presStyleIdx="0" presStyleCnt="3">
        <dgm:presLayoutVars>
          <dgm:bulletEnabled val="1"/>
        </dgm:presLayoutVars>
      </dgm:prSet>
      <dgm:spPr/>
      <dgm:t>
        <a:bodyPr/>
        <a:lstStyle/>
        <a:p>
          <a:endParaRPr lang="en-GB"/>
        </a:p>
      </dgm:t>
    </dgm:pt>
    <dgm:pt modelId="{71EA55FD-0F2C-42FF-9889-3675F9E2D367}" type="pres">
      <dgm:prSet presAssocID="{FEBD2147-09F6-4614-A864-D3616D94FE29}" presName="sp" presStyleCnt="0"/>
      <dgm:spPr/>
    </dgm:pt>
    <dgm:pt modelId="{863AFD82-ACCC-4DD6-9937-88EA47F68659}" type="pres">
      <dgm:prSet presAssocID="{2CEE2D1C-645F-41F4-9FAB-8C5DBD894E97}" presName="composite" presStyleCnt="0"/>
      <dgm:spPr/>
    </dgm:pt>
    <dgm:pt modelId="{3416BB4C-D0E0-4449-A18B-6D746A34FFD0}" type="pres">
      <dgm:prSet presAssocID="{2CEE2D1C-645F-41F4-9FAB-8C5DBD894E97}" presName="parentText" presStyleLbl="alignNode1" presStyleIdx="1" presStyleCnt="3">
        <dgm:presLayoutVars>
          <dgm:chMax val="1"/>
          <dgm:bulletEnabled val="1"/>
        </dgm:presLayoutVars>
      </dgm:prSet>
      <dgm:spPr/>
    </dgm:pt>
    <dgm:pt modelId="{1E889501-6CED-4B09-9957-7BDFF428628E}" type="pres">
      <dgm:prSet presAssocID="{2CEE2D1C-645F-41F4-9FAB-8C5DBD894E97}" presName="descendantText" presStyleLbl="alignAcc1" presStyleIdx="1" presStyleCnt="3">
        <dgm:presLayoutVars>
          <dgm:bulletEnabled val="1"/>
        </dgm:presLayoutVars>
      </dgm:prSet>
      <dgm:spPr/>
      <dgm:t>
        <a:bodyPr/>
        <a:lstStyle/>
        <a:p>
          <a:endParaRPr lang="en-GB"/>
        </a:p>
      </dgm:t>
    </dgm:pt>
    <dgm:pt modelId="{179C4026-0B9A-4004-8594-BAA5663308B9}" type="pres">
      <dgm:prSet presAssocID="{F1E35B0A-D538-45C7-8E07-1971A41AC57F}" presName="sp" presStyleCnt="0"/>
      <dgm:spPr/>
    </dgm:pt>
    <dgm:pt modelId="{DEAA0156-DA54-4D4A-9FE1-2BAB611BDCA3}" type="pres">
      <dgm:prSet presAssocID="{59E21CAE-6026-4B8D-8BB7-DF652E7C5C22}" presName="composite" presStyleCnt="0"/>
      <dgm:spPr/>
    </dgm:pt>
    <dgm:pt modelId="{767E3660-6EE4-40CC-B34B-A34F23E2784C}" type="pres">
      <dgm:prSet presAssocID="{59E21CAE-6026-4B8D-8BB7-DF652E7C5C22}" presName="parentText" presStyleLbl="alignNode1" presStyleIdx="2" presStyleCnt="3">
        <dgm:presLayoutVars>
          <dgm:chMax val="1"/>
          <dgm:bulletEnabled val="1"/>
        </dgm:presLayoutVars>
      </dgm:prSet>
      <dgm:spPr/>
    </dgm:pt>
    <dgm:pt modelId="{A6503F93-CB0E-4253-96C1-41A366A228B3}" type="pres">
      <dgm:prSet presAssocID="{59E21CAE-6026-4B8D-8BB7-DF652E7C5C22}" presName="descendantText" presStyleLbl="alignAcc1" presStyleIdx="2" presStyleCnt="3">
        <dgm:presLayoutVars>
          <dgm:bulletEnabled val="1"/>
        </dgm:presLayoutVars>
      </dgm:prSet>
      <dgm:spPr/>
      <dgm:t>
        <a:bodyPr/>
        <a:lstStyle/>
        <a:p>
          <a:endParaRPr lang="en-GB"/>
        </a:p>
      </dgm:t>
    </dgm:pt>
  </dgm:ptLst>
  <dgm:cxnLst>
    <dgm:cxn modelId="{829BFFF2-D147-47E1-B7F4-D799113E67BD}" srcId="{2CEE2D1C-645F-41F4-9FAB-8C5DBD894E97}" destId="{E36D1C33-A0C0-46FB-8D65-AB8B76989947}" srcOrd="0" destOrd="0" parTransId="{8D35B5ED-4D95-470D-A74D-57A384C601E2}" sibTransId="{AE94849D-3110-4932-B13A-72E54F2D9CCC}"/>
    <dgm:cxn modelId="{968E14F2-A306-473C-9956-E9E557FD08C2}" srcId="{AA58AD60-406F-48AC-AD4D-62D823FC2D37}" destId="{2CEE2D1C-645F-41F4-9FAB-8C5DBD894E97}" srcOrd="1" destOrd="0" parTransId="{BE424FAA-F5FD-44CF-A977-3D300A1FA86F}" sibTransId="{F1E35B0A-D538-45C7-8E07-1971A41AC57F}"/>
    <dgm:cxn modelId="{6400EDF4-EC67-4E6A-945E-90B2584DB10B}" type="presOf" srcId="{2CEE2D1C-645F-41F4-9FAB-8C5DBD894E97}" destId="{3416BB4C-D0E0-4449-A18B-6D746A34FFD0}" srcOrd="0" destOrd="0" presId="urn:microsoft.com/office/officeart/2005/8/layout/chevron2"/>
    <dgm:cxn modelId="{5C613AAA-BAEB-45EF-AD8F-31718FA97475}" srcId="{59E21CAE-6026-4B8D-8BB7-DF652E7C5C22}" destId="{80B8FC7C-8E67-4CB1-9258-24387DACAA09}" srcOrd="0" destOrd="0" parTransId="{04F1BA8C-FD56-41D9-AA50-149F90F3032A}" sibTransId="{475DB7BB-2638-4E38-8723-D6A43173D0D7}"/>
    <dgm:cxn modelId="{04F7B414-294C-4073-964A-1E0026A7812A}" type="presOf" srcId="{E36D1C33-A0C0-46FB-8D65-AB8B76989947}" destId="{1E889501-6CED-4B09-9957-7BDFF428628E}" srcOrd="0" destOrd="0" presId="urn:microsoft.com/office/officeart/2005/8/layout/chevron2"/>
    <dgm:cxn modelId="{4D96B73D-1262-4BBE-A416-90D8FB88ABB7}" type="presOf" srcId="{A533AD23-B535-4168-B683-3B1FCDBC78A1}" destId="{FC94A822-D7A1-467F-9478-FE2694F8984F}" srcOrd="0" destOrd="0" presId="urn:microsoft.com/office/officeart/2005/8/layout/chevron2"/>
    <dgm:cxn modelId="{0CD9BB0F-143D-4328-AB87-5F9D04725149}" srcId="{A533AD23-B535-4168-B683-3B1FCDBC78A1}" destId="{974D718D-F423-4E17-9B20-9EF4D440A024}" srcOrd="0" destOrd="0" parTransId="{358425C1-798D-406F-8E91-CAB3BED5430C}" sibTransId="{2C0BF3AD-BF1E-4A51-A138-97D33404C4D9}"/>
    <dgm:cxn modelId="{D6985E9D-D9A6-4538-B6CF-7AAC774EC71F}" type="presOf" srcId="{AA58AD60-406F-48AC-AD4D-62D823FC2D37}" destId="{23F7AF68-5C89-4E8A-BEDD-B3697357A179}" srcOrd="0" destOrd="0" presId="urn:microsoft.com/office/officeart/2005/8/layout/chevron2"/>
    <dgm:cxn modelId="{E7CD3935-B897-4DD9-B200-36DF6E7D70B6}" srcId="{AA58AD60-406F-48AC-AD4D-62D823FC2D37}" destId="{59E21CAE-6026-4B8D-8BB7-DF652E7C5C22}" srcOrd="2" destOrd="0" parTransId="{C0D089F4-DD7A-4703-ADF2-06D6374725E8}" sibTransId="{B42234C6-5E0E-419B-8CC0-20D16AEB58AC}"/>
    <dgm:cxn modelId="{8E4B8436-E1E9-4419-B778-72F73CAEC3DE}" srcId="{59E21CAE-6026-4B8D-8BB7-DF652E7C5C22}" destId="{0E5EFB98-8467-42BE-9786-E97F629D9E27}" srcOrd="1" destOrd="0" parTransId="{0366980B-CADB-4E0B-8AD2-CCE3193B9701}" sibTransId="{863F5FE9-926D-4B90-9996-02957847DA21}"/>
    <dgm:cxn modelId="{D4C66135-FD14-499C-8643-F9F294292F4D}" type="presOf" srcId="{0E5EFB98-8467-42BE-9786-E97F629D9E27}" destId="{A6503F93-CB0E-4253-96C1-41A366A228B3}" srcOrd="0" destOrd="1" presId="urn:microsoft.com/office/officeart/2005/8/layout/chevron2"/>
    <dgm:cxn modelId="{B131369B-325F-4F78-9AA1-4B87CE2E8356}" type="presOf" srcId="{80B8FC7C-8E67-4CB1-9258-24387DACAA09}" destId="{A6503F93-CB0E-4253-96C1-41A366A228B3}" srcOrd="0" destOrd="0" presId="urn:microsoft.com/office/officeart/2005/8/layout/chevron2"/>
    <dgm:cxn modelId="{851232E4-BF3E-4F35-A8B6-84D633F6F639}" type="presOf" srcId="{59E21CAE-6026-4B8D-8BB7-DF652E7C5C22}" destId="{767E3660-6EE4-40CC-B34B-A34F23E2784C}" srcOrd="0" destOrd="0" presId="urn:microsoft.com/office/officeart/2005/8/layout/chevron2"/>
    <dgm:cxn modelId="{631FF902-A9C2-45EA-801D-36E74649C377}" type="presOf" srcId="{974D718D-F423-4E17-9B20-9EF4D440A024}" destId="{CB169A58-9B46-49C3-8585-C3486A832D3F}" srcOrd="0" destOrd="0" presId="urn:microsoft.com/office/officeart/2005/8/layout/chevron2"/>
    <dgm:cxn modelId="{4116982E-6D1E-4899-960A-81E1D1377CA2}" srcId="{AA58AD60-406F-48AC-AD4D-62D823FC2D37}" destId="{A533AD23-B535-4168-B683-3B1FCDBC78A1}" srcOrd="0" destOrd="0" parTransId="{644FA29B-72E9-4765-B240-CDBCE1A59262}" sibTransId="{FEBD2147-09F6-4614-A864-D3616D94FE29}"/>
    <dgm:cxn modelId="{68E7945F-E7E0-4C71-942C-8F6395AC8A32}" type="presParOf" srcId="{23F7AF68-5C89-4E8A-BEDD-B3697357A179}" destId="{F051E35C-97B8-4D73-A705-EFE8501E4501}" srcOrd="0" destOrd="0" presId="urn:microsoft.com/office/officeart/2005/8/layout/chevron2"/>
    <dgm:cxn modelId="{2522DB12-11F7-4CA1-9218-84603AC589F0}" type="presParOf" srcId="{F051E35C-97B8-4D73-A705-EFE8501E4501}" destId="{FC94A822-D7A1-467F-9478-FE2694F8984F}" srcOrd="0" destOrd="0" presId="urn:microsoft.com/office/officeart/2005/8/layout/chevron2"/>
    <dgm:cxn modelId="{1C75A1BE-0529-42DF-8D1F-CBA138B95FA4}" type="presParOf" srcId="{F051E35C-97B8-4D73-A705-EFE8501E4501}" destId="{CB169A58-9B46-49C3-8585-C3486A832D3F}" srcOrd="1" destOrd="0" presId="urn:microsoft.com/office/officeart/2005/8/layout/chevron2"/>
    <dgm:cxn modelId="{C1199981-8608-4E18-AFD3-9DB9B733256D}" type="presParOf" srcId="{23F7AF68-5C89-4E8A-BEDD-B3697357A179}" destId="{71EA55FD-0F2C-42FF-9889-3675F9E2D367}" srcOrd="1" destOrd="0" presId="urn:microsoft.com/office/officeart/2005/8/layout/chevron2"/>
    <dgm:cxn modelId="{6FCD329B-7F86-4E58-93E6-6155400D0F1B}" type="presParOf" srcId="{23F7AF68-5C89-4E8A-BEDD-B3697357A179}" destId="{863AFD82-ACCC-4DD6-9937-88EA47F68659}" srcOrd="2" destOrd="0" presId="urn:microsoft.com/office/officeart/2005/8/layout/chevron2"/>
    <dgm:cxn modelId="{549E16D4-0B70-4544-9459-71568DA9DAF4}" type="presParOf" srcId="{863AFD82-ACCC-4DD6-9937-88EA47F68659}" destId="{3416BB4C-D0E0-4449-A18B-6D746A34FFD0}" srcOrd="0" destOrd="0" presId="urn:microsoft.com/office/officeart/2005/8/layout/chevron2"/>
    <dgm:cxn modelId="{0F838EB6-9B55-487E-9BE7-455CA10387B4}" type="presParOf" srcId="{863AFD82-ACCC-4DD6-9937-88EA47F68659}" destId="{1E889501-6CED-4B09-9957-7BDFF428628E}" srcOrd="1" destOrd="0" presId="urn:microsoft.com/office/officeart/2005/8/layout/chevron2"/>
    <dgm:cxn modelId="{9E275465-30E3-4C40-96C8-8EEFB632543F}" type="presParOf" srcId="{23F7AF68-5C89-4E8A-BEDD-B3697357A179}" destId="{179C4026-0B9A-4004-8594-BAA5663308B9}" srcOrd="3" destOrd="0" presId="urn:microsoft.com/office/officeart/2005/8/layout/chevron2"/>
    <dgm:cxn modelId="{9AD7E1B1-A3A9-44A3-BF2D-51442CFBB7BE}" type="presParOf" srcId="{23F7AF68-5C89-4E8A-BEDD-B3697357A179}" destId="{DEAA0156-DA54-4D4A-9FE1-2BAB611BDCA3}" srcOrd="4" destOrd="0" presId="urn:microsoft.com/office/officeart/2005/8/layout/chevron2"/>
    <dgm:cxn modelId="{E48770D8-4FB5-4E0A-9C01-BAFE2A0F8146}" type="presParOf" srcId="{DEAA0156-DA54-4D4A-9FE1-2BAB611BDCA3}" destId="{767E3660-6EE4-40CC-B34B-A34F23E2784C}" srcOrd="0" destOrd="0" presId="urn:microsoft.com/office/officeart/2005/8/layout/chevron2"/>
    <dgm:cxn modelId="{BBCFC2CF-39C2-45C1-9A5D-1416F1EEFC5C}" type="presParOf" srcId="{DEAA0156-DA54-4D4A-9FE1-2BAB611BDCA3}" destId="{A6503F93-CB0E-4253-96C1-41A366A228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58AD60-406F-48AC-AD4D-62D823FC2D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A533AD23-B535-4168-B683-3B1FCDBC78A1}">
      <dgm:prSet phldrT="[Text]"/>
      <dgm:spPr>
        <a:solidFill>
          <a:srgbClr val="FF0000"/>
        </a:solidFill>
      </dgm:spPr>
      <dgm:t>
        <a:bodyPr/>
        <a:lstStyle/>
        <a:p>
          <a:r>
            <a:rPr lang="en-GB" b="1" dirty="0" smtClean="0"/>
            <a:t>30</a:t>
          </a:r>
          <a:r>
            <a:rPr lang="en-GB" b="1" baseline="30000" dirty="0" smtClean="0"/>
            <a:t>th</a:t>
          </a:r>
          <a:r>
            <a:rPr lang="en-GB" b="1" dirty="0" smtClean="0"/>
            <a:t> September</a:t>
          </a:r>
          <a:endParaRPr lang="en-GB" b="1" dirty="0"/>
        </a:p>
      </dgm:t>
    </dgm:pt>
    <dgm:pt modelId="{644FA29B-72E9-4765-B240-CDBCE1A59262}" type="parTrans" cxnId="{4116982E-6D1E-4899-960A-81E1D1377CA2}">
      <dgm:prSet/>
      <dgm:spPr/>
      <dgm:t>
        <a:bodyPr/>
        <a:lstStyle/>
        <a:p>
          <a:endParaRPr lang="en-GB"/>
        </a:p>
      </dgm:t>
    </dgm:pt>
    <dgm:pt modelId="{FEBD2147-09F6-4614-A864-D3616D94FE29}" type="sibTrans" cxnId="{4116982E-6D1E-4899-960A-81E1D1377CA2}">
      <dgm:prSet/>
      <dgm:spPr/>
      <dgm:t>
        <a:bodyPr/>
        <a:lstStyle/>
        <a:p>
          <a:endParaRPr lang="en-GB"/>
        </a:p>
      </dgm:t>
    </dgm:pt>
    <dgm:pt modelId="{974D718D-F423-4E17-9B20-9EF4D440A024}">
      <dgm:prSet phldrT="[Text]"/>
      <dgm:spPr/>
      <dgm:t>
        <a:bodyPr/>
        <a:lstStyle/>
        <a:p>
          <a:r>
            <a:rPr lang="en-GB" dirty="0" smtClean="0"/>
            <a:t>Final Draft to Diocesan Finance Committee</a:t>
          </a:r>
          <a:endParaRPr lang="en-GB" dirty="0"/>
        </a:p>
      </dgm:t>
    </dgm:pt>
    <dgm:pt modelId="{358425C1-798D-406F-8E91-CAB3BED5430C}" type="parTrans" cxnId="{0CD9BB0F-143D-4328-AB87-5F9D04725149}">
      <dgm:prSet/>
      <dgm:spPr/>
      <dgm:t>
        <a:bodyPr/>
        <a:lstStyle/>
        <a:p>
          <a:endParaRPr lang="en-GB"/>
        </a:p>
      </dgm:t>
    </dgm:pt>
    <dgm:pt modelId="{2C0BF3AD-BF1E-4A51-A138-97D33404C4D9}" type="sibTrans" cxnId="{0CD9BB0F-143D-4328-AB87-5F9D04725149}">
      <dgm:prSet/>
      <dgm:spPr/>
      <dgm:t>
        <a:bodyPr/>
        <a:lstStyle/>
        <a:p>
          <a:endParaRPr lang="en-GB"/>
        </a:p>
      </dgm:t>
    </dgm:pt>
    <dgm:pt modelId="{2CEE2D1C-645F-41F4-9FAB-8C5DBD894E97}">
      <dgm:prSet phldrT="[Text]"/>
      <dgm:spPr>
        <a:solidFill>
          <a:srgbClr val="FF0000"/>
        </a:solidFill>
      </dgm:spPr>
      <dgm:t>
        <a:bodyPr/>
        <a:lstStyle/>
        <a:p>
          <a:r>
            <a:rPr lang="en-GB" b="1" dirty="0" smtClean="0"/>
            <a:t>7</a:t>
          </a:r>
          <a:r>
            <a:rPr lang="en-GB" b="1" baseline="30000" dirty="0" smtClean="0"/>
            <a:t>th</a:t>
          </a:r>
          <a:r>
            <a:rPr lang="en-GB" b="1" dirty="0" smtClean="0"/>
            <a:t> October</a:t>
          </a:r>
          <a:endParaRPr lang="en-GB" b="1" dirty="0"/>
        </a:p>
      </dgm:t>
    </dgm:pt>
    <dgm:pt modelId="{BE424FAA-F5FD-44CF-A977-3D300A1FA86F}" type="parTrans" cxnId="{968E14F2-A306-473C-9956-E9E557FD08C2}">
      <dgm:prSet/>
      <dgm:spPr/>
      <dgm:t>
        <a:bodyPr/>
        <a:lstStyle/>
        <a:p>
          <a:endParaRPr lang="en-GB"/>
        </a:p>
      </dgm:t>
    </dgm:pt>
    <dgm:pt modelId="{F1E35B0A-D538-45C7-8E07-1971A41AC57F}" type="sibTrans" cxnId="{968E14F2-A306-473C-9956-E9E557FD08C2}">
      <dgm:prSet/>
      <dgm:spPr/>
      <dgm:t>
        <a:bodyPr/>
        <a:lstStyle/>
        <a:p>
          <a:endParaRPr lang="en-GB"/>
        </a:p>
      </dgm:t>
    </dgm:pt>
    <dgm:pt modelId="{E36D1C33-A0C0-46FB-8D65-AB8B76989947}">
      <dgm:prSet phldrT="[Text]"/>
      <dgm:spPr/>
      <dgm:t>
        <a:bodyPr/>
        <a:lstStyle/>
        <a:p>
          <a:r>
            <a:rPr lang="en-GB" dirty="0" smtClean="0"/>
            <a:t>Budget to Bishop’s Council</a:t>
          </a:r>
          <a:endParaRPr lang="en-GB" dirty="0"/>
        </a:p>
      </dgm:t>
    </dgm:pt>
    <dgm:pt modelId="{8D35B5ED-4D95-470D-A74D-57A384C601E2}" type="parTrans" cxnId="{829BFFF2-D147-47E1-B7F4-D799113E67BD}">
      <dgm:prSet/>
      <dgm:spPr/>
      <dgm:t>
        <a:bodyPr/>
        <a:lstStyle/>
        <a:p>
          <a:endParaRPr lang="en-GB"/>
        </a:p>
      </dgm:t>
    </dgm:pt>
    <dgm:pt modelId="{AE94849D-3110-4932-B13A-72E54F2D9CCC}" type="sibTrans" cxnId="{829BFFF2-D147-47E1-B7F4-D799113E67BD}">
      <dgm:prSet/>
      <dgm:spPr/>
      <dgm:t>
        <a:bodyPr/>
        <a:lstStyle/>
        <a:p>
          <a:endParaRPr lang="en-GB"/>
        </a:p>
      </dgm:t>
    </dgm:pt>
    <dgm:pt modelId="{59E21CAE-6026-4B8D-8BB7-DF652E7C5C22}">
      <dgm:prSet phldrT="[Text]"/>
      <dgm:spPr>
        <a:solidFill>
          <a:srgbClr val="FF0000"/>
        </a:solidFill>
      </dgm:spPr>
      <dgm:t>
        <a:bodyPr/>
        <a:lstStyle/>
        <a:p>
          <a:r>
            <a:rPr lang="en-GB" b="1" dirty="0" smtClean="0"/>
            <a:t>9</a:t>
          </a:r>
          <a:r>
            <a:rPr lang="en-GB" b="1" baseline="30000" dirty="0" smtClean="0"/>
            <a:t>th</a:t>
          </a:r>
          <a:r>
            <a:rPr lang="en-GB" b="1" dirty="0" smtClean="0"/>
            <a:t> November </a:t>
          </a:r>
          <a:endParaRPr lang="en-GB" b="1" dirty="0"/>
        </a:p>
      </dgm:t>
    </dgm:pt>
    <dgm:pt modelId="{C0D089F4-DD7A-4703-ADF2-06D6374725E8}" type="parTrans" cxnId="{E7CD3935-B897-4DD9-B200-36DF6E7D70B6}">
      <dgm:prSet/>
      <dgm:spPr/>
      <dgm:t>
        <a:bodyPr/>
        <a:lstStyle/>
        <a:p>
          <a:endParaRPr lang="en-GB"/>
        </a:p>
      </dgm:t>
    </dgm:pt>
    <dgm:pt modelId="{B42234C6-5E0E-419B-8CC0-20D16AEB58AC}" type="sibTrans" cxnId="{E7CD3935-B897-4DD9-B200-36DF6E7D70B6}">
      <dgm:prSet/>
      <dgm:spPr/>
      <dgm:t>
        <a:bodyPr/>
        <a:lstStyle/>
        <a:p>
          <a:endParaRPr lang="en-GB"/>
        </a:p>
      </dgm:t>
    </dgm:pt>
    <dgm:pt modelId="{80B8FC7C-8E67-4CB1-9258-24387DACAA09}">
      <dgm:prSet phldrT="[Text]"/>
      <dgm:spPr/>
      <dgm:t>
        <a:bodyPr/>
        <a:lstStyle/>
        <a:p>
          <a:r>
            <a:rPr lang="en-GB" dirty="0" smtClean="0"/>
            <a:t>Budget to Diocesan Synod</a:t>
          </a:r>
          <a:endParaRPr lang="en-GB" dirty="0"/>
        </a:p>
      </dgm:t>
    </dgm:pt>
    <dgm:pt modelId="{04F1BA8C-FD56-41D9-AA50-149F90F3032A}" type="parTrans" cxnId="{5C613AAA-BAEB-45EF-AD8F-31718FA97475}">
      <dgm:prSet/>
      <dgm:spPr/>
      <dgm:t>
        <a:bodyPr/>
        <a:lstStyle/>
        <a:p>
          <a:endParaRPr lang="en-GB"/>
        </a:p>
      </dgm:t>
    </dgm:pt>
    <dgm:pt modelId="{475DB7BB-2638-4E38-8723-D6A43173D0D7}" type="sibTrans" cxnId="{5C613AAA-BAEB-45EF-AD8F-31718FA97475}">
      <dgm:prSet/>
      <dgm:spPr/>
      <dgm:t>
        <a:bodyPr/>
        <a:lstStyle/>
        <a:p>
          <a:endParaRPr lang="en-GB"/>
        </a:p>
      </dgm:t>
    </dgm:pt>
    <dgm:pt modelId="{23F7AF68-5C89-4E8A-BEDD-B3697357A179}" type="pres">
      <dgm:prSet presAssocID="{AA58AD60-406F-48AC-AD4D-62D823FC2D37}" presName="linearFlow" presStyleCnt="0">
        <dgm:presLayoutVars>
          <dgm:dir/>
          <dgm:animLvl val="lvl"/>
          <dgm:resizeHandles val="exact"/>
        </dgm:presLayoutVars>
      </dgm:prSet>
      <dgm:spPr/>
    </dgm:pt>
    <dgm:pt modelId="{F051E35C-97B8-4D73-A705-EFE8501E4501}" type="pres">
      <dgm:prSet presAssocID="{A533AD23-B535-4168-B683-3B1FCDBC78A1}" presName="composite" presStyleCnt="0"/>
      <dgm:spPr/>
    </dgm:pt>
    <dgm:pt modelId="{FC94A822-D7A1-467F-9478-FE2694F8984F}" type="pres">
      <dgm:prSet presAssocID="{A533AD23-B535-4168-B683-3B1FCDBC78A1}" presName="parentText" presStyleLbl="alignNode1" presStyleIdx="0" presStyleCnt="3">
        <dgm:presLayoutVars>
          <dgm:chMax val="1"/>
          <dgm:bulletEnabled val="1"/>
        </dgm:presLayoutVars>
      </dgm:prSet>
      <dgm:spPr/>
      <dgm:t>
        <a:bodyPr/>
        <a:lstStyle/>
        <a:p>
          <a:endParaRPr lang="en-GB"/>
        </a:p>
      </dgm:t>
    </dgm:pt>
    <dgm:pt modelId="{CB169A58-9B46-49C3-8585-C3486A832D3F}" type="pres">
      <dgm:prSet presAssocID="{A533AD23-B535-4168-B683-3B1FCDBC78A1}" presName="descendantText" presStyleLbl="alignAcc1" presStyleIdx="0" presStyleCnt="3">
        <dgm:presLayoutVars>
          <dgm:bulletEnabled val="1"/>
        </dgm:presLayoutVars>
      </dgm:prSet>
      <dgm:spPr/>
      <dgm:t>
        <a:bodyPr/>
        <a:lstStyle/>
        <a:p>
          <a:endParaRPr lang="en-GB"/>
        </a:p>
      </dgm:t>
    </dgm:pt>
    <dgm:pt modelId="{71EA55FD-0F2C-42FF-9889-3675F9E2D367}" type="pres">
      <dgm:prSet presAssocID="{FEBD2147-09F6-4614-A864-D3616D94FE29}" presName="sp" presStyleCnt="0"/>
      <dgm:spPr/>
    </dgm:pt>
    <dgm:pt modelId="{863AFD82-ACCC-4DD6-9937-88EA47F68659}" type="pres">
      <dgm:prSet presAssocID="{2CEE2D1C-645F-41F4-9FAB-8C5DBD894E97}" presName="composite" presStyleCnt="0"/>
      <dgm:spPr/>
    </dgm:pt>
    <dgm:pt modelId="{3416BB4C-D0E0-4449-A18B-6D746A34FFD0}" type="pres">
      <dgm:prSet presAssocID="{2CEE2D1C-645F-41F4-9FAB-8C5DBD894E97}" presName="parentText" presStyleLbl="alignNode1" presStyleIdx="1" presStyleCnt="3">
        <dgm:presLayoutVars>
          <dgm:chMax val="1"/>
          <dgm:bulletEnabled val="1"/>
        </dgm:presLayoutVars>
      </dgm:prSet>
      <dgm:spPr/>
      <dgm:t>
        <a:bodyPr/>
        <a:lstStyle/>
        <a:p>
          <a:endParaRPr lang="en-GB"/>
        </a:p>
      </dgm:t>
    </dgm:pt>
    <dgm:pt modelId="{1E889501-6CED-4B09-9957-7BDFF428628E}" type="pres">
      <dgm:prSet presAssocID="{2CEE2D1C-645F-41F4-9FAB-8C5DBD894E97}" presName="descendantText" presStyleLbl="alignAcc1" presStyleIdx="1" presStyleCnt="3">
        <dgm:presLayoutVars>
          <dgm:bulletEnabled val="1"/>
        </dgm:presLayoutVars>
      </dgm:prSet>
      <dgm:spPr/>
      <dgm:t>
        <a:bodyPr/>
        <a:lstStyle/>
        <a:p>
          <a:endParaRPr lang="en-GB"/>
        </a:p>
      </dgm:t>
    </dgm:pt>
    <dgm:pt modelId="{179C4026-0B9A-4004-8594-BAA5663308B9}" type="pres">
      <dgm:prSet presAssocID="{F1E35B0A-D538-45C7-8E07-1971A41AC57F}" presName="sp" presStyleCnt="0"/>
      <dgm:spPr/>
    </dgm:pt>
    <dgm:pt modelId="{DEAA0156-DA54-4D4A-9FE1-2BAB611BDCA3}" type="pres">
      <dgm:prSet presAssocID="{59E21CAE-6026-4B8D-8BB7-DF652E7C5C22}" presName="composite" presStyleCnt="0"/>
      <dgm:spPr/>
    </dgm:pt>
    <dgm:pt modelId="{767E3660-6EE4-40CC-B34B-A34F23E2784C}" type="pres">
      <dgm:prSet presAssocID="{59E21CAE-6026-4B8D-8BB7-DF652E7C5C22}" presName="parentText" presStyleLbl="alignNode1" presStyleIdx="2" presStyleCnt="3">
        <dgm:presLayoutVars>
          <dgm:chMax val="1"/>
          <dgm:bulletEnabled val="1"/>
        </dgm:presLayoutVars>
      </dgm:prSet>
      <dgm:spPr/>
      <dgm:t>
        <a:bodyPr/>
        <a:lstStyle/>
        <a:p>
          <a:endParaRPr lang="en-GB"/>
        </a:p>
      </dgm:t>
    </dgm:pt>
    <dgm:pt modelId="{A6503F93-CB0E-4253-96C1-41A366A228B3}" type="pres">
      <dgm:prSet presAssocID="{59E21CAE-6026-4B8D-8BB7-DF652E7C5C22}" presName="descendantText" presStyleLbl="alignAcc1" presStyleIdx="2" presStyleCnt="3">
        <dgm:presLayoutVars>
          <dgm:bulletEnabled val="1"/>
        </dgm:presLayoutVars>
      </dgm:prSet>
      <dgm:spPr/>
      <dgm:t>
        <a:bodyPr/>
        <a:lstStyle/>
        <a:p>
          <a:endParaRPr lang="en-GB"/>
        </a:p>
      </dgm:t>
    </dgm:pt>
  </dgm:ptLst>
  <dgm:cxnLst>
    <dgm:cxn modelId="{829BFFF2-D147-47E1-B7F4-D799113E67BD}" srcId="{2CEE2D1C-645F-41F4-9FAB-8C5DBD894E97}" destId="{E36D1C33-A0C0-46FB-8D65-AB8B76989947}" srcOrd="0" destOrd="0" parTransId="{8D35B5ED-4D95-470D-A74D-57A384C601E2}" sibTransId="{AE94849D-3110-4932-B13A-72E54F2D9CCC}"/>
    <dgm:cxn modelId="{968E14F2-A306-473C-9956-E9E557FD08C2}" srcId="{AA58AD60-406F-48AC-AD4D-62D823FC2D37}" destId="{2CEE2D1C-645F-41F4-9FAB-8C5DBD894E97}" srcOrd="1" destOrd="0" parTransId="{BE424FAA-F5FD-44CF-A977-3D300A1FA86F}" sibTransId="{F1E35B0A-D538-45C7-8E07-1971A41AC57F}"/>
    <dgm:cxn modelId="{5C613AAA-BAEB-45EF-AD8F-31718FA97475}" srcId="{59E21CAE-6026-4B8D-8BB7-DF652E7C5C22}" destId="{80B8FC7C-8E67-4CB1-9258-24387DACAA09}" srcOrd="0" destOrd="0" parTransId="{04F1BA8C-FD56-41D9-AA50-149F90F3032A}" sibTransId="{475DB7BB-2638-4E38-8723-D6A43173D0D7}"/>
    <dgm:cxn modelId="{ED21186F-A656-43DD-A240-ECA6A033DC30}" type="presOf" srcId="{E36D1C33-A0C0-46FB-8D65-AB8B76989947}" destId="{1E889501-6CED-4B09-9957-7BDFF428628E}" srcOrd="0" destOrd="0" presId="urn:microsoft.com/office/officeart/2005/8/layout/chevron2"/>
    <dgm:cxn modelId="{F877B2D5-904C-4065-ADF2-1CAED4570B36}" type="presOf" srcId="{A533AD23-B535-4168-B683-3B1FCDBC78A1}" destId="{FC94A822-D7A1-467F-9478-FE2694F8984F}" srcOrd="0" destOrd="0" presId="urn:microsoft.com/office/officeart/2005/8/layout/chevron2"/>
    <dgm:cxn modelId="{3467CF39-98DF-455E-8970-A03ECD9DDDE4}" type="presOf" srcId="{2CEE2D1C-645F-41F4-9FAB-8C5DBD894E97}" destId="{3416BB4C-D0E0-4449-A18B-6D746A34FFD0}" srcOrd="0" destOrd="0" presId="urn:microsoft.com/office/officeart/2005/8/layout/chevron2"/>
    <dgm:cxn modelId="{0CD9BB0F-143D-4328-AB87-5F9D04725149}" srcId="{A533AD23-B535-4168-B683-3B1FCDBC78A1}" destId="{974D718D-F423-4E17-9B20-9EF4D440A024}" srcOrd="0" destOrd="0" parTransId="{358425C1-798D-406F-8E91-CAB3BED5430C}" sibTransId="{2C0BF3AD-BF1E-4A51-A138-97D33404C4D9}"/>
    <dgm:cxn modelId="{E7CD3935-B897-4DD9-B200-36DF6E7D70B6}" srcId="{AA58AD60-406F-48AC-AD4D-62D823FC2D37}" destId="{59E21CAE-6026-4B8D-8BB7-DF652E7C5C22}" srcOrd="2" destOrd="0" parTransId="{C0D089F4-DD7A-4703-ADF2-06D6374725E8}" sibTransId="{B42234C6-5E0E-419B-8CC0-20D16AEB58AC}"/>
    <dgm:cxn modelId="{C99B4BB3-0F83-4FCC-9C9F-9BB194F34C8E}" type="presOf" srcId="{974D718D-F423-4E17-9B20-9EF4D440A024}" destId="{CB169A58-9B46-49C3-8585-C3486A832D3F}" srcOrd="0" destOrd="0" presId="urn:microsoft.com/office/officeart/2005/8/layout/chevron2"/>
    <dgm:cxn modelId="{4CE340A1-E87E-47F8-9D8D-E3F2CD639F96}" type="presOf" srcId="{AA58AD60-406F-48AC-AD4D-62D823FC2D37}" destId="{23F7AF68-5C89-4E8A-BEDD-B3697357A179}" srcOrd="0" destOrd="0" presId="urn:microsoft.com/office/officeart/2005/8/layout/chevron2"/>
    <dgm:cxn modelId="{D5C12ABF-D1EC-46EA-AA49-32A84F342C0A}" type="presOf" srcId="{59E21CAE-6026-4B8D-8BB7-DF652E7C5C22}" destId="{767E3660-6EE4-40CC-B34B-A34F23E2784C}" srcOrd="0" destOrd="0" presId="urn:microsoft.com/office/officeart/2005/8/layout/chevron2"/>
    <dgm:cxn modelId="{4116982E-6D1E-4899-960A-81E1D1377CA2}" srcId="{AA58AD60-406F-48AC-AD4D-62D823FC2D37}" destId="{A533AD23-B535-4168-B683-3B1FCDBC78A1}" srcOrd="0" destOrd="0" parTransId="{644FA29B-72E9-4765-B240-CDBCE1A59262}" sibTransId="{FEBD2147-09F6-4614-A864-D3616D94FE29}"/>
    <dgm:cxn modelId="{B45AAB01-DB93-489A-B5E4-CDF10891C33D}" type="presOf" srcId="{80B8FC7C-8E67-4CB1-9258-24387DACAA09}" destId="{A6503F93-CB0E-4253-96C1-41A366A228B3}" srcOrd="0" destOrd="0" presId="urn:microsoft.com/office/officeart/2005/8/layout/chevron2"/>
    <dgm:cxn modelId="{FAAFC5DC-B213-4BF6-B11B-4C02067F4A1C}" type="presParOf" srcId="{23F7AF68-5C89-4E8A-BEDD-B3697357A179}" destId="{F051E35C-97B8-4D73-A705-EFE8501E4501}" srcOrd="0" destOrd="0" presId="urn:microsoft.com/office/officeart/2005/8/layout/chevron2"/>
    <dgm:cxn modelId="{68A9E8CF-B0AE-42C2-A191-855183A59D9D}" type="presParOf" srcId="{F051E35C-97B8-4D73-A705-EFE8501E4501}" destId="{FC94A822-D7A1-467F-9478-FE2694F8984F}" srcOrd="0" destOrd="0" presId="urn:microsoft.com/office/officeart/2005/8/layout/chevron2"/>
    <dgm:cxn modelId="{CFAB70B2-3007-4D45-AC5F-1E7EAB01A62A}" type="presParOf" srcId="{F051E35C-97B8-4D73-A705-EFE8501E4501}" destId="{CB169A58-9B46-49C3-8585-C3486A832D3F}" srcOrd="1" destOrd="0" presId="urn:microsoft.com/office/officeart/2005/8/layout/chevron2"/>
    <dgm:cxn modelId="{504E36FC-3C1D-42C3-8A4F-1D93480C62E7}" type="presParOf" srcId="{23F7AF68-5C89-4E8A-BEDD-B3697357A179}" destId="{71EA55FD-0F2C-42FF-9889-3675F9E2D367}" srcOrd="1" destOrd="0" presId="urn:microsoft.com/office/officeart/2005/8/layout/chevron2"/>
    <dgm:cxn modelId="{044FF33B-204A-4717-A0A1-E527DBCF78EF}" type="presParOf" srcId="{23F7AF68-5C89-4E8A-BEDD-B3697357A179}" destId="{863AFD82-ACCC-4DD6-9937-88EA47F68659}" srcOrd="2" destOrd="0" presId="urn:microsoft.com/office/officeart/2005/8/layout/chevron2"/>
    <dgm:cxn modelId="{03BEEDA5-BF18-4777-A8C6-E330CDFD6C1C}" type="presParOf" srcId="{863AFD82-ACCC-4DD6-9937-88EA47F68659}" destId="{3416BB4C-D0E0-4449-A18B-6D746A34FFD0}" srcOrd="0" destOrd="0" presId="urn:microsoft.com/office/officeart/2005/8/layout/chevron2"/>
    <dgm:cxn modelId="{BB6F987F-EB6B-49F6-92AF-15A630D6293B}" type="presParOf" srcId="{863AFD82-ACCC-4DD6-9937-88EA47F68659}" destId="{1E889501-6CED-4B09-9957-7BDFF428628E}" srcOrd="1" destOrd="0" presId="urn:microsoft.com/office/officeart/2005/8/layout/chevron2"/>
    <dgm:cxn modelId="{1C203338-B1C5-428A-B150-962ED25A7A50}" type="presParOf" srcId="{23F7AF68-5C89-4E8A-BEDD-B3697357A179}" destId="{179C4026-0B9A-4004-8594-BAA5663308B9}" srcOrd="3" destOrd="0" presId="urn:microsoft.com/office/officeart/2005/8/layout/chevron2"/>
    <dgm:cxn modelId="{BFF82A97-C780-4E89-8013-9EE462C0099E}" type="presParOf" srcId="{23F7AF68-5C89-4E8A-BEDD-B3697357A179}" destId="{DEAA0156-DA54-4D4A-9FE1-2BAB611BDCA3}" srcOrd="4" destOrd="0" presId="urn:microsoft.com/office/officeart/2005/8/layout/chevron2"/>
    <dgm:cxn modelId="{F35EF130-C9AF-49AC-8950-E71F9092F76F}" type="presParOf" srcId="{DEAA0156-DA54-4D4A-9FE1-2BAB611BDCA3}" destId="{767E3660-6EE4-40CC-B34B-A34F23E2784C}" srcOrd="0" destOrd="0" presId="urn:microsoft.com/office/officeart/2005/8/layout/chevron2"/>
    <dgm:cxn modelId="{591BED8A-AD76-4740-A7A4-F843D5924466}" type="presParOf" srcId="{DEAA0156-DA54-4D4A-9FE1-2BAB611BDCA3}" destId="{A6503F93-CB0E-4253-96C1-41A366A228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F1214-77EB-499E-B4AF-8F6500C4EA4D}">
      <dsp:nvSpPr>
        <dsp:cNvPr id="0" name=""/>
        <dsp:cNvSpPr/>
      </dsp:nvSpPr>
      <dsp:spPr>
        <a:xfrm>
          <a:off x="0" y="35473"/>
          <a:ext cx="4911505" cy="1227876"/>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t>February 2019</a:t>
          </a:r>
          <a:endParaRPr lang="en-GB" sz="2600" kern="1200" dirty="0"/>
        </a:p>
      </dsp:txBody>
      <dsp:txXfrm>
        <a:off x="35963" y="71436"/>
        <a:ext cx="4839579" cy="1155950"/>
      </dsp:txXfrm>
    </dsp:sp>
    <dsp:sp modelId="{1730E5BB-04F5-4796-9D86-C491220623F1}">
      <dsp:nvSpPr>
        <dsp:cNvPr id="0" name=""/>
        <dsp:cNvSpPr/>
      </dsp:nvSpPr>
      <dsp:spPr>
        <a:xfrm rot="5373092">
          <a:off x="2457478" y="1162167"/>
          <a:ext cx="6257" cy="214878"/>
        </a:xfrm>
        <a:prstGeom prst="rightArrow">
          <a:avLst>
            <a:gd name="adj1" fmla="val 667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ABF645D3-6C9B-412A-AFDD-B5B69D6C829C}">
      <dsp:nvSpPr>
        <dsp:cNvPr id="0" name=""/>
        <dsp:cNvSpPr/>
      </dsp:nvSpPr>
      <dsp:spPr>
        <a:xfrm>
          <a:off x="9708" y="1275863"/>
          <a:ext cx="4911505" cy="1227876"/>
        </a:xfrm>
        <a:prstGeom prst="roundRect">
          <a:avLst>
            <a:gd name="adj" fmla="val 10000"/>
          </a:avLst>
        </a:prstGeom>
        <a:solidFill>
          <a:schemeClr val="accent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solidFill>
                <a:schemeClr val="bg1"/>
              </a:solidFill>
            </a:rPr>
            <a:t>29</a:t>
          </a:r>
          <a:r>
            <a:rPr lang="en-GB" sz="2600" kern="1200" baseline="30000" dirty="0" smtClean="0">
              <a:solidFill>
                <a:schemeClr val="bg1"/>
              </a:solidFill>
            </a:rPr>
            <a:t>th</a:t>
          </a:r>
          <a:r>
            <a:rPr lang="en-GB" sz="2600" kern="1200" dirty="0" smtClean="0">
              <a:solidFill>
                <a:schemeClr val="bg1"/>
              </a:solidFill>
            </a:rPr>
            <a:t> March 2019</a:t>
          </a:r>
          <a:endParaRPr lang="en-GB" sz="2600" kern="1200" dirty="0">
            <a:solidFill>
              <a:schemeClr val="bg1"/>
            </a:solidFill>
          </a:endParaRPr>
        </a:p>
      </dsp:txBody>
      <dsp:txXfrm>
        <a:off x="45671" y="1311826"/>
        <a:ext cx="4839579" cy="1155950"/>
      </dsp:txXfrm>
    </dsp:sp>
    <dsp:sp modelId="{96F87E7D-7532-47A4-9707-B66BA04C7BCA}">
      <dsp:nvSpPr>
        <dsp:cNvPr id="0" name=""/>
        <dsp:cNvSpPr/>
      </dsp:nvSpPr>
      <dsp:spPr>
        <a:xfrm rot="5266175">
          <a:off x="2493979" y="2514568"/>
          <a:ext cx="0" cy="214878"/>
        </a:xfrm>
        <a:prstGeom prst="rightArrow">
          <a:avLst>
            <a:gd name="adj1" fmla="val 667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19ECF8CE-26A1-426D-ABC8-EE471A2DBC93}">
      <dsp:nvSpPr>
        <dsp:cNvPr id="0" name=""/>
        <dsp:cNvSpPr/>
      </dsp:nvSpPr>
      <dsp:spPr>
        <a:xfrm>
          <a:off x="58381" y="2525559"/>
          <a:ext cx="4911505" cy="1227876"/>
        </a:xfrm>
        <a:prstGeom prst="roundRect">
          <a:avLst>
            <a:gd name="adj" fmla="val 10000"/>
          </a:avLst>
        </a:prstGeom>
        <a:solidFill>
          <a:schemeClr val="accent1">
            <a:lumMod val="5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solidFill>
                <a:schemeClr val="bg1"/>
              </a:solidFill>
            </a:rPr>
            <a:t>3</a:t>
          </a:r>
          <a:r>
            <a:rPr lang="en-GB" sz="2600" kern="1200" baseline="30000" dirty="0" smtClean="0">
              <a:solidFill>
                <a:schemeClr val="bg1"/>
              </a:solidFill>
            </a:rPr>
            <a:t>rd</a:t>
          </a:r>
          <a:r>
            <a:rPr lang="en-GB" sz="2600" kern="1200" dirty="0" smtClean="0">
              <a:solidFill>
                <a:schemeClr val="bg1"/>
              </a:solidFill>
            </a:rPr>
            <a:t> April 2019</a:t>
          </a:r>
          <a:endParaRPr lang="en-GB" sz="2600" kern="1200" dirty="0">
            <a:solidFill>
              <a:schemeClr val="bg1"/>
            </a:solidFill>
          </a:endParaRPr>
        </a:p>
      </dsp:txBody>
      <dsp:txXfrm>
        <a:off x="94344" y="2561522"/>
        <a:ext cx="4839579" cy="1155950"/>
      </dsp:txXfrm>
    </dsp:sp>
    <dsp:sp modelId="{A13A3586-96FD-46EA-8D8C-3583E093DF4D}">
      <dsp:nvSpPr>
        <dsp:cNvPr id="0" name=""/>
        <dsp:cNvSpPr/>
      </dsp:nvSpPr>
      <dsp:spPr>
        <a:xfrm>
          <a:off x="4929760" y="34596"/>
          <a:ext cx="4911505" cy="1227876"/>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t>Formal consultation letters and draft proposals sent to legally interested parties</a:t>
          </a:r>
          <a:endParaRPr lang="en-GB" sz="2600" kern="1200" dirty="0"/>
        </a:p>
      </dsp:txBody>
      <dsp:txXfrm>
        <a:off x="4965723" y="70559"/>
        <a:ext cx="4839579" cy="1155950"/>
      </dsp:txXfrm>
    </dsp:sp>
    <dsp:sp modelId="{5DA502C8-1A6B-4A21-BE1E-01A50998BF39}">
      <dsp:nvSpPr>
        <dsp:cNvPr id="0" name=""/>
        <dsp:cNvSpPr/>
      </dsp:nvSpPr>
      <dsp:spPr>
        <a:xfrm rot="5345693">
          <a:off x="7394432" y="1156645"/>
          <a:ext cx="1612" cy="214878"/>
        </a:xfrm>
        <a:prstGeom prst="rightArrow">
          <a:avLst>
            <a:gd name="adj1" fmla="val 667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1B4DF350-BED5-488A-9CCA-4B01FFB1F9AD}">
      <dsp:nvSpPr>
        <dsp:cNvPr id="0" name=""/>
        <dsp:cNvSpPr/>
      </dsp:nvSpPr>
      <dsp:spPr>
        <a:xfrm>
          <a:off x="4949210" y="1265696"/>
          <a:ext cx="4911505" cy="1227876"/>
        </a:xfrm>
        <a:prstGeom prst="roundRect">
          <a:avLst>
            <a:gd name="adj" fmla="val 10000"/>
          </a:avLst>
        </a:prstGeom>
        <a:solidFill>
          <a:schemeClr val="accent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solidFill>
                <a:schemeClr val="bg1"/>
              </a:solidFill>
            </a:rPr>
            <a:t>Closing date for written responses</a:t>
          </a:r>
          <a:endParaRPr lang="en-GB" sz="2600" kern="1200" dirty="0">
            <a:solidFill>
              <a:schemeClr val="bg1"/>
            </a:solidFill>
          </a:endParaRPr>
        </a:p>
      </dsp:txBody>
      <dsp:txXfrm>
        <a:off x="4985173" y="1301659"/>
        <a:ext cx="4839579" cy="1155950"/>
      </dsp:txXfrm>
    </dsp:sp>
    <dsp:sp modelId="{2430A1BD-1EF6-4552-9892-DC4D603E52F8}">
      <dsp:nvSpPr>
        <dsp:cNvPr id="0" name=""/>
        <dsp:cNvSpPr/>
      </dsp:nvSpPr>
      <dsp:spPr>
        <a:xfrm rot="5347325">
          <a:off x="7416112" y="2499822"/>
          <a:ext cx="0" cy="214878"/>
        </a:xfrm>
        <a:prstGeom prst="rightArrow">
          <a:avLst>
            <a:gd name="adj1" fmla="val 667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D0A0392C-1831-4F8A-BBD6-73B4FB32F4EB}">
      <dsp:nvSpPr>
        <dsp:cNvPr id="0" name=""/>
        <dsp:cNvSpPr/>
      </dsp:nvSpPr>
      <dsp:spPr>
        <a:xfrm>
          <a:off x="4968217" y="2506097"/>
          <a:ext cx="4911505" cy="1227876"/>
        </a:xfrm>
        <a:prstGeom prst="roundRect">
          <a:avLst>
            <a:gd name="adj" fmla="val 10000"/>
          </a:avLst>
        </a:prstGeom>
        <a:solidFill>
          <a:schemeClr val="accent1">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solidFill>
                <a:schemeClr val="bg1"/>
              </a:solidFill>
            </a:rPr>
            <a:t>Statements of view and draft proposed changes presented to Bishop’s Council</a:t>
          </a:r>
          <a:endParaRPr lang="en-GB" sz="2600" kern="1200" dirty="0">
            <a:solidFill>
              <a:schemeClr val="bg1"/>
            </a:solidFill>
          </a:endParaRPr>
        </a:p>
      </dsp:txBody>
      <dsp:txXfrm>
        <a:off x="5004180" y="2542060"/>
        <a:ext cx="4839579" cy="115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A822-D7A1-467F-9478-FE2694F8984F}">
      <dsp:nvSpPr>
        <dsp:cNvPr id="0" name=""/>
        <dsp:cNvSpPr/>
      </dsp:nvSpPr>
      <dsp:spPr>
        <a:xfrm rot="5400000">
          <a:off x="-236795" y="238852"/>
          <a:ext cx="1578634" cy="1105044"/>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Jan -March</a:t>
          </a:r>
          <a:endParaRPr lang="en-GB" sz="1600" b="1" kern="1200" dirty="0"/>
        </a:p>
      </dsp:txBody>
      <dsp:txXfrm rot="-5400000">
        <a:off x="0" y="554579"/>
        <a:ext cx="1105044" cy="473590"/>
      </dsp:txXfrm>
    </dsp:sp>
    <dsp:sp modelId="{CB169A58-9B46-49C3-8585-C3486A832D3F}">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GB" sz="2900" kern="1200" dirty="0" smtClean="0"/>
            <a:t>Live|Pray|Serve aims and goals</a:t>
          </a:r>
          <a:endParaRPr lang="en-GB" sz="2900" kern="1200" dirty="0"/>
        </a:p>
      </dsp:txBody>
      <dsp:txXfrm rot="-5400000">
        <a:off x="1105044" y="52149"/>
        <a:ext cx="9360464" cy="925930"/>
      </dsp:txXfrm>
    </dsp:sp>
    <dsp:sp modelId="{3416BB4C-D0E0-4449-A18B-6D746A34FFD0}">
      <dsp:nvSpPr>
        <dsp:cNvPr id="0" name=""/>
        <dsp:cNvSpPr/>
      </dsp:nvSpPr>
      <dsp:spPr>
        <a:xfrm rot="5400000">
          <a:off x="-236795" y="1623146"/>
          <a:ext cx="1578634" cy="1105044"/>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March - April</a:t>
          </a:r>
          <a:endParaRPr lang="en-GB" sz="1600" b="1" kern="1200" dirty="0"/>
        </a:p>
      </dsp:txBody>
      <dsp:txXfrm rot="-5400000">
        <a:off x="0" y="1938873"/>
        <a:ext cx="1105044" cy="473590"/>
      </dsp:txXfrm>
    </dsp:sp>
    <dsp:sp modelId="{1E889501-6CED-4B09-9957-7BDFF428628E}">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GB" sz="2900" kern="1200" dirty="0" smtClean="0"/>
            <a:t>Prioritising Activity linked with intended outcomes</a:t>
          </a:r>
          <a:endParaRPr lang="en-GB" sz="2900" kern="1200" dirty="0"/>
        </a:p>
      </dsp:txBody>
      <dsp:txXfrm rot="-5400000">
        <a:off x="1105044" y="1436443"/>
        <a:ext cx="9360464" cy="925930"/>
      </dsp:txXfrm>
    </dsp:sp>
    <dsp:sp modelId="{767E3660-6EE4-40CC-B34B-A34F23E2784C}">
      <dsp:nvSpPr>
        <dsp:cNvPr id="0" name=""/>
        <dsp:cNvSpPr/>
      </dsp:nvSpPr>
      <dsp:spPr>
        <a:xfrm rot="5400000">
          <a:off x="-236795" y="3007440"/>
          <a:ext cx="1578634" cy="1105044"/>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May-June</a:t>
          </a:r>
          <a:endParaRPr lang="en-GB" sz="1600" b="1" kern="1200" dirty="0"/>
        </a:p>
      </dsp:txBody>
      <dsp:txXfrm rot="-5400000">
        <a:off x="0" y="3323167"/>
        <a:ext cx="1105044" cy="473590"/>
      </dsp:txXfrm>
    </dsp:sp>
    <dsp:sp modelId="{A6503F93-CB0E-4253-96C1-41A366A228B3}">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GB" sz="2900" kern="1200" dirty="0" smtClean="0"/>
            <a:t>Deanery Conversations with Standing Committees</a:t>
          </a:r>
          <a:endParaRPr lang="en-GB" sz="2900" kern="1200" dirty="0"/>
        </a:p>
        <a:p>
          <a:pPr marL="285750" lvl="1" indent="-285750" algn="l" defTabSz="1289050">
            <a:lnSpc>
              <a:spcPct val="90000"/>
            </a:lnSpc>
            <a:spcBef>
              <a:spcPct val="0"/>
            </a:spcBef>
            <a:spcAft>
              <a:spcPct val="15000"/>
            </a:spcAft>
            <a:buChar char="••"/>
          </a:pPr>
          <a:r>
            <a:rPr lang="en-GB" sz="2900" kern="1200" dirty="0" smtClean="0"/>
            <a:t>Input from Investment Advisory Group</a:t>
          </a:r>
          <a:endParaRPr lang="en-GB" sz="2900" kern="1200" dirty="0"/>
        </a:p>
      </dsp:txBody>
      <dsp:txXfrm rot="-5400000">
        <a:off x="1105044" y="2820736"/>
        <a:ext cx="9360464" cy="925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A822-D7A1-467F-9478-FE2694F8984F}">
      <dsp:nvSpPr>
        <dsp:cNvPr id="0" name=""/>
        <dsp:cNvSpPr/>
      </dsp:nvSpPr>
      <dsp:spPr>
        <a:xfrm rot="5400000">
          <a:off x="-236563" y="240744"/>
          <a:ext cx="1577093" cy="1103965"/>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8 July 2019</a:t>
          </a:r>
          <a:endParaRPr lang="en-GB" sz="1600" b="1" kern="1200" dirty="0"/>
        </a:p>
      </dsp:txBody>
      <dsp:txXfrm rot="-5400000">
        <a:off x="2" y="556163"/>
        <a:ext cx="1103965" cy="473128"/>
      </dsp:txXfrm>
    </dsp:sp>
    <dsp:sp modelId="{CB169A58-9B46-49C3-8585-C3486A832D3F}">
      <dsp:nvSpPr>
        <dsp:cNvPr id="0" name=""/>
        <dsp:cNvSpPr/>
      </dsp:nvSpPr>
      <dsp:spPr>
        <a:xfrm rot="5400000">
          <a:off x="5297227" y="-4189081"/>
          <a:ext cx="1025110" cy="94116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smtClean="0"/>
            <a:t>First Draft to Diocesan Finance Committee</a:t>
          </a:r>
          <a:endParaRPr lang="en-GB" sz="3200" kern="1200" dirty="0"/>
        </a:p>
      </dsp:txBody>
      <dsp:txXfrm rot="-5400000">
        <a:off x="1103965" y="54223"/>
        <a:ext cx="9361592" cy="925026"/>
      </dsp:txXfrm>
    </dsp:sp>
    <dsp:sp modelId="{3416BB4C-D0E0-4449-A18B-6D746A34FFD0}">
      <dsp:nvSpPr>
        <dsp:cNvPr id="0" name=""/>
        <dsp:cNvSpPr/>
      </dsp:nvSpPr>
      <dsp:spPr>
        <a:xfrm rot="5400000">
          <a:off x="-236563" y="1623686"/>
          <a:ext cx="1577093" cy="1103965"/>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End July</a:t>
          </a:r>
          <a:endParaRPr lang="en-GB" sz="1600" b="1" kern="1200" dirty="0"/>
        </a:p>
      </dsp:txBody>
      <dsp:txXfrm rot="-5400000">
        <a:off x="2" y="1939105"/>
        <a:ext cx="1103965" cy="473128"/>
      </dsp:txXfrm>
    </dsp:sp>
    <dsp:sp modelId="{1E889501-6CED-4B09-9957-7BDFF428628E}">
      <dsp:nvSpPr>
        <dsp:cNvPr id="0" name=""/>
        <dsp:cNvSpPr/>
      </dsp:nvSpPr>
      <dsp:spPr>
        <a:xfrm rot="5400000">
          <a:off x="5297227" y="-2806139"/>
          <a:ext cx="1025110" cy="94116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smtClean="0"/>
            <a:t>Budget and Supporting Papers Circulated</a:t>
          </a:r>
          <a:endParaRPr lang="en-GB" sz="3200" kern="1200" dirty="0"/>
        </a:p>
      </dsp:txBody>
      <dsp:txXfrm rot="-5400000">
        <a:off x="1103965" y="1437165"/>
        <a:ext cx="9361592" cy="925026"/>
      </dsp:txXfrm>
    </dsp:sp>
    <dsp:sp modelId="{767E3660-6EE4-40CC-B34B-A34F23E2784C}">
      <dsp:nvSpPr>
        <dsp:cNvPr id="0" name=""/>
        <dsp:cNvSpPr/>
      </dsp:nvSpPr>
      <dsp:spPr>
        <a:xfrm rot="5400000">
          <a:off x="-236563" y="3006628"/>
          <a:ext cx="1577093" cy="1103965"/>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Early – Mid September</a:t>
          </a:r>
          <a:endParaRPr lang="en-GB" sz="1600" b="1" kern="1200" dirty="0"/>
        </a:p>
      </dsp:txBody>
      <dsp:txXfrm rot="-5400000">
        <a:off x="2" y="3322047"/>
        <a:ext cx="1103965" cy="473128"/>
      </dsp:txXfrm>
    </dsp:sp>
    <dsp:sp modelId="{A6503F93-CB0E-4253-96C1-41A366A228B3}">
      <dsp:nvSpPr>
        <dsp:cNvPr id="0" name=""/>
        <dsp:cNvSpPr/>
      </dsp:nvSpPr>
      <dsp:spPr>
        <a:xfrm rot="5400000">
          <a:off x="5297227" y="-1423197"/>
          <a:ext cx="1025110" cy="94116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Consultation Meetings</a:t>
          </a:r>
          <a:endParaRPr lang="en-GB" sz="2400" kern="1200" dirty="0"/>
        </a:p>
        <a:p>
          <a:pPr marL="228600" lvl="1" indent="-228600" algn="l" defTabSz="1066800">
            <a:lnSpc>
              <a:spcPct val="90000"/>
            </a:lnSpc>
            <a:spcBef>
              <a:spcPct val="0"/>
            </a:spcBef>
            <a:spcAft>
              <a:spcPct val="15000"/>
            </a:spcAft>
            <a:buChar char="••"/>
          </a:pPr>
          <a:r>
            <a:rPr lang="en-GB" sz="2400" kern="1200" dirty="0" smtClean="0"/>
            <a:t>Deadline for Parishes responses to allow time for consideration, replies and any changes</a:t>
          </a:r>
          <a:endParaRPr lang="en-GB" sz="2400" kern="1200" dirty="0"/>
        </a:p>
      </dsp:txBody>
      <dsp:txXfrm rot="-5400000">
        <a:off x="1103965" y="2820107"/>
        <a:ext cx="9361592" cy="925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A822-D7A1-467F-9478-FE2694F8984F}">
      <dsp:nvSpPr>
        <dsp:cNvPr id="0" name=""/>
        <dsp:cNvSpPr/>
      </dsp:nvSpPr>
      <dsp:spPr>
        <a:xfrm rot="5400000">
          <a:off x="-259916" y="261071"/>
          <a:ext cx="1732774" cy="1212942"/>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b="1" kern="1200" dirty="0" smtClean="0"/>
            <a:t>30</a:t>
          </a:r>
          <a:r>
            <a:rPr lang="en-GB" sz="1700" b="1" kern="1200" baseline="30000" dirty="0" smtClean="0"/>
            <a:t>th</a:t>
          </a:r>
          <a:r>
            <a:rPr lang="en-GB" sz="1700" b="1" kern="1200" dirty="0" smtClean="0"/>
            <a:t> September</a:t>
          </a:r>
          <a:endParaRPr lang="en-GB" sz="1700" b="1" kern="1200" dirty="0"/>
        </a:p>
      </dsp:txBody>
      <dsp:txXfrm rot="-5400000">
        <a:off x="0" y="607626"/>
        <a:ext cx="1212942" cy="519832"/>
      </dsp:txXfrm>
    </dsp:sp>
    <dsp:sp modelId="{CB169A58-9B46-49C3-8585-C3486A832D3F}">
      <dsp:nvSpPr>
        <dsp:cNvPr id="0" name=""/>
        <dsp:cNvSpPr/>
      </dsp:nvSpPr>
      <dsp:spPr>
        <a:xfrm rot="5400000">
          <a:off x="5301119" y="-4087021"/>
          <a:ext cx="1126303" cy="93026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GB" sz="3900" kern="1200" dirty="0" smtClean="0"/>
            <a:t>Final Draft to Diocesan Finance Committee</a:t>
          </a:r>
          <a:endParaRPr lang="en-GB" sz="3900" kern="1200" dirty="0"/>
        </a:p>
      </dsp:txBody>
      <dsp:txXfrm rot="-5400000">
        <a:off x="1212942" y="56138"/>
        <a:ext cx="9247675" cy="1016339"/>
      </dsp:txXfrm>
    </dsp:sp>
    <dsp:sp modelId="{3416BB4C-D0E0-4449-A18B-6D746A34FFD0}">
      <dsp:nvSpPr>
        <dsp:cNvPr id="0" name=""/>
        <dsp:cNvSpPr/>
      </dsp:nvSpPr>
      <dsp:spPr>
        <a:xfrm rot="5400000">
          <a:off x="-259916" y="1801074"/>
          <a:ext cx="1732774" cy="1212942"/>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b="1" kern="1200" dirty="0" smtClean="0"/>
            <a:t>7</a:t>
          </a:r>
          <a:r>
            <a:rPr lang="en-GB" sz="1700" b="1" kern="1200" baseline="30000" dirty="0" smtClean="0"/>
            <a:t>th</a:t>
          </a:r>
          <a:r>
            <a:rPr lang="en-GB" sz="1700" b="1" kern="1200" dirty="0" smtClean="0"/>
            <a:t> October</a:t>
          </a:r>
          <a:endParaRPr lang="en-GB" sz="1700" b="1" kern="1200" dirty="0"/>
        </a:p>
      </dsp:txBody>
      <dsp:txXfrm rot="-5400000">
        <a:off x="0" y="2147629"/>
        <a:ext cx="1212942" cy="519832"/>
      </dsp:txXfrm>
    </dsp:sp>
    <dsp:sp modelId="{1E889501-6CED-4B09-9957-7BDFF428628E}">
      <dsp:nvSpPr>
        <dsp:cNvPr id="0" name=""/>
        <dsp:cNvSpPr/>
      </dsp:nvSpPr>
      <dsp:spPr>
        <a:xfrm rot="5400000">
          <a:off x="5301119" y="-2547018"/>
          <a:ext cx="1126303" cy="93026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GB" sz="3900" kern="1200" dirty="0" smtClean="0"/>
            <a:t>Budget to Bishop’s Council</a:t>
          </a:r>
          <a:endParaRPr lang="en-GB" sz="3900" kern="1200" dirty="0"/>
        </a:p>
      </dsp:txBody>
      <dsp:txXfrm rot="-5400000">
        <a:off x="1212942" y="1596141"/>
        <a:ext cx="9247675" cy="1016339"/>
      </dsp:txXfrm>
    </dsp:sp>
    <dsp:sp modelId="{767E3660-6EE4-40CC-B34B-A34F23E2784C}">
      <dsp:nvSpPr>
        <dsp:cNvPr id="0" name=""/>
        <dsp:cNvSpPr/>
      </dsp:nvSpPr>
      <dsp:spPr>
        <a:xfrm rot="5400000">
          <a:off x="-259916" y="3341077"/>
          <a:ext cx="1732774" cy="1212942"/>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b="1" kern="1200" dirty="0" smtClean="0"/>
            <a:t>9</a:t>
          </a:r>
          <a:r>
            <a:rPr lang="en-GB" sz="1700" b="1" kern="1200" baseline="30000" dirty="0" smtClean="0"/>
            <a:t>th</a:t>
          </a:r>
          <a:r>
            <a:rPr lang="en-GB" sz="1700" b="1" kern="1200" dirty="0" smtClean="0"/>
            <a:t> November </a:t>
          </a:r>
          <a:endParaRPr lang="en-GB" sz="1700" b="1" kern="1200" dirty="0"/>
        </a:p>
      </dsp:txBody>
      <dsp:txXfrm rot="-5400000">
        <a:off x="0" y="3687632"/>
        <a:ext cx="1212942" cy="519832"/>
      </dsp:txXfrm>
    </dsp:sp>
    <dsp:sp modelId="{A6503F93-CB0E-4253-96C1-41A366A228B3}">
      <dsp:nvSpPr>
        <dsp:cNvPr id="0" name=""/>
        <dsp:cNvSpPr/>
      </dsp:nvSpPr>
      <dsp:spPr>
        <a:xfrm rot="5400000">
          <a:off x="5301119" y="-1007016"/>
          <a:ext cx="1126303" cy="93026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GB" sz="3900" kern="1200" dirty="0" smtClean="0"/>
            <a:t>Budget to Diocesan Synod</a:t>
          </a:r>
          <a:endParaRPr lang="en-GB" sz="3900" kern="1200" dirty="0"/>
        </a:p>
      </dsp:txBody>
      <dsp:txXfrm rot="-5400000">
        <a:off x="1212942" y="3136143"/>
        <a:ext cx="9247675" cy="10163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30352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140179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5945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378809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690C1-40C5-4A0C-98ED-2F696356FA7A}"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7039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F690C1-40C5-4A0C-98ED-2F696356FA7A}"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94999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F690C1-40C5-4A0C-98ED-2F696356FA7A}" type="datetimeFigureOut">
              <a:rPr lang="en-GB" smtClean="0"/>
              <a:t>28/02/2019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277776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F690C1-40C5-4A0C-98ED-2F696356FA7A}" type="datetimeFigureOut">
              <a:rPr lang="en-GB" smtClean="0"/>
              <a:t>28/02/2019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37312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690C1-40C5-4A0C-98ED-2F696356FA7A}" type="datetimeFigureOut">
              <a:rPr lang="en-GB" smtClean="0"/>
              <a:t>28/02/2019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2319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690C1-40C5-4A0C-98ED-2F696356FA7A}"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70869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690C1-40C5-4A0C-98ED-2F696356FA7A}"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129124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690C1-40C5-4A0C-98ED-2F696356FA7A}" type="datetimeFigureOut">
              <a:rPr lang="en-GB" smtClean="0"/>
              <a:t>28/02/2019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35BA1-97B5-4828-AB15-35F0146FDFDC}" type="slidenum">
              <a:rPr lang="en-GB" smtClean="0"/>
              <a:t>‹#›</a:t>
            </a:fld>
            <a:endParaRPr lang="en-GB"/>
          </a:p>
        </p:txBody>
      </p:sp>
    </p:spTree>
    <p:extLst>
      <p:ext uri="{BB962C8B-B14F-4D97-AF65-F5344CB8AC3E}">
        <p14:creationId xmlns:p14="http://schemas.microsoft.com/office/powerpoint/2010/main" val="225526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Diocesan Synod</a:t>
            </a:r>
            <a:br>
              <a:rPr lang="en-GB" sz="6600" b="1" dirty="0" smtClean="0">
                <a:latin typeface="Calibri" panose="020F0502020204030204" pitchFamily="34" charset="0"/>
              </a:rPr>
            </a:br>
            <a:r>
              <a:rPr lang="en-GB" sz="6600" b="1" dirty="0" smtClean="0">
                <a:latin typeface="Calibri" panose="020F0502020204030204" pitchFamily="34" charset="0"/>
              </a:rPr>
              <a:t>Saturday 2</a:t>
            </a:r>
            <a:r>
              <a:rPr lang="en-GB" sz="6600" b="1" baseline="30000" dirty="0" smtClean="0">
                <a:latin typeface="Calibri" panose="020F0502020204030204" pitchFamily="34" charset="0"/>
              </a:rPr>
              <a:t>nd</a:t>
            </a:r>
            <a:r>
              <a:rPr lang="en-GB" sz="6600" b="1" dirty="0" smtClean="0">
                <a:latin typeface="Calibri" panose="020F0502020204030204" pitchFamily="34" charset="0"/>
              </a:rPr>
              <a:t> March 2019</a:t>
            </a:r>
            <a:endParaRPr lang="en-GB" sz="6600"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53628" y="5678625"/>
            <a:ext cx="3090940" cy="944962"/>
          </a:xfrm>
          <a:prstGeom prst="rect">
            <a:avLst/>
          </a:prstGeom>
        </p:spPr>
      </p:pic>
    </p:spTree>
    <p:extLst>
      <p:ext uri="{BB962C8B-B14F-4D97-AF65-F5344CB8AC3E}">
        <p14:creationId xmlns:p14="http://schemas.microsoft.com/office/powerpoint/2010/main" val="675962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Resourcing Growth and Proposed Pastoral Reorganisation</a:t>
            </a:r>
            <a:br>
              <a:rPr lang="en-GB" sz="6600" b="1" dirty="0" smtClean="0">
                <a:latin typeface="Calibri" panose="020F0502020204030204" pitchFamily="34" charset="0"/>
              </a:rPr>
            </a:br>
            <a:r>
              <a:rPr lang="en-GB" b="1" dirty="0" smtClean="0">
                <a:latin typeface="Calibri" panose="020F0502020204030204" pitchFamily="34" charset="0"/>
              </a:rPr>
              <a:t>What Has Changed Since November?</a:t>
            </a:r>
            <a:endParaRPr lang="en-GB"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53628" y="5678625"/>
            <a:ext cx="3090940" cy="944962"/>
          </a:xfrm>
          <a:prstGeom prst="rect">
            <a:avLst/>
          </a:prstGeom>
        </p:spPr>
      </p:pic>
    </p:spTree>
    <p:extLst>
      <p:ext uri="{BB962C8B-B14F-4D97-AF65-F5344CB8AC3E}">
        <p14:creationId xmlns:p14="http://schemas.microsoft.com/office/powerpoint/2010/main" val="201913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Developments Since November</a:t>
            </a:r>
            <a:endParaRPr lang="en-GB" dirty="0"/>
          </a:p>
        </p:txBody>
      </p:sp>
      <p:sp>
        <p:nvSpPr>
          <p:cNvPr id="3" name="Content Placeholder 2"/>
          <p:cNvSpPr>
            <a:spLocks noGrp="1"/>
          </p:cNvSpPr>
          <p:nvPr>
            <p:ph idx="1"/>
          </p:nvPr>
        </p:nvSpPr>
        <p:spPr/>
        <p:txBody>
          <a:bodyPr/>
          <a:lstStyle/>
          <a:p>
            <a:r>
              <a:rPr lang="en-GB" dirty="0" smtClean="0"/>
              <a:t>Extensive feedback from parishes and communities in the informal consultation stages</a:t>
            </a:r>
          </a:p>
          <a:p>
            <a:r>
              <a:rPr lang="en-GB" dirty="0" smtClean="0"/>
              <a:t>Constructive Meetings with PCCs and DMPC Representatives</a:t>
            </a:r>
          </a:p>
          <a:p>
            <a:r>
              <a:rPr lang="en-GB" dirty="0" smtClean="0"/>
              <a:t>Bishop Christopher recommended to Bishop’s Council that the decision as to whether to proceed to formal consultation should not take place on 5</a:t>
            </a:r>
            <a:r>
              <a:rPr lang="en-GB" baseline="30000" dirty="0" smtClean="0"/>
              <a:t>th</a:t>
            </a:r>
            <a:r>
              <a:rPr lang="en-GB" dirty="0" smtClean="0"/>
              <a:t> December 2018, to allow more time for the responses to be fully digested and considered.</a:t>
            </a:r>
          </a:p>
          <a:p>
            <a:r>
              <a:rPr lang="en-GB" dirty="0" smtClean="0"/>
              <a:t>28</a:t>
            </a:r>
            <a:r>
              <a:rPr lang="en-GB" baseline="30000" dirty="0" smtClean="0"/>
              <a:t>th</a:t>
            </a:r>
            <a:r>
              <a:rPr lang="en-GB" dirty="0" smtClean="0"/>
              <a:t> January 2019 Bishop’s Council discussed the draft Schemes at length </a:t>
            </a:r>
          </a:p>
        </p:txBody>
      </p:sp>
      <p:pic>
        <p:nvPicPr>
          <p:cNvPr id="5" name="Picture 4"/>
          <p:cNvPicPr>
            <a:picLocks noChangeAspect="1"/>
          </p:cNvPicPr>
          <p:nvPr/>
        </p:nvPicPr>
        <p:blipFill>
          <a:blip r:embed="rId2"/>
          <a:stretch>
            <a:fillRect/>
          </a:stretch>
        </p:blipFill>
        <p:spPr>
          <a:xfrm>
            <a:off x="95262" y="5758084"/>
            <a:ext cx="3090940" cy="944962"/>
          </a:xfrm>
          <a:prstGeom prst="rect">
            <a:avLst/>
          </a:prstGeom>
        </p:spPr>
      </p:pic>
    </p:spTree>
    <p:extLst>
      <p:ext uri="{BB962C8B-B14F-4D97-AF65-F5344CB8AC3E}">
        <p14:creationId xmlns:p14="http://schemas.microsoft.com/office/powerpoint/2010/main" val="426701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was the Impact of the Informal Consultation?</a:t>
            </a:r>
            <a:endParaRPr lang="en-GB" dirty="0"/>
          </a:p>
        </p:txBody>
      </p:sp>
      <p:sp>
        <p:nvSpPr>
          <p:cNvPr id="3" name="Content Placeholder 2"/>
          <p:cNvSpPr>
            <a:spLocks noGrp="1"/>
          </p:cNvSpPr>
          <p:nvPr>
            <p:ph idx="1"/>
          </p:nvPr>
        </p:nvSpPr>
        <p:spPr/>
        <p:txBody>
          <a:bodyPr>
            <a:normAutofit/>
          </a:bodyPr>
          <a:lstStyle/>
          <a:p>
            <a:r>
              <a:rPr lang="en-GB" sz="4400" dirty="0" smtClean="0"/>
              <a:t>The Consultation has significantly reshaped some of the proposed schemes</a:t>
            </a:r>
          </a:p>
          <a:p>
            <a:pPr marL="0" indent="0">
              <a:buNone/>
            </a:pPr>
            <a:endParaRPr lang="en-GB" sz="4400" dirty="0" smtClean="0"/>
          </a:p>
          <a:p>
            <a:r>
              <a:rPr lang="en-GB" sz="4400" dirty="0" smtClean="0"/>
              <a:t>The draft schemes are now different in two out of three areas</a:t>
            </a:r>
          </a:p>
        </p:txBody>
      </p:sp>
      <p:pic>
        <p:nvPicPr>
          <p:cNvPr id="5" name="Picture 4"/>
          <p:cNvPicPr>
            <a:picLocks noChangeAspect="1"/>
          </p:cNvPicPr>
          <p:nvPr/>
        </p:nvPicPr>
        <p:blipFill>
          <a:blip r:embed="rId2"/>
          <a:stretch>
            <a:fillRect/>
          </a:stretch>
        </p:blipFill>
        <p:spPr>
          <a:xfrm>
            <a:off x="95262" y="5758084"/>
            <a:ext cx="3090940" cy="944962"/>
          </a:xfrm>
          <a:prstGeom prst="rect">
            <a:avLst/>
          </a:prstGeom>
        </p:spPr>
      </p:pic>
    </p:spTree>
    <p:extLst>
      <p:ext uri="{BB962C8B-B14F-4D97-AF65-F5344CB8AC3E}">
        <p14:creationId xmlns:p14="http://schemas.microsoft.com/office/powerpoint/2010/main" val="281126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1" y="107005"/>
            <a:ext cx="11149519" cy="924127"/>
          </a:xfrm>
        </p:spPr>
        <p:txBody>
          <a:bodyPr/>
          <a:lstStyle/>
          <a:p>
            <a:r>
              <a:rPr lang="en-GB" dirty="0" smtClean="0"/>
              <a:t>Isle of Wight</a:t>
            </a:r>
            <a:endParaRPr lang="en-GB" dirty="0"/>
          </a:p>
        </p:txBody>
      </p:sp>
      <p:pic>
        <p:nvPicPr>
          <p:cNvPr id="4" name="Content Placeholder 3"/>
          <p:cNvPicPr>
            <a:picLocks noGrp="1" noChangeAspect="1"/>
          </p:cNvPicPr>
          <p:nvPr>
            <p:ph idx="1"/>
          </p:nvPr>
        </p:nvPicPr>
        <p:blipFill>
          <a:blip r:embed="rId2"/>
          <a:stretch>
            <a:fillRect/>
          </a:stretch>
        </p:blipFill>
        <p:spPr>
          <a:xfrm>
            <a:off x="3129910" y="321013"/>
            <a:ext cx="9062090" cy="6410527"/>
          </a:xfrm>
          <a:prstGeom prst="rect">
            <a:avLst/>
          </a:prstGeom>
        </p:spPr>
      </p:pic>
      <p:pic>
        <p:nvPicPr>
          <p:cNvPr id="6" name="Picture 5"/>
          <p:cNvPicPr>
            <a:picLocks noChangeAspect="1"/>
          </p:cNvPicPr>
          <p:nvPr/>
        </p:nvPicPr>
        <p:blipFill>
          <a:blip r:embed="rId3"/>
          <a:stretch>
            <a:fillRect/>
          </a:stretch>
        </p:blipFill>
        <p:spPr>
          <a:xfrm>
            <a:off x="114717" y="5816451"/>
            <a:ext cx="3090940" cy="944962"/>
          </a:xfrm>
          <a:prstGeom prst="rect">
            <a:avLst/>
          </a:prstGeom>
        </p:spPr>
      </p:pic>
    </p:spTree>
    <p:extLst>
      <p:ext uri="{BB962C8B-B14F-4D97-AF65-F5344CB8AC3E}">
        <p14:creationId xmlns:p14="http://schemas.microsoft.com/office/powerpoint/2010/main" val="492141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13" y="365126"/>
            <a:ext cx="11032787" cy="627096"/>
          </a:xfrm>
        </p:spPr>
        <p:txBody>
          <a:bodyPr>
            <a:normAutofit fontScale="90000"/>
          </a:bodyPr>
          <a:lstStyle/>
          <a:p>
            <a:r>
              <a:rPr lang="en-GB" dirty="0" smtClean="0"/>
              <a:t>Havant</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32298" y="311285"/>
            <a:ext cx="9254610" cy="6546715"/>
          </a:xfrm>
          <a:prstGeom prst="rect">
            <a:avLst/>
          </a:prstGeom>
        </p:spPr>
      </p:pic>
      <p:pic>
        <p:nvPicPr>
          <p:cNvPr id="5" name="Picture 4"/>
          <p:cNvPicPr>
            <a:picLocks noChangeAspect="1"/>
          </p:cNvPicPr>
          <p:nvPr/>
        </p:nvPicPr>
        <p:blipFill>
          <a:blip r:embed="rId3"/>
          <a:stretch>
            <a:fillRect/>
          </a:stretch>
        </p:blipFill>
        <p:spPr>
          <a:xfrm>
            <a:off x="68094" y="5913400"/>
            <a:ext cx="2791838" cy="853520"/>
          </a:xfrm>
          <a:prstGeom prst="rect">
            <a:avLst/>
          </a:prstGeom>
        </p:spPr>
      </p:pic>
    </p:spTree>
    <p:extLst>
      <p:ext uri="{BB962C8B-B14F-4D97-AF65-F5344CB8AC3E}">
        <p14:creationId xmlns:p14="http://schemas.microsoft.com/office/powerpoint/2010/main" val="109028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68095"/>
            <a:ext cx="11159247" cy="914399"/>
          </a:xfrm>
        </p:spPr>
        <p:txBody>
          <a:bodyPr/>
          <a:lstStyle/>
          <a:p>
            <a:r>
              <a:rPr lang="en-GB" dirty="0" smtClean="0"/>
              <a:t>Gosport</a:t>
            </a:r>
            <a:endParaRPr lang="en-GB" dirty="0"/>
          </a:p>
        </p:txBody>
      </p:sp>
      <p:pic>
        <p:nvPicPr>
          <p:cNvPr id="4" name="Content Placeholder 3"/>
          <p:cNvPicPr>
            <a:picLocks noGrp="1" noChangeAspect="1"/>
          </p:cNvPicPr>
          <p:nvPr>
            <p:ph idx="1"/>
          </p:nvPr>
        </p:nvPicPr>
        <p:blipFill>
          <a:blip r:embed="rId2"/>
          <a:stretch>
            <a:fillRect/>
          </a:stretch>
        </p:blipFill>
        <p:spPr>
          <a:xfrm>
            <a:off x="2892359" y="0"/>
            <a:ext cx="9299641" cy="6578571"/>
          </a:xfrm>
          <a:prstGeom prst="rect">
            <a:avLst/>
          </a:prstGeom>
        </p:spPr>
      </p:pic>
      <p:pic>
        <p:nvPicPr>
          <p:cNvPr id="5" name="Picture 4"/>
          <p:cNvPicPr>
            <a:picLocks noChangeAspect="1"/>
          </p:cNvPicPr>
          <p:nvPr/>
        </p:nvPicPr>
        <p:blipFill>
          <a:blip r:embed="rId3"/>
          <a:stretch>
            <a:fillRect/>
          </a:stretch>
        </p:blipFill>
        <p:spPr>
          <a:xfrm>
            <a:off x="143900" y="5767813"/>
            <a:ext cx="3090940" cy="944962"/>
          </a:xfrm>
          <a:prstGeom prst="rect">
            <a:avLst/>
          </a:prstGeom>
        </p:spPr>
      </p:pic>
    </p:spTree>
    <p:extLst>
      <p:ext uri="{BB962C8B-B14F-4D97-AF65-F5344CB8AC3E}">
        <p14:creationId xmlns:p14="http://schemas.microsoft.com/office/powerpoint/2010/main" val="376905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47" y="175099"/>
            <a:ext cx="11091153" cy="963037"/>
          </a:xfrm>
        </p:spPr>
        <p:txBody>
          <a:bodyPr/>
          <a:lstStyle/>
          <a:p>
            <a:r>
              <a:rPr lang="en-GB" dirty="0" smtClean="0"/>
              <a:t>Gosport</a:t>
            </a:r>
            <a:endParaRPr lang="en-GB" dirty="0"/>
          </a:p>
        </p:txBody>
      </p:sp>
      <p:pic>
        <p:nvPicPr>
          <p:cNvPr id="4" name="Content Placeholder 3"/>
          <p:cNvPicPr>
            <a:picLocks noGrp="1" noChangeAspect="1"/>
          </p:cNvPicPr>
          <p:nvPr>
            <p:ph idx="1"/>
          </p:nvPr>
        </p:nvPicPr>
        <p:blipFill>
          <a:blip r:embed="rId2"/>
          <a:stretch>
            <a:fillRect/>
          </a:stretch>
        </p:blipFill>
        <p:spPr>
          <a:xfrm>
            <a:off x="2441643" y="92703"/>
            <a:ext cx="9416374" cy="6661148"/>
          </a:xfrm>
          <a:prstGeom prst="rect">
            <a:avLst/>
          </a:prstGeom>
        </p:spPr>
      </p:pic>
      <p:pic>
        <p:nvPicPr>
          <p:cNvPr id="5" name="Picture 4"/>
          <p:cNvPicPr>
            <a:picLocks noChangeAspect="1"/>
          </p:cNvPicPr>
          <p:nvPr/>
        </p:nvPicPr>
        <p:blipFill>
          <a:blip r:embed="rId3"/>
          <a:stretch>
            <a:fillRect/>
          </a:stretch>
        </p:blipFill>
        <p:spPr>
          <a:xfrm>
            <a:off x="85534" y="5889490"/>
            <a:ext cx="2502023" cy="764918"/>
          </a:xfrm>
          <a:prstGeom prst="rect">
            <a:avLst/>
          </a:prstGeom>
        </p:spPr>
      </p:pic>
    </p:spTree>
    <p:extLst>
      <p:ext uri="{BB962C8B-B14F-4D97-AF65-F5344CB8AC3E}">
        <p14:creationId xmlns:p14="http://schemas.microsoft.com/office/powerpoint/2010/main" val="4234283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Parish Reorganisation – Formal Consultation</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85562090"/>
              </p:ext>
            </p:extLst>
          </p:nvPr>
        </p:nvGraphicFramePr>
        <p:xfrm>
          <a:off x="731196" y="1358696"/>
          <a:ext cx="10515600" cy="5217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797668" y="5145934"/>
            <a:ext cx="4893013" cy="1313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t>5</a:t>
            </a:r>
            <a:r>
              <a:rPr lang="en-GB" sz="2600" baseline="30000" dirty="0" smtClean="0"/>
              <a:t>th</a:t>
            </a:r>
            <a:r>
              <a:rPr lang="en-GB" sz="2600" dirty="0" smtClean="0"/>
              <a:t> April 2019</a:t>
            </a:r>
            <a:endParaRPr lang="en-GB" sz="2600" dirty="0"/>
          </a:p>
        </p:txBody>
      </p:sp>
      <p:sp>
        <p:nvSpPr>
          <p:cNvPr id="12" name="Rounded Rectangle 11"/>
          <p:cNvSpPr/>
          <p:nvPr/>
        </p:nvSpPr>
        <p:spPr>
          <a:xfrm>
            <a:off x="5739319" y="5126477"/>
            <a:ext cx="4912467" cy="1361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t>Draft Scheme Submitted to the Church Commissioners</a:t>
            </a:r>
            <a:endParaRPr lang="en-GB" sz="2600" dirty="0"/>
          </a:p>
        </p:txBody>
      </p:sp>
    </p:spTree>
    <p:extLst>
      <p:ext uri="{BB962C8B-B14F-4D97-AF65-F5344CB8AC3E}">
        <p14:creationId xmlns:p14="http://schemas.microsoft.com/office/powerpoint/2010/main" val="53634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Pastoral Reorganisation - Publication</a:t>
            </a:r>
            <a:endParaRPr lang="en-GB" dirty="0"/>
          </a:p>
        </p:txBody>
      </p:sp>
      <p:sp>
        <p:nvSpPr>
          <p:cNvPr id="3" name="Content Placeholder 2"/>
          <p:cNvSpPr>
            <a:spLocks noGrp="1"/>
          </p:cNvSpPr>
          <p:nvPr>
            <p:ph idx="1"/>
          </p:nvPr>
        </p:nvSpPr>
        <p:spPr/>
        <p:txBody>
          <a:bodyPr>
            <a:normAutofit/>
          </a:bodyPr>
          <a:lstStyle/>
          <a:p>
            <a:r>
              <a:rPr lang="en-GB" sz="3600" dirty="0" smtClean="0"/>
              <a:t>Copies of the draft schemes will be served on the legally interested parties and the Commissioners</a:t>
            </a:r>
          </a:p>
          <a:p>
            <a:r>
              <a:rPr lang="en-GB" sz="3600" dirty="0" smtClean="0"/>
              <a:t>Notice will be given that written representations may be made to the Commissioners by a set date (not less than 28 days after service of the notice.</a:t>
            </a:r>
          </a:p>
          <a:p>
            <a:r>
              <a:rPr lang="en-GB" sz="3600" dirty="0" smtClean="0"/>
              <a:t>‘Church Door’ notices will be arranged</a:t>
            </a:r>
            <a:endParaRPr lang="en-GB" sz="3600" dirty="0"/>
          </a:p>
        </p:txBody>
      </p:sp>
      <p:pic>
        <p:nvPicPr>
          <p:cNvPr id="4" name="Picture 3"/>
          <p:cNvPicPr>
            <a:picLocks noChangeAspect="1"/>
          </p:cNvPicPr>
          <p:nvPr/>
        </p:nvPicPr>
        <p:blipFill>
          <a:blip r:embed="rId2"/>
          <a:stretch>
            <a:fillRect/>
          </a:stretch>
        </p:blipFill>
        <p:spPr>
          <a:xfrm>
            <a:off x="146404" y="6030860"/>
            <a:ext cx="2152075" cy="652329"/>
          </a:xfrm>
          <a:prstGeom prst="rect">
            <a:avLst/>
          </a:prstGeom>
        </p:spPr>
      </p:pic>
    </p:spTree>
    <p:extLst>
      <p:ext uri="{BB962C8B-B14F-4D97-AF65-F5344CB8AC3E}">
        <p14:creationId xmlns:p14="http://schemas.microsoft.com/office/powerpoint/2010/main" val="390284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Church Commissioners’ Pastoral Committee</a:t>
            </a:r>
            <a:endParaRPr lang="en-GB" dirty="0"/>
          </a:p>
        </p:txBody>
      </p:sp>
      <p:sp>
        <p:nvSpPr>
          <p:cNvPr id="3" name="Content Placeholder 2"/>
          <p:cNvSpPr>
            <a:spLocks noGrp="1"/>
          </p:cNvSpPr>
          <p:nvPr>
            <p:ph idx="1"/>
          </p:nvPr>
        </p:nvSpPr>
        <p:spPr>
          <a:xfrm>
            <a:off x="838200" y="2451369"/>
            <a:ext cx="10515600" cy="3725593"/>
          </a:xfrm>
        </p:spPr>
        <p:txBody>
          <a:bodyPr/>
          <a:lstStyle/>
          <a:p>
            <a:r>
              <a:rPr lang="en-GB" sz="4400" dirty="0" smtClean="0"/>
              <a:t>Any representations would be heard by the Church Commissioners’ Pastoral Committee in their July of September meetings (depending on their workload)</a:t>
            </a:r>
          </a:p>
          <a:p>
            <a:pPr marL="0" indent="0">
              <a:buNone/>
            </a:pPr>
            <a:endParaRPr lang="en-GB" dirty="0"/>
          </a:p>
        </p:txBody>
      </p:sp>
      <p:pic>
        <p:nvPicPr>
          <p:cNvPr id="4" name="Picture 3"/>
          <p:cNvPicPr>
            <a:picLocks noChangeAspect="1"/>
          </p:cNvPicPr>
          <p:nvPr/>
        </p:nvPicPr>
        <p:blipFill>
          <a:blip r:embed="rId2"/>
          <a:stretch>
            <a:fillRect/>
          </a:stretch>
        </p:blipFill>
        <p:spPr>
          <a:xfrm>
            <a:off x="195043" y="6040588"/>
            <a:ext cx="2152075" cy="652329"/>
          </a:xfrm>
          <a:prstGeom prst="rect">
            <a:avLst/>
          </a:prstGeom>
        </p:spPr>
      </p:pic>
    </p:spTree>
    <p:extLst>
      <p:ext uri="{BB962C8B-B14F-4D97-AF65-F5344CB8AC3E}">
        <p14:creationId xmlns:p14="http://schemas.microsoft.com/office/powerpoint/2010/main" val="125735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0653" y="1651752"/>
            <a:ext cx="10178715" cy="2583363"/>
          </a:xfrm>
        </p:spPr>
        <p:txBody>
          <a:bodyPr>
            <a:normAutofit/>
          </a:bodyPr>
          <a:lstStyle/>
          <a:p>
            <a:r>
              <a:rPr lang="en-GB" sz="7500" b="1" dirty="0" smtClean="0">
                <a:latin typeface="+mn-lt"/>
              </a:rPr>
              <a:t>Meet </a:t>
            </a:r>
            <a:r>
              <a:rPr lang="en-GB" sz="7500" b="1" dirty="0" smtClean="0">
                <a:latin typeface="+mn-lt"/>
              </a:rPr>
              <a:t>Some </a:t>
            </a:r>
            <a:r>
              <a:rPr lang="en-GB" sz="7500" b="1" dirty="0" smtClean="0">
                <a:latin typeface="+mn-lt"/>
              </a:rPr>
              <a:t>of </a:t>
            </a:r>
            <a:r>
              <a:rPr lang="en-GB" sz="7500" b="1" dirty="0" smtClean="0">
                <a:latin typeface="+mn-lt"/>
              </a:rPr>
              <a:t>Our</a:t>
            </a:r>
            <a:r>
              <a:rPr lang="en-GB" sz="7500" b="1" dirty="0" smtClean="0">
                <a:latin typeface="+mn-lt"/>
              </a:rPr>
              <a:t/>
            </a:r>
            <a:br>
              <a:rPr lang="en-GB" sz="7500" b="1" dirty="0" smtClean="0">
                <a:latin typeface="+mn-lt"/>
              </a:rPr>
            </a:br>
            <a:r>
              <a:rPr lang="en-GB" sz="7500" b="1" dirty="0" smtClean="0">
                <a:latin typeface="+mn-lt"/>
              </a:rPr>
              <a:t>Diocesan </a:t>
            </a:r>
            <a:r>
              <a:rPr lang="en-GB" sz="7500" b="1" dirty="0">
                <a:latin typeface="+mn-lt"/>
              </a:rPr>
              <a:t>S</a:t>
            </a:r>
            <a:r>
              <a:rPr lang="en-GB" sz="7500" b="1" dirty="0" smtClean="0">
                <a:latin typeface="+mn-lt"/>
              </a:rPr>
              <a:t>taff</a:t>
            </a:r>
            <a:br>
              <a:rPr lang="en-GB" sz="7500" b="1" dirty="0" smtClean="0">
                <a:latin typeface="+mn-lt"/>
              </a:rPr>
            </a:br>
            <a:r>
              <a:rPr lang="en-GB" sz="2200" b="1" dirty="0" smtClean="0">
                <a:latin typeface="+mn-lt"/>
              </a:rPr>
              <a:t>Agenda Item 4</a:t>
            </a:r>
            <a:endParaRPr lang="en-GB" sz="2200"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2041"/>
            <a:ext cx="3093038" cy="945959"/>
          </a:xfrm>
          <a:prstGeom prst="rect">
            <a:avLst/>
          </a:prstGeom>
        </p:spPr>
      </p:pic>
    </p:spTree>
    <p:extLst>
      <p:ext uri="{BB962C8B-B14F-4D97-AF65-F5344CB8AC3E}">
        <p14:creationId xmlns:p14="http://schemas.microsoft.com/office/powerpoint/2010/main" val="2178784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would the Schemes come into effect?</a:t>
            </a:r>
            <a:endParaRPr lang="en-GB" dirty="0"/>
          </a:p>
        </p:txBody>
      </p:sp>
      <p:sp>
        <p:nvSpPr>
          <p:cNvPr id="3" name="Content Placeholder 2"/>
          <p:cNvSpPr>
            <a:spLocks noGrp="1"/>
          </p:cNvSpPr>
          <p:nvPr>
            <p:ph idx="1"/>
          </p:nvPr>
        </p:nvSpPr>
        <p:spPr/>
        <p:txBody>
          <a:bodyPr>
            <a:normAutofit/>
          </a:bodyPr>
          <a:lstStyle/>
          <a:p>
            <a:r>
              <a:rPr lang="en-GB" sz="3600" dirty="0" smtClean="0"/>
              <a:t>If the Schemes are made, we would expect them to come into effect by the end of 2019 or early 2020</a:t>
            </a:r>
          </a:p>
          <a:p>
            <a:endParaRPr lang="en-GB" sz="3600" dirty="0"/>
          </a:p>
          <a:p>
            <a:r>
              <a:rPr lang="en-GB" sz="3600" dirty="0" smtClean="0"/>
              <a:t>There is a 6 month period between the Schemes being made and their coming into effect.</a:t>
            </a:r>
            <a:endParaRPr lang="en-GB" sz="3600" dirty="0"/>
          </a:p>
        </p:txBody>
      </p:sp>
      <p:pic>
        <p:nvPicPr>
          <p:cNvPr id="4" name="Picture 3"/>
          <p:cNvPicPr>
            <a:picLocks noChangeAspect="1"/>
          </p:cNvPicPr>
          <p:nvPr/>
        </p:nvPicPr>
        <p:blipFill>
          <a:blip r:embed="rId2"/>
          <a:stretch>
            <a:fillRect/>
          </a:stretch>
        </p:blipFill>
        <p:spPr>
          <a:xfrm>
            <a:off x="165860" y="6001677"/>
            <a:ext cx="2152075" cy="652329"/>
          </a:xfrm>
          <a:prstGeom prst="rect">
            <a:avLst/>
          </a:prstGeom>
        </p:spPr>
      </p:pic>
    </p:spTree>
    <p:extLst>
      <p:ext uri="{BB962C8B-B14F-4D97-AF65-F5344CB8AC3E}">
        <p14:creationId xmlns:p14="http://schemas.microsoft.com/office/powerpoint/2010/main" val="174973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46B6F-97FE-E046-98C3-F6BFB61B9CA0}"/>
              </a:ext>
            </a:extLst>
          </p:cNvPr>
          <p:cNvSpPr>
            <a:spLocks noGrp="1"/>
          </p:cNvSpPr>
          <p:nvPr>
            <p:ph type="title"/>
          </p:nvPr>
        </p:nvSpPr>
        <p:spPr>
          <a:xfrm>
            <a:off x="1824039" y="164406"/>
            <a:ext cx="8543925" cy="1325563"/>
          </a:xfrm>
        </p:spPr>
        <p:txBody>
          <a:bodyPr/>
          <a:lstStyle/>
          <a:p>
            <a:r>
              <a:rPr lang="en-GB" dirty="0" smtClean="0">
                <a:latin typeface="Calibri" panose="020F0502020204030204" pitchFamily="34" charset="0"/>
                <a:ea typeface="Source Sans Pro" panose="020B0503030403020204" pitchFamily="34" charset="0"/>
              </a:rPr>
              <a:t>Why do we need to do this?</a:t>
            </a:r>
            <a:endParaRPr lang="en-GB" dirty="0">
              <a:latin typeface="Calibri" panose="020F0502020204030204" pitchFamily="34" charset="0"/>
              <a:ea typeface="Source Sans Pro" panose="020B0503030403020204" pitchFamily="34" charset="0"/>
            </a:endParaRPr>
          </a:p>
        </p:txBody>
      </p:sp>
      <p:sp>
        <p:nvSpPr>
          <p:cNvPr id="3" name="Content Placeholder 2">
            <a:extLst>
              <a:ext uri="{FF2B5EF4-FFF2-40B4-BE49-F238E27FC236}">
                <a16:creationId xmlns="" xmlns:a16="http://schemas.microsoft.com/office/drawing/2014/main" id="{0864B80B-E708-964C-8C9A-FE0D8DCC7575}"/>
              </a:ext>
            </a:extLst>
          </p:cNvPr>
          <p:cNvSpPr>
            <a:spLocks noGrp="1"/>
          </p:cNvSpPr>
          <p:nvPr>
            <p:ph idx="1"/>
          </p:nvPr>
        </p:nvSpPr>
        <p:spPr>
          <a:xfrm>
            <a:off x="671209" y="1466853"/>
            <a:ext cx="10554509" cy="4833586"/>
          </a:xfrm>
        </p:spPr>
        <p:txBody>
          <a:bodyPr>
            <a:normAutofit/>
          </a:bodyPr>
          <a:lstStyle/>
          <a:p>
            <a:r>
              <a:rPr lang="en-GB" dirty="0">
                <a:latin typeface="Calibri" panose="020F0502020204030204" pitchFamily="34" charset="0"/>
                <a:ea typeface="Source Sans Pro" panose="020B0503030403020204" pitchFamily="34" charset="0"/>
              </a:rPr>
              <a:t>Some deaneries have seen 20% decline in Sunday attendance over the last ten years. </a:t>
            </a:r>
            <a:endParaRPr lang="en-GB" dirty="0">
              <a:latin typeface="Calibri" panose="020F0502020204030204" pitchFamily="34" charset="0"/>
              <a:ea typeface="Source Sans Pro" panose="020B0503030403020204" pitchFamily="34" charset="0"/>
            </a:endParaRPr>
          </a:p>
          <a:p>
            <a:pPr marL="0" indent="0">
              <a:buNone/>
            </a:pPr>
            <a:endParaRPr lang="en-GB" dirty="0">
              <a:latin typeface="Calibri" panose="020F0502020204030204" pitchFamily="34" charset="0"/>
              <a:ea typeface="Source Sans Pro" panose="020B0503030403020204" pitchFamily="34" charset="0"/>
            </a:endParaRPr>
          </a:p>
          <a:p>
            <a:r>
              <a:rPr lang="en-GB" dirty="0">
                <a:latin typeface="Calibri" panose="020F0502020204030204" pitchFamily="34" charset="0"/>
                <a:ea typeface="Source Sans Pro" panose="020B0503030403020204" pitchFamily="34" charset="0"/>
              </a:rPr>
              <a:t>Parish share giving in this diocese is extremely generous – thank you – but many parishes tell us that they are dipping into reserves to pay each year. With fewer people, the burden is heavier</a:t>
            </a:r>
            <a:r>
              <a:rPr lang="en-GB" dirty="0">
                <a:latin typeface="Calibri" panose="020F0502020204030204" pitchFamily="34" charset="0"/>
                <a:ea typeface="Source Sans Pro" panose="020B0503030403020204" pitchFamily="34" charset="0"/>
              </a:rPr>
              <a:t>.</a:t>
            </a:r>
          </a:p>
          <a:p>
            <a:pPr marL="0" indent="0">
              <a:buNone/>
            </a:pPr>
            <a:endParaRPr lang="en-GB" dirty="0">
              <a:latin typeface="Calibri" panose="020F0502020204030204" pitchFamily="34" charset="0"/>
              <a:ea typeface="Source Sans Pro" panose="020B0503030403020204" pitchFamily="34" charset="0"/>
            </a:endParaRPr>
          </a:p>
          <a:p>
            <a:r>
              <a:rPr lang="en-GB" dirty="0">
                <a:latin typeface="Calibri" panose="020F0502020204030204" pitchFamily="34" charset="0"/>
                <a:ea typeface="Source Sans Pro" panose="020B0503030403020204" pitchFamily="34" charset="0"/>
              </a:rPr>
              <a:t>Some of our projects are working well and we want to do more of what works. We are being encouraged by the Church Commissioners to ask for their funding to make this possible. </a:t>
            </a:r>
          </a:p>
          <a:p>
            <a:pPr marL="0" indent="0">
              <a:buNone/>
            </a:pPr>
            <a:endParaRPr lang="en-GB" sz="2400" dirty="0">
              <a:latin typeface="Source Sans Pro" panose="020B0503030403020204" pitchFamily="34" charset="0"/>
              <a:ea typeface="Source Sans Pro" panose="020B0503030403020204" pitchFamily="34" charset="0"/>
            </a:endParaRPr>
          </a:p>
          <a:p>
            <a:pPr marL="0" indent="0">
              <a:buNone/>
            </a:pPr>
            <a:endParaRPr lang="en-GB" sz="2400" dirty="0">
              <a:latin typeface="Source Sans Pro" panose="020B0503030403020204" pitchFamily="34" charset="0"/>
              <a:ea typeface="Source Sans Pro" panose="020B0503030403020204" pitchFamily="34" charset="0"/>
            </a:endParaRPr>
          </a:p>
        </p:txBody>
      </p:sp>
      <p:pic>
        <p:nvPicPr>
          <p:cNvPr id="4" name="Picture 3">
            <a:extLst>
              <a:ext uri="{FF2B5EF4-FFF2-40B4-BE49-F238E27FC236}">
                <a16:creationId xmlns="" xmlns:a16="http://schemas.microsoft.com/office/drawing/2014/main" id="{ACBDC711-D4E2-C546-A7AD-51A29B03AB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6790" y="6074765"/>
            <a:ext cx="2149418" cy="657469"/>
          </a:xfrm>
          <a:prstGeom prst="rect">
            <a:avLst/>
          </a:prstGeom>
        </p:spPr>
      </p:pic>
    </p:spTree>
    <p:extLst>
      <p:ext uri="{BB962C8B-B14F-4D97-AF65-F5344CB8AC3E}">
        <p14:creationId xmlns:p14="http://schemas.microsoft.com/office/powerpoint/2010/main" val="66208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ea typeface="Source Sans Pro" panose="020B0503030403020204" pitchFamily="34" charset="0"/>
              </a:rPr>
              <a:t>Why do we need to do this?</a:t>
            </a:r>
            <a:endParaRPr lang="en-GB" dirty="0">
              <a:latin typeface="Calibri" panose="020F0502020204030204" pitchFamily="34" charset="0"/>
            </a:endParaRPr>
          </a:p>
        </p:txBody>
      </p:sp>
      <p:sp>
        <p:nvSpPr>
          <p:cNvPr id="3" name="Content Placeholder 2"/>
          <p:cNvSpPr>
            <a:spLocks noGrp="1"/>
          </p:cNvSpPr>
          <p:nvPr>
            <p:ph idx="1"/>
          </p:nvPr>
        </p:nvSpPr>
        <p:spPr>
          <a:xfrm>
            <a:off x="546370" y="1718621"/>
            <a:ext cx="10515600" cy="4351338"/>
          </a:xfrm>
        </p:spPr>
        <p:txBody>
          <a:bodyPr>
            <a:normAutofit/>
          </a:bodyPr>
          <a:lstStyle/>
          <a:p>
            <a:r>
              <a:rPr lang="en-GB" dirty="0">
                <a:latin typeface="Calibri" panose="020F0502020204030204" pitchFamily="34" charset="0"/>
                <a:ea typeface="Source Sans Pro" panose="020B0503030403020204" pitchFamily="34" charset="0"/>
              </a:rPr>
              <a:t>We want more people to know the love of God and to follow Jesus as his disciples. Because of our baptism, we are called and sent out to make new disciples. </a:t>
            </a:r>
            <a:endParaRPr lang="en-GB" dirty="0">
              <a:latin typeface="Calibri" panose="020F0502020204030204" pitchFamily="34" charset="0"/>
              <a:ea typeface="Source Sans Pro" panose="020B0503030403020204" pitchFamily="34" charset="0"/>
            </a:endParaRPr>
          </a:p>
          <a:p>
            <a:pPr marL="0" indent="0">
              <a:buNone/>
            </a:pPr>
            <a:endParaRPr lang="en-GB" dirty="0">
              <a:latin typeface="Calibri" panose="020F0502020204030204" pitchFamily="34" charset="0"/>
              <a:ea typeface="Source Sans Pro" panose="020B0503030403020204" pitchFamily="34" charset="0"/>
            </a:endParaRPr>
          </a:p>
          <a:p>
            <a:r>
              <a:rPr lang="en-GB" dirty="0">
                <a:latin typeface="Calibri" panose="020F0502020204030204" pitchFamily="34" charset="0"/>
                <a:ea typeface="Source Sans Pro" panose="020B0503030403020204" pitchFamily="34" charset="0"/>
              </a:rPr>
              <a:t>We want younger generations, who are currently under represented in our congregations, to be disciples and to find a place in our churches.  </a:t>
            </a:r>
            <a:endParaRPr lang="en-GB" dirty="0">
              <a:latin typeface="Calibri" panose="020F0502020204030204" pitchFamily="34" charset="0"/>
              <a:ea typeface="Source Sans Pro" panose="020B0503030403020204" pitchFamily="34" charset="0"/>
            </a:endParaRPr>
          </a:p>
          <a:p>
            <a:pPr marL="0" indent="0">
              <a:buNone/>
            </a:pPr>
            <a:endParaRPr lang="en-GB" dirty="0">
              <a:latin typeface="Calibri" panose="020F0502020204030204" pitchFamily="34" charset="0"/>
              <a:ea typeface="Source Sans Pro" panose="020B0503030403020204" pitchFamily="34" charset="0"/>
            </a:endParaRPr>
          </a:p>
          <a:p>
            <a:r>
              <a:rPr lang="en-GB" dirty="0">
                <a:latin typeface="Calibri" panose="020F0502020204030204" pitchFamily="34" charset="0"/>
                <a:ea typeface="Source Sans Pro" panose="020B0503030403020204" pitchFamily="34" charset="0"/>
              </a:rPr>
              <a:t>We want to grow our churches and grow new congregations. </a:t>
            </a:r>
          </a:p>
          <a:p>
            <a:pPr marL="0" indent="0">
              <a:buNone/>
            </a:pPr>
            <a:endParaRPr lang="en-GB" dirty="0">
              <a:latin typeface="Calibri" panose="020F0502020204030204" pitchFamily="34" charset="0"/>
            </a:endParaRPr>
          </a:p>
        </p:txBody>
      </p:sp>
      <p:pic>
        <p:nvPicPr>
          <p:cNvPr id="4" name="Picture 3">
            <a:extLst>
              <a:ext uri="{FF2B5EF4-FFF2-40B4-BE49-F238E27FC236}">
                <a16:creationId xmlns="" xmlns:a16="http://schemas.microsoft.com/office/drawing/2014/main" id="{ACBDC711-D4E2-C546-A7AD-51A29B03AB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6517" y="6006670"/>
            <a:ext cx="2149418" cy="657469"/>
          </a:xfrm>
          <a:prstGeom prst="rect">
            <a:avLst/>
          </a:prstGeom>
        </p:spPr>
      </p:pic>
    </p:spTree>
    <p:extLst>
      <p:ext uri="{BB962C8B-B14F-4D97-AF65-F5344CB8AC3E}">
        <p14:creationId xmlns:p14="http://schemas.microsoft.com/office/powerpoint/2010/main" val="226594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Questions and Discussion</a:t>
            </a:r>
            <a:br>
              <a:rPr lang="en-GB" sz="6600" b="1" dirty="0" smtClean="0">
                <a:latin typeface="Calibri" panose="020F0502020204030204" pitchFamily="34" charset="0"/>
              </a:rPr>
            </a:br>
            <a:r>
              <a:rPr lang="en-GB" sz="2200" b="1" dirty="0" smtClean="0">
                <a:latin typeface="Calibri" panose="020F0502020204030204" pitchFamily="34" charset="0"/>
              </a:rPr>
              <a:t>Agenda Item 7</a:t>
            </a:r>
            <a:endParaRPr lang="en-GB" sz="2200"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211994" y="5698080"/>
            <a:ext cx="3090940" cy="944962"/>
          </a:xfrm>
          <a:prstGeom prst="rect">
            <a:avLst/>
          </a:prstGeom>
        </p:spPr>
      </p:pic>
    </p:spTree>
    <p:extLst>
      <p:ext uri="{BB962C8B-B14F-4D97-AF65-F5344CB8AC3E}">
        <p14:creationId xmlns:p14="http://schemas.microsoft.com/office/powerpoint/2010/main" val="1968777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Peer Review</a:t>
            </a:r>
            <a:br>
              <a:rPr lang="en-GB" sz="6600" b="1" dirty="0" smtClean="0">
                <a:latin typeface="Calibri" panose="020F0502020204030204" pitchFamily="34" charset="0"/>
              </a:rPr>
            </a:br>
            <a:r>
              <a:rPr lang="en-GB" sz="2200" b="1" dirty="0" smtClean="0">
                <a:latin typeface="Calibri" panose="020F0502020204030204" pitchFamily="34" charset="0"/>
              </a:rPr>
              <a:t>Agenda Item 8</a:t>
            </a:r>
            <a:endParaRPr lang="en-GB" sz="2200"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211994" y="5698080"/>
            <a:ext cx="3090940" cy="944962"/>
          </a:xfrm>
          <a:prstGeom prst="rect">
            <a:avLst/>
          </a:prstGeom>
        </p:spPr>
      </p:pic>
    </p:spTree>
    <p:extLst>
      <p:ext uri="{BB962C8B-B14F-4D97-AF65-F5344CB8AC3E}">
        <p14:creationId xmlns:p14="http://schemas.microsoft.com/office/powerpoint/2010/main" val="3013144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Budget Process</a:t>
            </a:r>
            <a:br>
              <a:rPr lang="en-GB" sz="6600" b="1" dirty="0" smtClean="0">
                <a:latin typeface="Calibri" panose="020F0502020204030204" pitchFamily="34" charset="0"/>
              </a:rPr>
            </a:br>
            <a:endParaRPr lang="en-GB"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53628" y="5678625"/>
            <a:ext cx="3090940" cy="944962"/>
          </a:xfrm>
          <a:prstGeom prst="rect">
            <a:avLst/>
          </a:prstGeom>
        </p:spPr>
      </p:pic>
    </p:spTree>
    <p:extLst>
      <p:ext uri="{BB962C8B-B14F-4D97-AF65-F5344CB8AC3E}">
        <p14:creationId xmlns:p14="http://schemas.microsoft.com/office/powerpoint/2010/main" val="1599197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How we Intend to Prepare </a:t>
            </a:r>
            <a:endParaRPr lang="en-GB"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18104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0" y="6221517"/>
            <a:ext cx="1702340" cy="520439"/>
          </a:xfrm>
          <a:prstGeom prst="rect">
            <a:avLst/>
          </a:prstGeom>
        </p:spPr>
      </p:pic>
    </p:spTree>
    <p:extLst>
      <p:ext uri="{BB962C8B-B14F-4D97-AF65-F5344CB8AC3E}">
        <p14:creationId xmlns:p14="http://schemas.microsoft.com/office/powerpoint/2010/main" val="139005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Governance &amp; Consultation</a:t>
            </a:r>
            <a:endParaRPr lang="en-GB"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73349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75807" y="6206282"/>
            <a:ext cx="1879453" cy="574586"/>
          </a:xfrm>
          <a:prstGeom prst="rect">
            <a:avLst/>
          </a:prstGeom>
        </p:spPr>
      </p:pic>
    </p:spTree>
    <p:extLst>
      <p:ext uri="{BB962C8B-B14F-4D97-AF65-F5344CB8AC3E}">
        <p14:creationId xmlns:p14="http://schemas.microsoft.com/office/powerpoint/2010/main" val="2680090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Governance &amp; Consultation</a:t>
            </a:r>
            <a:endParaRPr lang="en-GB"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5559287"/>
              </p:ext>
            </p:extLst>
          </p:nvPr>
        </p:nvGraphicFramePr>
        <p:xfrm>
          <a:off x="838200" y="1361872"/>
          <a:ext cx="10515600" cy="481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0" y="6206706"/>
            <a:ext cx="2130357" cy="651293"/>
          </a:xfrm>
          <a:prstGeom prst="rect">
            <a:avLst/>
          </a:prstGeom>
        </p:spPr>
      </p:pic>
    </p:spTree>
    <p:extLst>
      <p:ext uri="{BB962C8B-B14F-4D97-AF65-F5344CB8AC3E}">
        <p14:creationId xmlns:p14="http://schemas.microsoft.com/office/powerpoint/2010/main" val="3515849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Dates of the Next Meetings</a:t>
            </a:r>
            <a:br>
              <a:rPr lang="en-GB" sz="6600" b="1" dirty="0" smtClean="0">
                <a:latin typeface="Calibri" panose="020F0502020204030204" pitchFamily="34" charset="0"/>
              </a:rPr>
            </a:br>
            <a:r>
              <a:rPr lang="en-GB" sz="6600" b="1" dirty="0" smtClean="0">
                <a:latin typeface="Calibri" panose="020F0502020204030204" pitchFamily="34" charset="0"/>
              </a:rPr>
              <a:t>15</a:t>
            </a:r>
            <a:r>
              <a:rPr lang="en-GB" sz="6600" b="1" baseline="30000" dirty="0" smtClean="0">
                <a:latin typeface="Calibri" panose="020F0502020204030204" pitchFamily="34" charset="0"/>
              </a:rPr>
              <a:t>th</a:t>
            </a:r>
            <a:r>
              <a:rPr lang="en-GB" sz="6600" b="1" dirty="0" smtClean="0">
                <a:latin typeface="Calibri" panose="020F0502020204030204" pitchFamily="34" charset="0"/>
              </a:rPr>
              <a:t> June 2019</a:t>
            </a:r>
            <a:br>
              <a:rPr lang="en-GB" sz="6600" b="1" dirty="0" smtClean="0">
                <a:latin typeface="Calibri" panose="020F0502020204030204" pitchFamily="34" charset="0"/>
              </a:rPr>
            </a:br>
            <a:r>
              <a:rPr lang="en-GB" sz="6600" b="1" dirty="0" smtClean="0">
                <a:latin typeface="Calibri" panose="020F0502020204030204" pitchFamily="34" charset="0"/>
              </a:rPr>
              <a:t>9</a:t>
            </a:r>
            <a:r>
              <a:rPr lang="en-GB" sz="6600" b="1" baseline="30000" dirty="0" smtClean="0">
                <a:latin typeface="Calibri" panose="020F0502020204030204" pitchFamily="34" charset="0"/>
              </a:rPr>
              <a:t>th</a:t>
            </a:r>
            <a:r>
              <a:rPr lang="en-GB" sz="6600" b="1" dirty="0" smtClean="0">
                <a:latin typeface="Calibri" panose="020F0502020204030204" pitchFamily="34" charset="0"/>
              </a:rPr>
              <a:t> November 2019</a:t>
            </a:r>
            <a:endParaRPr lang="en-GB"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53628" y="5678625"/>
            <a:ext cx="3090940" cy="944962"/>
          </a:xfrm>
          <a:prstGeom prst="rect">
            <a:avLst/>
          </a:prstGeom>
        </p:spPr>
      </p:pic>
    </p:spTree>
    <p:extLst>
      <p:ext uri="{BB962C8B-B14F-4D97-AF65-F5344CB8AC3E}">
        <p14:creationId xmlns:p14="http://schemas.microsoft.com/office/powerpoint/2010/main" val="19714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569" y="360946"/>
            <a:ext cx="10178715" cy="1034717"/>
          </a:xfrm>
        </p:spPr>
        <p:txBody>
          <a:bodyPr>
            <a:normAutofit/>
          </a:bodyPr>
          <a:lstStyle/>
          <a:p>
            <a:r>
              <a:rPr lang="en-GB" b="1" dirty="0" smtClean="0">
                <a:latin typeface="+mn-lt"/>
              </a:rPr>
              <a:t>Chris Pride, property manager </a:t>
            </a:r>
            <a:endParaRPr lang="en-GB"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2041"/>
            <a:ext cx="3093038" cy="9459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65" y="1395663"/>
            <a:ext cx="2939956" cy="4411802"/>
          </a:xfrm>
          <a:prstGeom prst="rect">
            <a:avLst/>
          </a:prstGeom>
        </p:spPr>
      </p:pic>
      <p:sp>
        <p:nvSpPr>
          <p:cNvPr id="5" name="TextBox 4"/>
          <p:cNvSpPr txBox="1"/>
          <p:nvPr/>
        </p:nvSpPr>
        <p:spPr>
          <a:xfrm>
            <a:off x="4002505" y="1580146"/>
            <a:ext cx="6890084" cy="3785652"/>
          </a:xfrm>
          <a:prstGeom prst="rect">
            <a:avLst/>
          </a:prstGeom>
          <a:noFill/>
        </p:spPr>
        <p:txBody>
          <a:bodyPr wrap="square" rtlCol="0">
            <a:spAutoFit/>
          </a:bodyPr>
          <a:lstStyle/>
          <a:p>
            <a:r>
              <a:rPr lang="en-GB" sz="3000" b="1" dirty="0" smtClean="0"/>
              <a:t>My job: 	</a:t>
            </a:r>
            <a:r>
              <a:rPr lang="en-GB" sz="3000" dirty="0" smtClean="0"/>
              <a:t>Looking after and maintaining </a:t>
            </a:r>
          </a:p>
          <a:p>
            <a:r>
              <a:rPr lang="en-GB" sz="3000" dirty="0" smtClean="0"/>
              <a:t>		clergy housing and glebe land 		throughout the diocese</a:t>
            </a:r>
          </a:p>
          <a:p>
            <a:endParaRPr lang="en-GB" sz="3000" dirty="0"/>
          </a:p>
          <a:p>
            <a:r>
              <a:rPr lang="en-GB" sz="3000" b="1" dirty="0" smtClean="0"/>
              <a:t>‘I enjoy it because…</a:t>
            </a:r>
          </a:p>
          <a:p>
            <a:r>
              <a:rPr lang="en-GB" sz="3000" b="1" dirty="0"/>
              <a:t>	</a:t>
            </a:r>
            <a:r>
              <a:rPr lang="en-GB" sz="3000" b="1" dirty="0" smtClean="0"/>
              <a:t>	</a:t>
            </a:r>
            <a:r>
              <a:rPr lang="en-GB" sz="3000" dirty="0" smtClean="0"/>
              <a:t>I can make a difference to the 		lives of our clergy and their 			families’</a:t>
            </a:r>
            <a:endParaRPr lang="en-GB" sz="3000" dirty="0"/>
          </a:p>
        </p:txBody>
      </p:sp>
    </p:spTree>
    <p:extLst>
      <p:ext uri="{BB962C8B-B14F-4D97-AF65-F5344CB8AC3E}">
        <p14:creationId xmlns:p14="http://schemas.microsoft.com/office/powerpoint/2010/main" val="698124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695" y="120316"/>
            <a:ext cx="11798968" cy="1275347"/>
          </a:xfrm>
        </p:spPr>
        <p:txBody>
          <a:bodyPr anchor="ctr">
            <a:noAutofit/>
          </a:bodyPr>
          <a:lstStyle/>
          <a:p>
            <a:pPr>
              <a:lnSpc>
                <a:spcPts val="4500"/>
              </a:lnSpc>
            </a:pPr>
            <a:r>
              <a:rPr lang="en-GB" sz="4500" b="1" dirty="0" smtClean="0">
                <a:latin typeface="+mn-lt"/>
              </a:rPr>
              <a:t>Helen Young, </a:t>
            </a:r>
            <a:br>
              <a:rPr lang="en-GB" sz="4500" b="1" dirty="0" smtClean="0">
                <a:latin typeface="+mn-lt"/>
              </a:rPr>
            </a:br>
            <a:r>
              <a:rPr lang="en-GB" sz="4500" b="1" dirty="0" smtClean="0">
                <a:latin typeface="+mn-lt"/>
              </a:rPr>
              <a:t>pioneer project evaluation co-ordinator</a:t>
            </a:r>
            <a:endParaRPr lang="en-GB" sz="4500"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2041"/>
            <a:ext cx="3093038" cy="945959"/>
          </a:xfrm>
          <a:prstGeom prst="rect">
            <a:avLst/>
          </a:prstGeom>
        </p:spPr>
      </p:pic>
      <p:sp>
        <p:nvSpPr>
          <p:cNvPr id="5" name="TextBox 4"/>
          <p:cNvSpPr txBox="1"/>
          <p:nvPr/>
        </p:nvSpPr>
        <p:spPr>
          <a:xfrm>
            <a:off x="683090" y="1477905"/>
            <a:ext cx="6890084" cy="4247317"/>
          </a:xfrm>
          <a:prstGeom prst="rect">
            <a:avLst/>
          </a:prstGeom>
          <a:noFill/>
        </p:spPr>
        <p:txBody>
          <a:bodyPr wrap="square" rtlCol="0">
            <a:spAutoFit/>
          </a:bodyPr>
          <a:lstStyle/>
          <a:p>
            <a:r>
              <a:rPr lang="en-GB" sz="3000" b="1" dirty="0" smtClean="0"/>
              <a:t>My job: 	</a:t>
            </a:r>
            <a:r>
              <a:rPr lang="en-GB" sz="3000" dirty="0"/>
              <a:t>Collecting and analysing data </a:t>
            </a:r>
            <a:endParaRPr lang="en-GB" sz="3000" dirty="0" smtClean="0"/>
          </a:p>
          <a:p>
            <a:r>
              <a:rPr lang="en-GB" sz="3000" dirty="0"/>
              <a:t>	</a:t>
            </a:r>
            <a:r>
              <a:rPr lang="en-GB" sz="3000" dirty="0" smtClean="0"/>
              <a:t>	to </a:t>
            </a:r>
            <a:r>
              <a:rPr lang="en-GB" sz="3000" dirty="0"/>
              <a:t>evidence the impact of the </a:t>
            </a:r>
            <a:endParaRPr lang="en-GB" sz="3000" dirty="0" smtClean="0"/>
          </a:p>
          <a:p>
            <a:r>
              <a:rPr lang="en-GB" sz="3000" dirty="0"/>
              <a:t>	</a:t>
            </a:r>
            <a:r>
              <a:rPr lang="en-GB" sz="3000" dirty="0" smtClean="0"/>
              <a:t>	diocese’s Pioneer </a:t>
            </a:r>
            <a:r>
              <a:rPr lang="en-GB" sz="3000" dirty="0"/>
              <a:t>Project.</a:t>
            </a:r>
          </a:p>
          <a:p>
            <a:endParaRPr lang="en-GB" sz="3000" dirty="0"/>
          </a:p>
          <a:p>
            <a:r>
              <a:rPr lang="en-GB" sz="3000" b="1" dirty="0" smtClean="0"/>
              <a:t>‘I enjoy it because…</a:t>
            </a:r>
          </a:p>
          <a:p>
            <a:r>
              <a:rPr lang="en-GB" sz="3000" b="1" dirty="0"/>
              <a:t>	</a:t>
            </a:r>
            <a:r>
              <a:rPr lang="en-GB" sz="3000" b="1" dirty="0" smtClean="0"/>
              <a:t>	</a:t>
            </a:r>
            <a:r>
              <a:rPr lang="en-GB" sz="3000" dirty="0"/>
              <a:t>I enjoy finding out about the </a:t>
            </a:r>
            <a:r>
              <a:rPr lang="en-GB" sz="3000" dirty="0" smtClean="0"/>
              <a:t>			stories </a:t>
            </a:r>
            <a:r>
              <a:rPr lang="en-GB" sz="3000" dirty="0"/>
              <a:t>behind the data that </a:t>
            </a:r>
            <a:r>
              <a:rPr lang="en-GB" sz="3000" dirty="0" smtClean="0"/>
              <a:t>			reveal </a:t>
            </a:r>
            <a:r>
              <a:rPr lang="en-GB" sz="3000" dirty="0"/>
              <a:t>new worshipping </a:t>
            </a:r>
            <a:r>
              <a:rPr lang="en-GB" sz="3000" dirty="0" smtClean="0"/>
              <a:t>			communities.’</a:t>
            </a:r>
            <a:endParaRPr lang="en-GB" sz="3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123" y="1500239"/>
            <a:ext cx="3174177" cy="4411802"/>
          </a:xfrm>
          <a:prstGeom prst="rect">
            <a:avLst/>
          </a:prstGeom>
        </p:spPr>
      </p:pic>
    </p:spTree>
    <p:extLst>
      <p:ext uri="{BB962C8B-B14F-4D97-AF65-F5344CB8AC3E}">
        <p14:creationId xmlns:p14="http://schemas.microsoft.com/office/powerpoint/2010/main" val="355473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695" y="360946"/>
            <a:ext cx="11798968" cy="1034717"/>
          </a:xfrm>
        </p:spPr>
        <p:txBody>
          <a:bodyPr anchor="ctr">
            <a:noAutofit/>
          </a:bodyPr>
          <a:lstStyle/>
          <a:p>
            <a:r>
              <a:rPr lang="en-GB" sz="5000" b="1" dirty="0" smtClean="0">
                <a:latin typeface="+mn-lt"/>
              </a:rPr>
              <a:t>Rob Sanders, deputy director of education </a:t>
            </a:r>
            <a:endParaRPr lang="en-GB" sz="5000"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2041"/>
            <a:ext cx="3093038" cy="9459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65" y="1395663"/>
            <a:ext cx="2939956" cy="4411802"/>
          </a:xfrm>
          <a:prstGeom prst="rect">
            <a:avLst/>
          </a:prstGeom>
        </p:spPr>
      </p:pic>
      <p:sp>
        <p:nvSpPr>
          <p:cNvPr id="5" name="TextBox 4"/>
          <p:cNvSpPr txBox="1"/>
          <p:nvPr/>
        </p:nvSpPr>
        <p:spPr>
          <a:xfrm>
            <a:off x="4002505" y="1580146"/>
            <a:ext cx="6890084" cy="4708981"/>
          </a:xfrm>
          <a:prstGeom prst="rect">
            <a:avLst/>
          </a:prstGeom>
          <a:noFill/>
        </p:spPr>
        <p:txBody>
          <a:bodyPr wrap="square" rtlCol="0">
            <a:spAutoFit/>
          </a:bodyPr>
          <a:lstStyle/>
          <a:p>
            <a:r>
              <a:rPr lang="en-GB" sz="3000" b="1" dirty="0" smtClean="0"/>
              <a:t>My job: 	</a:t>
            </a:r>
            <a:r>
              <a:rPr lang="en-GB" sz="3000" dirty="0" smtClean="0"/>
              <a:t>Supporting the director in 			driving the vision of the 			education team with schools 			and parishes; managing the 			day-to-day work of the office 			team </a:t>
            </a:r>
          </a:p>
          <a:p>
            <a:endParaRPr lang="en-GB" sz="3000" dirty="0"/>
          </a:p>
          <a:p>
            <a:r>
              <a:rPr lang="en-GB" sz="3000" b="1" dirty="0" smtClean="0"/>
              <a:t>‘I enjoy it because…</a:t>
            </a:r>
          </a:p>
          <a:p>
            <a:r>
              <a:rPr lang="en-GB" sz="3000" b="1" dirty="0"/>
              <a:t>	</a:t>
            </a:r>
            <a:r>
              <a:rPr lang="en-GB" sz="3000" b="1" dirty="0" smtClean="0"/>
              <a:t>	</a:t>
            </a:r>
            <a:r>
              <a:rPr lang="en-GB" sz="3000" dirty="0" smtClean="0"/>
              <a:t>There is such a huge variety in 		the work that we do’</a:t>
            </a:r>
            <a:endParaRPr lang="en-GB" sz="3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64" y="1395663"/>
            <a:ext cx="3071563" cy="4411802"/>
          </a:xfrm>
          <a:prstGeom prst="rect">
            <a:avLst/>
          </a:prstGeom>
        </p:spPr>
      </p:pic>
    </p:spTree>
    <p:extLst>
      <p:ext uri="{BB962C8B-B14F-4D97-AF65-F5344CB8AC3E}">
        <p14:creationId xmlns:p14="http://schemas.microsoft.com/office/powerpoint/2010/main" val="3760648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695" y="120316"/>
            <a:ext cx="11798968" cy="1275347"/>
          </a:xfrm>
        </p:spPr>
        <p:txBody>
          <a:bodyPr anchor="ctr">
            <a:noAutofit/>
          </a:bodyPr>
          <a:lstStyle/>
          <a:p>
            <a:pPr>
              <a:lnSpc>
                <a:spcPts val="4500"/>
              </a:lnSpc>
            </a:pPr>
            <a:r>
              <a:rPr lang="en-GB" sz="4500" b="1" dirty="0" smtClean="0">
                <a:latin typeface="+mn-lt"/>
              </a:rPr>
              <a:t>Lisa </a:t>
            </a:r>
            <a:r>
              <a:rPr lang="en-GB" sz="4500" b="1" dirty="0" err="1" smtClean="0">
                <a:latin typeface="+mn-lt"/>
              </a:rPr>
              <a:t>O’Clee</a:t>
            </a:r>
            <a:r>
              <a:rPr lang="en-GB" sz="4500" b="1" dirty="0" smtClean="0">
                <a:latin typeface="+mn-lt"/>
              </a:rPr>
              <a:t>, Good Neighbours Network adviser</a:t>
            </a:r>
            <a:endParaRPr lang="en-GB" sz="4500"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2041"/>
            <a:ext cx="3093038" cy="945959"/>
          </a:xfrm>
          <a:prstGeom prst="rect">
            <a:avLst/>
          </a:prstGeom>
        </p:spPr>
      </p:pic>
      <p:sp>
        <p:nvSpPr>
          <p:cNvPr id="5" name="TextBox 4"/>
          <p:cNvSpPr txBox="1"/>
          <p:nvPr/>
        </p:nvSpPr>
        <p:spPr>
          <a:xfrm>
            <a:off x="633663" y="1395663"/>
            <a:ext cx="6890084" cy="4606389"/>
          </a:xfrm>
          <a:prstGeom prst="rect">
            <a:avLst/>
          </a:prstGeom>
          <a:noFill/>
        </p:spPr>
        <p:txBody>
          <a:bodyPr wrap="square" rtlCol="0">
            <a:spAutoFit/>
          </a:bodyPr>
          <a:lstStyle/>
          <a:p>
            <a:pPr>
              <a:lnSpc>
                <a:spcPts val="3200"/>
              </a:lnSpc>
            </a:pPr>
            <a:r>
              <a:rPr lang="en-GB" sz="3000" b="1" dirty="0" smtClean="0"/>
              <a:t>My job: 	</a:t>
            </a:r>
            <a:r>
              <a:rPr lang="en-GB" sz="3000" dirty="0" smtClean="0"/>
              <a:t>The network supports 120+ </a:t>
            </a:r>
          </a:p>
          <a:p>
            <a:pPr>
              <a:lnSpc>
                <a:spcPts val="3200"/>
              </a:lnSpc>
            </a:pPr>
            <a:r>
              <a:rPr lang="en-GB" sz="3000" dirty="0"/>
              <a:t>	</a:t>
            </a:r>
            <a:r>
              <a:rPr lang="en-GB" sz="3000" dirty="0" smtClean="0"/>
              <a:t>	voluntary care groups in Hants, 		and I’m one of three advisers. 		We help groups to set up, 			recruit volunteers and deliver 		help to their neighbours</a:t>
            </a:r>
          </a:p>
          <a:p>
            <a:pPr>
              <a:lnSpc>
                <a:spcPts val="3200"/>
              </a:lnSpc>
            </a:pPr>
            <a:endParaRPr lang="en-GB" sz="3000" dirty="0"/>
          </a:p>
          <a:p>
            <a:pPr>
              <a:lnSpc>
                <a:spcPts val="3200"/>
              </a:lnSpc>
            </a:pPr>
            <a:r>
              <a:rPr lang="en-GB" sz="3000" b="1" dirty="0" smtClean="0"/>
              <a:t>‘I enjoy it because…</a:t>
            </a:r>
          </a:p>
          <a:p>
            <a:pPr>
              <a:lnSpc>
                <a:spcPts val="3200"/>
              </a:lnSpc>
            </a:pPr>
            <a:r>
              <a:rPr lang="en-GB" sz="3000" b="1" dirty="0"/>
              <a:t>	</a:t>
            </a:r>
            <a:r>
              <a:rPr lang="en-GB" sz="3000" b="1" dirty="0" smtClean="0"/>
              <a:t>	</a:t>
            </a:r>
            <a:r>
              <a:rPr lang="en-GB" sz="3000" dirty="0" smtClean="0"/>
              <a:t>People have incredible worth, 		so it’s great to invest in groups 		that share acts of kindness.’</a:t>
            </a:r>
            <a:endParaRPr lang="en-GB"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7574" y="1395662"/>
            <a:ext cx="3725251" cy="4247317"/>
          </a:xfrm>
          <a:prstGeom prst="rect">
            <a:avLst/>
          </a:prstGeom>
        </p:spPr>
      </p:pic>
    </p:spTree>
    <p:extLst>
      <p:ext uri="{BB962C8B-B14F-4D97-AF65-F5344CB8AC3E}">
        <p14:creationId xmlns:p14="http://schemas.microsoft.com/office/powerpoint/2010/main" val="2374997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695" y="360946"/>
            <a:ext cx="11798968" cy="1034717"/>
          </a:xfrm>
        </p:spPr>
        <p:txBody>
          <a:bodyPr anchor="ctr">
            <a:noAutofit/>
          </a:bodyPr>
          <a:lstStyle/>
          <a:p>
            <a:r>
              <a:rPr lang="en-GB" sz="5000" b="1" dirty="0" smtClean="0">
                <a:latin typeface="+mn-lt"/>
              </a:rPr>
              <a:t>Lisa Streeter, Finance Director</a:t>
            </a:r>
            <a:endParaRPr lang="en-GB" sz="5000" b="1"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2041"/>
            <a:ext cx="3093038" cy="945959"/>
          </a:xfrm>
          <a:prstGeom prst="rect">
            <a:avLst/>
          </a:prstGeom>
        </p:spPr>
      </p:pic>
      <p:sp>
        <p:nvSpPr>
          <p:cNvPr id="5" name="TextBox 4"/>
          <p:cNvSpPr txBox="1"/>
          <p:nvPr/>
        </p:nvSpPr>
        <p:spPr>
          <a:xfrm>
            <a:off x="4488888" y="1570418"/>
            <a:ext cx="6890084" cy="4862870"/>
          </a:xfrm>
          <a:prstGeom prst="rect">
            <a:avLst/>
          </a:prstGeom>
          <a:noFill/>
        </p:spPr>
        <p:txBody>
          <a:bodyPr wrap="square" rtlCol="0">
            <a:spAutoFit/>
          </a:bodyPr>
          <a:lstStyle/>
          <a:p>
            <a:r>
              <a:rPr lang="en-GB" sz="3000" b="1" dirty="0" smtClean="0"/>
              <a:t>My job: 	</a:t>
            </a:r>
            <a:r>
              <a:rPr lang="en-GB" sz="3000" dirty="0" smtClean="0"/>
              <a:t>Strategic finance lead for the                		Dioceses of Portsmouth and 			Winchester</a:t>
            </a:r>
            <a:endParaRPr lang="en-GB" sz="3000" dirty="0" smtClean="0"/>
          </a:p>
          <a:p>
            <a:r>
              <a:rPr lang="en-GB" sz="3000" b="1" dirty="0" smtClean="0"/>
              <a:t>‘</a:t>
            </a:r>
            <a:r>
              <a:rPr lang="en-GB" sz="3000" b="1" dirty="0" smtClean="0"/>
              <a:t>I </a:t>
            </a:r>
            <a:r>
              <a:rPr lang="en-GB" sz="3000" b="1" dirty="0" smtClean="0"/>
              <a:t>am looking forward to my new role because…</a:t>
            </a:r>
            <a:endParaRPr lang="en-GB" sz="3000" b="1" dirty="0" smtClean="0"/>
          </a:p>
          <a:p>
            <a:r>
              <a:rPr lang="en-GB" sz="3000" b="1" dirty="0"/>
              <a:t>	</a:t>
            </a:r>
            <a:r>
              <a:rPr lang="en-GB" sz="3000" b="1" dirty="0" smtClean="0"/>
              <a:t>	</a:t>
            </a:r>
            <a:r>
              <a:rPr lang="en-GB" sz="3200" dirty="0"/>
              <a:t>I am very excited to be part of a non-profit organisation where I can maximise all the gifts that I have been given for the direct benefit of others and the community as a whole </a:t>
            </a:r>
            <a:r>
              <a:rPr lang="en-GB" sz="3000" dirty="0" smtClean="0"/>
              <a:t>’</a:t>
            </a:r>
            <a:endParaRPr lang="en-GB" sz="3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23" y="1517516"/>
            <a:ext cx="4138479" cy="2762654"/>
          </a:xfrm>
          <a:prstGeom prst="rect">
            <a:avLst/>
          </a:prstGeom>
        </p:spPr>
      </p:pic>
    </p:spTree>
    <p:extLst>
      <p:ext uri="{BB962C8B-B14F-4D97-AF65-F5344CB8AC3E}">
        <p14:creationId xmlns:p14="http://schemas.microsoft.com/office/powerpoint/2010/main" val="88422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Diocesan Synod</a:t>
            </a:r>
            <a:br>
              <a:rPr lang="en-GB" sz="6600" b="1" dirty="0" smtClean="0">
                <a:latin typeface="Calibri" panose="020F0502020204030204" pitchFamily="34" charset="0"/>
              </a:rPr>
            </a:br>
            <a:r>
              <a:rPr lang="en-GB" sz="6600" b="1" dirty="0" smtClean="0">
                <a:latin typeface="Calibri" panose="020F0502020204030204" pitchFamily="34" charset="0"/>
              </a:rPr>
              <a:t>Saturday 2</a:t>
            </a:r>
            <a:r>
              <a:rPr lang="en-GB" sz="6600" b="1" baseline="30000" dirty="0" smtClean="0">
                <a:latin typeface="Calibri" panose="020F0502020204030204" pitchFamily="34" charset="0"/>
              </a:rPr>
              <a:t>nd</a:t>
            </a:r>
            <a:r>
              <a:rPr lang="en-GB" sz="6600" b="1" dirty="0" smtClean="0">
                <a:latin typeface="Calibri" panose="020F0502020204030204" pitchFamily="34" charset="0"/>
              </a:rPr>
              <a:t> March 2019</a:t>
            </a:r>
            <a:br>
              <a:rPr lang="en-GB" sz="6600" b="1" dirty="0" smtClean="0">
                <a:latin typeface="Calibri" panose="020F0502020204030204" pitchFamily="34" charset="0"/>
              </a:rPr>
            </a:br>
            <a:r>
              <a:rPr lang="en-GB" sz="2200" b="1" dirty="0" smtClean="0">
                <a:latin typeface="Calibri" panose="020F0502020204030204" pitchFamily="34" charset="0"/>
              </a:rPr>
              <a:t>Agenda Items 5 &amp; 6</a:t>
            </a:r>
            <a:endParaRPr lang="en-GB" sz="2200"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53628" y="5678625"/>
            <a:ext cx="3090940" cy="944962"/>
          </a:xfrm>
          <a:prstGeom prst="rect">
            <a:avLst/>
          </a:prstGeom>
        </p:spPr>
      </p:pic>
    </p:spTree>
    <p:extLst>
      <p:ext uri="{BB962C8B-B14F-4D97-AF65-F5344CB8AC3E}">
        <p14:creationId xmlns:p14="http://schemas.microsoft.com/office/powerpoint/2010/main" val="4139423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547"/>
          </a:xfrm>
        </p:spPr>
        <p:txBody>
          <a:bodyPr>
            <a:normAutofit/>
          </a:bodyPr>
          <a:lstStyle/>
          <a:p>
            <a:pPr algn="ctr"/>
            <a:r>
              <a:rPr lang="en-GB" sz="6600" b="1" dirty="0" smtClean="0">
                <a:latin typeface="Calibri" panose="020F0502020204030204" pitchFamily="34" charset="0"/>
              </a:rPr>
              <a:t>Coffee </a:t>
            </a:r>
            <a:br>
              <a:rPr lang="en-GB" sz="6600" b="1" dirty="0" smtClean="0">
                <a:latin typeface="Calibri" panose="020F0502020204030204" pitchFamily="34" charset="0"/>
              </a:rPr>
            </a:br>
            <a:r>
              <a:rPr lang="en-GB" b="1" dirty="0" smtClean="0">
                <a:latin typeface="Calibri" panose="020F0502020204030204" pitchFamily="34" charset="0"/>
              </a:rPr>
              <a:t>Please return 11.15am</a:t>
            </a:r>
            <a:endParaRPr lang="en-GB" b="1" dirty="0">
              <a:latin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53628" y="5678625"/>
            <a:ext cx="3090940" cy="944962"/>
          </a:xfrm>
          <a:prstGeom prst="rect">
            <a:avLst/>
          </a:prstGeom>
        </p:spPr>
      </p:pic>
    </p:spTree>
    <p:extLst>
      <p:ext uri="{BB962C8B-B14F-4D97-AF65-F5344CB8AC3E}">
        <p14:creationId xmlns:p14="http://schemas.microsoft.com/office/powerpoint/2010/main" val="2642516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TotalTime>
  <Words>633</Words>
  <Application>Microsoft Office PowerPoint</Application>
  <PresentationFormat>Widescreen</PresentationFormat>
  <Paragraphs>104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Source Sans Pro</vt:lpstr>
      <vt:lpstr>Office Theme</vt:lpstr>
      <vt:lpstr>Diocesan Synod Saturday 2nd March 2019</vt:lpstr>
      <vt:lpstr>Meet Some of Our Diocesan Staff Agenda Item 4</vt:lpstr>
      <vt:lpstr>Chris Pride, property manager </vt:lpstr>
      <vt:lpstr>Helen Young,  pioneer project evaluation co-ordinator</vt:lpstr>
      <vt:lpstr>Rob Sanders, deputy director of education </vt:lpstr>
      <vt:lpstr>Lisa O’Clee, Good Neighbours Network adviser</vt:lpstr>
      <vt:lpstr>Lisa Streeter, Finance Director</vt:lpstr>
      <vt:lpstr>Diocesan Synod Saturday 2nd March 2019 Agenda Items 5 &amp; 6</vt:lpstr>
      <vt:lpstr>Coffee  Please return 11.15am</vt:lpstr>
      <vt:lpstr>Resourcing Growth and Proposed Pastoral Reorganisation What Has Changed Since November?</vt:lpstr>
      <vt:lpstr>Key Developments Since November</vt:lpstr>
      <vt:lpstr>What was the Impact of the Informal Consultation?</vt:lpstr>
      <vt:lpstr>Isle of Wight</vt:lpstr>
      <vt:lpstr>Havant</vt:lpstr>
      <vt:lpstr>Gosport</vt:lpstr>
      <vt:lpstr>Gosport</vt:lpstr>
      <vt:lpstr>Parish Reorganisation – Formal Consultation</vt:lpstr>
      <vt:lpstr>Pastoral Reorganisation - Publication</vt:lpstr>
      <vt:lpstr>The Church Commissioners’ Pastoral Committee</vt:lpstr>
      <vt:lpstr>When would the Schemes come into effect?</vt:lpstr>
      <vt:lpstr>Why do we need to do this?</vt:lpstr>
      <vt:lpstr>Why do we need to do this?</vt:lpstr>
      <vt:lpstr>Questions and Discussion Agenda Item 7</vt:lpstr>
      <vt:lpstr>Peer Review Agenda Item 8</vt:lpstr>
      <vt:lpstr>Budget Process </vt:lpstr>
      <vt:lpstr>How we Intend to Prepare </vt:lpstr>
      <vt:lpstr>Governance &amp; Consultation</vt:lpstr>
      <vt:lpstr>Governance &amp; Consultation</vt:lpstr>
      <vt:lpstr>Dates of the Next Meetings 15th June 2019 9th November 2019</vt:lpstr>
    </vt:vector>
  </TitlesOfParts>
  <Company>The 4 Dioceses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some of our diocesan staff:</dc:title>
  <dc:creator>Neil Pugmire</dc:creator>
  <cp:lastModifiedBy>Victoria James</cp:lastModifiedBy>
  <cp:revision>23</cp:revision>
  <dcterms:created xsi:type="dcterms:W3CDTF">2019-02-27T15:48:02Z</dcterms:created>
  <dcterms:modified xsi:type="dcterms:W3CDTF">2019-02-28T16:47:40Z</dcterms:modified>
</cp:coreProperties>
</file>