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82" r:id="rId3"/>
    <p:sldId id="283" r:id="rId4"/>
    <p:sldId id="284" r:id="rId5"/>
    <p:sldId id="286" r:id="rId6"/>
    <p:sldId id="265" r:id="rId7"/>
    <p:sldId id="288" r:id="rId8"/>
    <p:sldId id="289" r:id="rId9"/>
    <p:sldId id="268" r:id="rId10"/>
    <p:sldId id="29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45"/>
    <p:restoredTop sz="95037"/>
  </p:normalViewPr>
  <p:slideViewPr>
    <p:cSldViewPr snapToGrid="0" snapToObjects="1">
      <p:cViewPr varScale="1">
        <p:scale>
          <a:sx n="100" d="100"/>
          <a:sy n="100" d="100"/>
        </p:scale>
        <p:origin x="96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AF0F3-55C7-1D4D-B65F-9F4021B11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A89B71-9F6A-5D48-AC8B-912B68927B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D5FD9-E4BC-B14B-B7EF-74E7D789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3A895-5901-F446-A20E-C72945662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8A5B6-A433-374D-8066-D252C5738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83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97135-5DBE-B249-B805-EB8904249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08833D-3F15-F741-ACA7-DA51F07B5F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447C9-5AA9-BD4B-B13E-DDB1982B5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665D7-707D-8747-98DE-B538E5A02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8FE57-D60A-B546-9ADF-07D29EFE6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66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E22C06-E577-764F-A534-CF94B048C0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B215A5-5F51-774B-AD2C-3E9E07E015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CA571-4AC0-6F40-843A-ACF4B714C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EF1FC-130B-2242-904C-981D369F5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B2FD7-3B72-7D48-8EA8-62E6A1C9C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79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34B11-2D0E-FC4C-A20E-59FC09EC6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4C99F-D311-9647-BE57-0BAA5F15A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939C0-CC3A-8C4D-AA6E-0121985A6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6EFE1-E1DD-A548-8FFB-99B3ABD8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AE494-3A7D-A644-BBB8-1AE532B8A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62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D2BD1-35B0-CC44-8303-CFA866767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59C7CC-B025-DB4E-9E7E-AB925A196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DA28D-7D7B-D74C-9C0B-1E5796579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2F2AD-BC0B-4C44-9B7C-C120730FB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D0E90-E37D-DC47-A6AF-80515CFA3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23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C5CAC-44AE-3C4C-BC14-6AB071C4A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88E15-06BE-4A44-BD3B-51B5F1A5CD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4D0B08-032C-014E-9F41-5A9BB3D2CD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193FC5-754C-0D42-B6AB-CEEC4ED30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65FAE8-935C-E141-8FDD-BF0D054E5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C78933-ABC9-DE4D-A306-0050D5BF9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24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187F0-FC1E-284E-AE52-A7AA3B4F7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4DE68F-8134-7743-9766-8CF670A55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F18418-8EC6-3E45-87F1-FF7C93291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64CA54-1F64-4145-92EA-8FC97D35BF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95967D-8728-FF40-BF0C-6F7E426F52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DEEA28-694A-3F40-8386-DC29E35E4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5ACFDB-C5C8-9E45-9DA2-BCF559E10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B3BBBE-117B-D74A-8E91-6BE19885C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07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88697-E946-E546-A9C0-0EA9F2D57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8BD15C-17A1-DC4E-8367-7C57AF40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E4683E-C86D-204C-8393-83F0D12A9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FF0048-8C85-314A-A73D-AF0CE9557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52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8808EE-6CFF-3145-A57F-A0FCF824D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2294FA-4C2E-B046-9E78-03531BDAB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ECC212-5842-464A-965C-D9E8D5B8B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19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D88FB-EC7F-FD48-A30D-5BB44A77E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F69A3-0120-D54C-B0C5-DA526C06A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AD41E5-ECF1-6841-AFD9-FA7ABEBB1A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3263F1-F0D7-1840-8A9C-CC8D4355F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C88B1F-707E-0849-A742-4D1D6564C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A0377-FA1E-9F45-8BFD-2BD1C0A6F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12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C3CD5-E234-D345-8BFD-DA0FA2FCB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C61B95-8801-9848-A82A-47997AB5AC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24F9E6-4CD5-E744-96EC-126805B13E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57031D-0234-5C4A-8986-609DFD3BC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AB8CF4-9CCE-3246-AB83-09F383CF4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D5F058-0DAC-EC43-A4E0-502797A5D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960004-A33D-AB4A-A6DD-DFFC35527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D331C5-9537-6540-868D-845B28793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F71C2-2F73-3B45-87DD-D85A7D8322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8FF51-AD92-9A41-972C-B9E184C75B97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7B671-3397-A641-9452-AC71007C10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039DC-791F-A744-ABDF-8F7476249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16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C51AF-C876-4D03-8754-51B76BCE59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7200" b="1" dirty="0"/>
              <a:t>Diocesan Synod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633AB1-6EBC-43D1-8A4D-42B7411079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Saturday 25 June 2022</a:t>
            </a:r>
          </a:p>
        </p:txBody>
      </p:sp>
    </p:spTree>
    <p:extLst>
      <p:ext uri="{BB962C8B-B14F-4D97-AF65-F5344CB8AC3E}">
        <p14:creationId xmlns:p14="http://schemas.microsoft.com/office/powerpoint/2010/main" val="3767969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3E3D8-4146-4794-B19D-2E5FE0B4E8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7684" y="558208"/>
            <a:ext cx="6391873" cy="797442"/>
          </a:xfrm>
        </p:spPr>
        <p:txBody>
          <a:bodyPr>
            <a:noAutofit/>
          </a:bodyPr>
          <a:lstStyle/>
          <a:p>
            <a:r>
              <a:rPr lang="en-GB" dirty="0"/>
              <a:t>Martin Luther King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DB0567-9636-4832-AFE4-C4615BE7FC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4642" y="1594883"/>
            <a:ext cx="6081823" cy="5124893"/>
          </a:xfrm>
        </p:spPr>
        <p:txBody>
          <a:bodyPr>
            <a:normAutofit/>
          </a:bodyPr>
          <a:lstStyle/>
          <a:p>
            <a:r>
              <a:rPr lang="en-GB" sz="2800" dirty="0"/>
              <a:t>‘A letter from Birmingham Jail’ (1963)</a:t>
            </a:r>
          </a:p>
          <a:p>
            <a:endParaRPr lang="en-GB" dirty="0"/>
          </a:p>
          <a:p>
            <a:r>
              <a:rPr lang="en-GB" sz="2800" dirty="0"/>
              <a:t>‘…over the last few years I have been gravely disappointed with the white moderate… who is more devoted to ‘order’ than to justice… who paternalistically feels that he can set the timetable for [other people’s] freedom.</a:t>
            </a:r>
          </a:p>
          <a:p>
            <a:r>
              <a:rPr lang="en-GB" sz="2800" dirty="0"/>
              <a:t> …Shallow understanding from people of good will is more frustrating than absolute misunderstanding from people of ill will.’ 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8E028B-5CEF-4B2B-B541-08EC66615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3138" y="207335"/>
            <a:ext cx="2961168" cy="29611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290DE3-62AA-4027-9FA6-13A0F09DC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357" y="3274829"/>
            <a:ext cx="3980730" cy="258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65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648B5-AE26-4D2F-8B0A-4B7867348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630" y="252607"/>
            <a:ext cx="9264361" cy="65715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93E3D8-4146-4794-B19D-2E5FE0B4E8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38893"/>
            <a:ext cx="9144000" cy="671070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DB0567-9636-4832-AFE4-C4615BE7FC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4351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3E3D8-4146-4794-B19D-2E5FE0B4E8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7684" y="558208"/>
            <a:ext cx="6391873" cy="797442"/>
          </a:xfrm>
        </p:spPr>
        <p:txBody>
          <a:bodyPr>
            <a:noAutofit/>
          </a:bodyPr>
          <a:lstStyle/>
          <a:p>
            <a:r>
              <a:rPr lang="en-GB" dirty="0"/>
              <a:t>Martin Luther King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DB0567-9636-4832-AFE4-C4615BE7FC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4642" y="1594883"/>
            <a:ext cx="6081823" cy="5124893"/>
          </a:xfrm>
        </p:spPr>
        <p:txBody>
          <a:bodyPr>
            <a:normAutofit/>
          </a:bodyPr>
          <a:lstStyle/>
          <a:p>
            <a:r>
              <a:rPr lang="en-GB" sz="2800" dirty="0"/>
              <a:t>‘A letter from Birmingham Jail’ (1963)</a:t>
            </a:r>
          </a:p>
          <a:p>
            <a:endParaRPr lang="en-GB" dirty="0"/>
          </a:p>
          <a:p>
            <a:r>
              <a:rPr lang="en-GB" sz="2800" dirty="0"/>
              <a:t>‘…over the last few years I have been gravely disappointed with the white moderate… who is more devoted to ‘order’ than to justice… who paternalistically feels that he can set the timetable for [other people’s] freedom.</a:t>
            </a:r>
          </a:p>
          <a:p>
            <a:r>
              <a:rPr lang="en-GB" sz="2800" dirty="0"/>
              <a:t> …Shallow understanding from people of good will is more frustrating than absolute misunderstanding from people of ill will.’ 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8E028B-5CEF-4B2B-B541-08EC66615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557" y="547576"/>
            <a:ext cx="4038665" cy="403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77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3E3D8-4146-4794-B19D-2E5FE0B4E8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7684" y="340242"/>
            <a:ext cx="10781414" cy="871870"/>
          </a:xfrm>
        </p:spPr>
        <p:txBody>
          <a:bodyPr>
            <a:noAutofit/>
          </a:bodyPr>
          <a:lstStyle/>
          <a:p>
            <a:r>
              <a:rPr lang="en-GB" b="1" dirty="0"/>
              <a:t>Five priority areas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DB0567-9636-4832-AFE4-C4615BE7FC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4642" y="1594883"/>
            <a:ext cx="6274915" cy="5124893"/>
          </a:xfrm>
        </p:spPr>
        <p:txBody>
          <a:bodyPr>
            <a:noAutofit/>
          </a:bodyPr>
          <a:lstStyle/>
          <a:p>
            <a:r>
              <a:rPr lang="en-GB" sz="3600" dirty="0"/>
              <a:t>Each with a set of actions:</a:t>
            </a:r>
            <a:endParaRPr lang="en-GB" sz="3000" dirty="0"/>
          </a:p>
          <a:p>
            <a:endParaRPr lang="en-GB" sz="3000" dirty="0"/>
          </a:p>
          <a:p>
            <a:pPr algn="l"/>
            <a:r>
              <a:rPr lang="en-GB" sz="3600" dirty="0"/>
              <a:t>1. 	Participation (including</a:t>
            </a:r>
            <a:br>
              <a:rPr lang="en-GB" sz="3600" dirty="0"/>
            </a:br>
            <a:r>
              <a:rPr lang="en-GB" sz="3600" dirty="0"/>
              <a:t>                    appointments)</a:t>
            </a:r>
            <a:br>
              <a:rPr lang="en-GB" sz="3600" dirty="0"/>
            </a:br>
            <a:r>
              <a:rPr lang="en-GB" sz="3600" dirty="0"/>
              <a:t>2.	Education</a:t>
            </a:r>
            <a:br>
              <a:rPr lang="en-GB" sz="3600" dirty="0"/>
            </a:br>
            <a:r>
              <a:rPr lang="en-GB" sz="3600" dirty="0"/>
              <a:t>3.	Training and Mentoring</a:t>
            </a:r>
            <a:br>
              <a:rPr lang="en-GB" sz="3600" dirty="0"/>
            </a:br>
            <a:r>
              <a:rPr lang="en-GB" sz="3600" dirty="0"/>
              <a:t>4.	Young People</a:t>
            </a:r>
            <a:br>
              <a:rPr lang="en-GB" sz="3600" dirty="0"/>
            </a:br>
            <a:r>
              <a:rPr lang="en-GB" sz="3600" dirty="0"/>
              <a:t>5.	Structures and 	Governance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3EB72A-2014-447C-ADE2-6D05D4B2E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8993" y="1678225"/>
            <a:ext cx="5391002" cy="350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61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3E3D8-4146-4794-B19D-2E5FE0B4E8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7684" y="138224"/>
            <a:ext cx="10621925" cy="956930"/>
          </a:xfrm>
        </p:spPr>
        <p:txBody>
          <a:bodyPr>
            <a:noAutofit/>
          </a:bodyPr>
          <a:lstStyle/>
          <a:p>
            <a:r>
              <a:rPr lang="en-GB" b="1" dirty="0"/>
              <a:t>Seven workstreams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DB0567-9636-4832-AFE4-C4615BE7FC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4642" y="1355651"/>
            <a:ext cx="6274915" cy="5364126"/>
          </a:xfrm>
        </p:spPr>
        <p:txBody>
          <a:bodyPr>
            <a:noAutofit/>
          </a:bodyPr>
          <a:lstStyle/>
          <a:p>
            <a:r>
              <a:rPr lang="en-GB" sz="3000" dirty="0"/>
              <a:t>For the ongoing work of the Archbishops’ Racial Justice Commission</a:t>
            </a:r>
          </a:p>
          <a:p>
            <a:endParaRPr lang="en-GB" sz="3000" dirty="0"/>
          </a:p>
          <a:p>
            <a:pPr marL="514350" indent="-514350" algn="l">
              <a:buAutoNum type="arabicPeriod"/>
            </a:pPr>
            <a:r>
              <a:rPr lang="en-GB" sz="3000" dirty="0"/>
              <a:t>Theology</a:t>
            </a:r>
          </a:p>
          <a:p>
            <a:pPr marL="514350" indent="-514350" algn="l">
              <a:buAutoNum type="arabicPeriod"/>
            </a:pPr>
            <a:r>
              <a:rPr lang="en-GB" sz="3000" dirty="0"/>
              <a:t>Slavery (including monuments)</a:t>
            </a:r>
          </a:p>
          <a:p>
            <a:pPr marL="514350" indent="-514350" algn="l">
              <a:buAutoNum type="arabicPeriod"/>
            </a:pPr>
            <a:r>
              <a:rPr lang="en-GB" sz="3000" dirty="0"/>
              <a:t>History and Memory</a:t>
            </a:r>
          </a:p>
          <a:p>
            <a:pPr marL="514350" indent="-514350" algn="l">
              <a:buAutoNum type="arabicPeriod"/>
            </a:pPr>
            <a:r>
              <a:rPr lang="en-GB" sz="3000" dirty="0"/>
              <a:t>Culture and liturgy</a:t>
            </a:r>
          </a:p>
          <a:p>
            <a:pPr marL="514350" indent="-514350" algn="l">
              <a:buAutoNum type="arabicPeriod"/>
            </a:pPr>
            <a:r>
              <a:rPr lang="en-GB" sz="3000" dirty="0"/>
              <a:t>Complaints handling</a:t>
            </a:r>
          </a:p>
          <a:p>
            <a:pPr marL="514350" indent="-514350" algn="l">
              <a:buAutoNum type="arabicPeriod"/>
            </a:pPr>
            <a:r>
              <a:rPr lang="en-GB" sz="3000" dirty="0"/>
              <a:t>Participation</a:t>
            </a:r>
          </a:p>
          <a:p>
            <a:pPr marL="514350" indent="-514350" algn="l">
              <a:buAutoNum type="arabicPeriod"/>
            </a:pPr>
            <a:r>
              <a:rPr lang="en-GB" sz="3000" dirty="0"/>
              <a:t>Patronage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3EB72A-2014-447C-ADE2-6D05D4B2E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557" y="1355651"/>
            <a:ext cx="5391002" cy="350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986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39E39-3F47-4252-58A8-F5CBBAD33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828" y="231354"/>
            <a:ext cx="11203171" cy="66266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000" b="1" dirty="0"/>
              <a:t>Participation </a:t>
            </a:r>
          </a:p>
          <a:p>
            <a:pPr marL="0" indent="0" algn="ctr">
              <a:buNone/>
            </a:pPr>
            <a:r>
              <a:rPr lang="en-GB" sz="3000" b="1" dirty="0"/>
              <a:t>(including appointments)</a:t>
            </a:r>
          </a:p>
          <a:p>
            <a:pPr marL="0" indent="0" algn="ctr">
              <a:buNone/>
            </a:pPr>
            <a:endParaRPr lang="en-GB" sz="3000" b="1" dirty="0"/>
          </a:p>
          <a:p>
            <a:pPr marL="514350" indent="-514350">
              <a:buAutoNum type="arabicPeriod"/>
            </a:pPr>
            <a:r>
              <a:rPr lang="en-GB" sz="3400" dirty="0"/>
              <a:t>Sixteen identified actions. Two refer to ‘dioceses with UKME/GMH populations of national average or above’.  Does this apply to the Diocese of Portsmouth? </a:t>
            </a:r>
          </a:p>
          <a:p>
            <a:pPr marL="514350" indent="-514350">
              <a:buAutoNum type="arabicPeriod"/>
            </a:pPr>
            <a:r>
              <a:rPr lang="en-GB" sz="3400" dirty="0"/>
              <a:t>Collect and use data on racial diversity to inform accountability and good practice.</a:t>
            </a:r>
          </a:p>
          <a:p>
            <a:pPr marL="514350" indent="-514350">
              <a:buAutoNum type="arabicPeriod"/>
            </a:pPr>
            <a:r>
              <a:rPr lang="en-GB" sz="3400" dirty="0"/>
              <a:t>Diocesan bishops to nominate at least one UKME/GMH candidate for every SDLP</a:t>
            </a:r>
          </a:p>
          <a:p>
            <a:pPr marL="514350" indent="-514350">
              <a:buAutoNum type="arabicPeriod"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928990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39E39-3F47-4252-58A8-F5CBBAD33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828" y="231354"/>
            <a:ext cx="11203171" cy="662664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6000" b="1" dirty="0"/>
              <a:t>Participation </a:t>
            </a:r>
          </a:p>
          <a:p>
            <a:pPr marL="0" indent="0" algn="ctr">
              <a:buNone/>
            </a:pPr>
            <a:r>
              <a:rPr lang="en-GB" sz="3000" b="1" dirty="0"/>
              <a:t>(including appointments)</a:t>
            </a:r>
          </a:p>
          <a:p>
            <a:pPr marL="0" indent="0" algn="ctr">
              <a:buNone/>
            </a:pPr>
            <a:endParaRPr lang="en-GB" sz="3000" b="1" dirty="0"/>
          </a:p>
          <a:p>
            <a:pPr marL="514350" indent="-514350">
              <a:buFont typeface="+mj-lt"/>
              <a:buAutoNum type="arabicPeriod" startAt="4"/>
            </a:pPr>
            <a:r>
              <a:rPr lang="en-GB" sz="3200" dirty="0"/>
              <a:t>Build recruitment process for every level and context which includes racial diversity. Every shortlist should include one appointable UKME/GMH candidate, including senior appointments.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GB" sz="3200" dirty="0"/>
              <a:t>Every Bishop’s Council should include at least three UKME/GMH members.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GB" sz="3200" dirty="0"/>
              <a:t>Cathedral Chapters should recruit at least on UKME member of Chapter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GB" sz="3200" dirty="0"/>
              <a:t>Work with HE institutions to actively increase the </a:t>
            </a:r>
            <a:br>
              <a:rPr lang="en-GB" sz="3200" dirty="0"/>
            </a:br>
            <a:r>
              <a:rPr lang="en-GB" sz="3200" dirty="0"/>
              <a:t>number of UKME/GMH chaplains</a:t>
            </a:r>
          </a:p>
          <a:p>
            <a:pPr marL="514350" indent="-514350">
              <a:buFont typeface="+mj-lt"/>
              <a:buAutoNum type="arabicPeriod" startAt="4"/>
            </a:pPr>
            <a:endParaRPr lang="en-GB" sz="3200" dirty="0"/>
          </a:p>
          <a:p>
            <a:pPr marL="514350" indent="-514350">
              <a:buFont typeface="+mj-lt"/>
              <a:buAutoNum type="arabicPeriod" startAt="4"/>
            </a:pPr>
            <a:endParaRPr lang="en-GB" sz="3200" dirty="0"/>
          </a:p>
          <a:p>
            <a:pPr marL="514350" indent="-514350">
              <a:buFont typeface="+mj-lt"/>
              <a:buAutoNum type="arabicPeriod" startAt="4"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190038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39E39-3F47-4252-58A8-F5CBBAD33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828" y="231354"/>
            <a:ext cx="11203171" cy="662664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5800" b="1" dirty="0"/>
              <a:t>TEIs and authorised training pathways </a:t>
            </a:r>
          </a:p>
          <a:p>
            <a:pPr marL="0" indent="0" algn="ctr">
              <a:buNone/>
            </a:pPr>
            <a:endParaRPr lang="en-GB" sz="3000" b="1" dirty="0"/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Promote intercultural placements and mark Black History Month, celebrating diverse saints and models.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Diversify curriculum and bibliographies, anti-racism learning for staff, participation in modules on Black Theology or Theologies in Global Perspective to be compulsory for all </a:t>
            </a:r>
            <a:r>
              <a:rPr lang="en-GB" sz="3200" dirty="0" err="1"/>
              <a:t>ordinands</a:t>
            </a:r>
            <a:r>
              <a:rPr lang="en-GB" sz="32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Demographic audit of tutors, lecturers and governing bodies, with workable plan for increasing </a:t>
            </a:r>
            <a:r>
              <a:rPr lang="en-GB" sz="3200" dirty="0" err="1"/>
              <a:t>diversity.U</a:t>
            </a:r>
            <a:endParaRPr lang="en-GB" sz="3200" dirty="0"/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Use liturgical resources to reflect the diversity of the Anglican Communion</a:t>
            </a:r>
          </a:p>
          <a:p>
            <a:pPr marL="514350" indent="-514350">
              <a:buFont typeface="+mj-lt"/>
              <a:buAutoNum type="arabicPeriod" startAt="4"/>
            </a:pPr>
            <a:endParaRPr lang="en-GB" sz="3200" dirty="0"/>
          </a:p>
          <a:p>
            <a:pPr marL="514350" indent="-514350">
              <a:buFont typeface="+mj-lt"/>
              <a:buAutoNum type="arabicPeriod" startAt="4"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175292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848965-1AD7-F75D-4220-82E85CD6B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801" y="542260"/>
            <a:ext cx="4034890" cy="50385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2747FD-A13C-B26B-CF12-EA567076D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229" y="5782521"/>
            <a:ext cx="3891816" cy="809665"/>
          </a:xfrm>
        </p:spPr>
        <p:txBody>
          <a:bodyPr>
            <a:normAutofit/>
          </a:bodyPr>
          <a:lstStyle/>
          <a:p>
            <a:r>
              <a:rPr lang="en-GB" sz="2400" dirty="0"/>
              <a:t>Azariah France-Williams</a:t>
            </a:r>
            <a:br>
              <a:rPr lang="en-GB" sz="2400" dirty="0"/>
            </a:br>
            <a:r>
              <a:rPr lang="en-GB" sz="2400" dirty="0"/>
              <a:t>Racial Justice Sunday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32AD92-5197-0131-23A0-6E4A108B3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187" y="542260"/>
            <a:ext cx="4025269" cy="50385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CB5945-BB07-4173-8216-53518316C6D8}"/>
              </a:ext>
            </a:extLst>
          </p:cNvPr>
          <p:cNvSpPr txBox="1"/>
          <p:nvPr/>
        </p:nvSpPr>
        <p:spPr>
          <a:xfrm>
            <a:off x="1324189" y="5782521"/>
            <a:ext cx="4077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+mj-lt"/>
              </a:rPr>
              <a:t>Chine McDonald</a:t>
            </a:r>
          </a:p>
          <a:p>
            <a:r>
              <a:rPr lang="en-GB" sz="2400" dirty="0">
                <a:latin typeface="+mj-lt"/>
              </a:rPr>
              <a:t>2023 Robert Dolling Lecture</a:t>
            </a:r>
          </a:p>
        </p:txBody>
      </p:sp>
    </p:spTree>
    <p:extLst>
      <p:ext uri="{BB962C8B-B14F-4D97-AF65-F5344CB8AC3E}">
        <p14:creationId xmlns:p14="http://schemas.microsoft.com/office/powerpoint/2010/main" val="1653133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P PowerPoint template  -  Read-Only" id="{D7C22C57-C319-4784-AF30-854CEAFEF69D}" vid="{C3B7E976-2B59-4569-B985-E7BE47835E00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</TotalTime>
  <Words>461</Words>
  <Application>Microsoft Office PowerPoint</Application>
  <PresentationFormat>Widescreen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Diocesan Synod</vt:lpstr>
      <vt:lpstr>PowerPoint Presentation</vt:lpstr>
      <vt:lpstr>Martin Luther King</vt:lpstr>
      <vt:lpstr>Five priority areas</vt:lpstr>
      <vt:lpstr>Seven workstreams</vt:lpstr>
      <vt:lpstr>PowerPoint Presentation</vt:lpstr>
      <vt:lpstr>PowerPoint Presentation</vt:lpstr>
      <vt:lpstr>PowerPoint Presentation</vt:lpstr>
      <vt:lpstr>Azariah France-Williams Racial Justice Sunday 2023</vt:lpstr>
      <vt:lpstr>Martin Luther King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some new  diocesan staff</dc:title>
  <dc:creator>Neil Pugmire</dc:creator>
  <cp:lastModifiedBy>Neil Pugmire</cp:lastModifiedBy>
  <cp:revision>15</cp:revision>
  <dcterms:created xsi:type="dcterms:W3CDTF">2022-03-31T16:16:50Z</dcterms:created>
  <dcterms:modified xsi:type="dcterms:W3CDTF">2022-06-30T13:50:55Z</dcterms:modified>
</cp:coreProperties>
</file>