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74" r:id="rId3"/>
    <p:sldId id="292" r:id="rId4"/>
    <p:sldId id="258" r:id="rId5"/>
    <p:sldId id="264" r:id="rId6"/>
    <p:sldId id="293" r:id="rId7"/>
    <p:sldId id="294" r:id="rId8"/>
    <p:sldId id="295" r:id="rId9"/>
    <p:sldId id="260" r:id="rId10"/>
    <p:sldId id="29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45"/>
    <p:restoredTop sz="95037"/>
  </p:normalViewPr>
  <p:slideViewPr>
    <p:cSldViewPr snapToGrid="0" snapToObjects="1">
      <p:cViewPr varScale="1">
        <p:scale>
          <a:sx n="95" d="100"/>
          <a:sy n="95" d="100"/>
        </p:scale>
        <p:origin x="10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ocese-fs01\Departments\Portsmouth\Accounts\Year%20End\2021\EA%20workings\Charts%20for%20Syno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ocese-fs01\Departments\Portsmouth\Accounts\Year%20End\2021\EA%20workings\Charts%20for%20Syno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ocese-fs01\Departments\Portsmouth\Accounts\Year%20End\2021\EA%20workings\Charts%20for%20Syno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ocese-fs01\Departments\Portsmouth\Accounts\Year%20End\2021\EA%20workings\Charts%20for%20Syno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ocese-fs01\Departments\Portsmouth\Accounts\Year%20End\2021\EA%20workings\Charts%20for%20Syno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ocese-fs01\Departments\Portsmouth\Accounts\Year%20End\2021\EA%20workings\Charts%20for%20Syno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ocese-fs01\Departments\Portsmouth\Accounts\Year%20End\2021\EA%20workings\Charts%20for%20Synod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ocese-fs01\Departments\Portsmouth\Accounts\Year%20End\2021\EA%20workings\Charts%20for%20Syno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342144731908522"/>
          <c:y val="0.15515748031496063"/>
          <c:w val="0.51093513310836147"/>
          <c:h val="0.79744613863066449"/>
        </c:manualLayout>
      </c:layout>
      <c:pieChart>
        <c:varyColors val="1"/>
        <c:ser>
          <c:idx val="0"/>
          <c:order val="0"/>
          <c:tx>
            <c:strRef>
              <c:f>'Income chart'!$C$2</c:f>
              <c:strCache>
                <c:ptCount val="1"/>
                <c:pt idx="0">
                  <c:v>2021 % of Income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54-4A1E-B545-D2660DEF38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54-4A1E-B545-D2660DEF38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B54-4A1E-B545-D2660DEF38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B54-4A1E-B545-D2660DEF385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B54-4A1E-B545-D2660DEF385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B54-4A1E-B545-D2660DEF3858}"/>
              </c:ext>
            </c:extLst>
          </c:dPt>
          <c:dPt>
            <c:idx val="6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B54-4A1E-B545-D2660DEF38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'Income chart'!$A$3:$A$9</c:f>
              <c:strCache>
                <c:ptCount val="7"/>
                <c:pt idx="0">
                  <c:v>Parish Share</c:v>
                </c:pt>
                <c:pt idx="1">
                  <c:v>Rental Income</c:v>
                </c:pt>
                <c:pt idx="2">
                  <c:v>Charitable Activities (Fees)</c:v>
                </c:pt>
                <c:pt idx="3">
                  <c:v>Grants/Donations</c:v>
                </c:pt>
                <c:pt idx="4">
                  <c:v>Investment Income</c:v>
                </c:pt>
                <c:pt idx="5">
                  <c:v>Furlough grant</c:v>
                </c:pt>
                <c:pt idx="6">
                  <c:v>Gains on House Sales</c:v>
                </c:pt>
              </c:strCache>
            </c:strRef>
          </c:cat>
          <c:val>
            <c:numRef>
              <c:f>'Income chart'!$C$3:$C$9</c:f>
              <c:numCache>
                <c:formatCode>0.0%</c:formatCode>
                <c:ptCount val="7"/>
                <c:pt idx="0">
                  <c:v>0.66139411934631642</c:v>
                </c:pt>
                <c:pt idx="1">
                  <c:v>6.4700222871237362E-2</c:v>
                </c:pt>
                <c:pt idx="2">
                  <c:v>5.4124048773427455E-2</c:v>
                </c:pt>
                <c:pt idx="3">
                  <c:v>0.12175474915124555</c:v>
                </c:pt>
                <c:pt idx="4">
                  <c:v>7.6585938152180635E-2</c:v>
                </c:pt>
                <c:pt idx="6">
                  <c:v>2.1440921705592562E-2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B54-4A1E-B545-D2660DEF3858}"/>
            </c:ext>
          </c:extLst>
        </c:ser>
        <c:ser>
          <c:idx val="1"/>
          <c:order val="1"/>
          <c:tx>
            <c:strRef>
              <c:f>'Income chart'!$F$2</c:f>
              <c:strCache>
                <c:ptCount val="1"/>
                <c:pt idx="0">
                  <c:v>2020 % of Income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EB54-4A1E-B545-D2660DEF38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EB54-4A1E-B545-D2660DEF38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EB54-4A1E-B545-D2660DEF38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EB54-4A1E-B545-D2660DEF385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EB54-4A1E-B545-D2660DEF385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EB54-4A1E-B545-D2660DEF385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EB54-4A1E-B545-D2660DEF3858}"/>
              </c:ext>
            </c:extLst>
          </c:dPt>
          <c:cat>
            <c:strRef>
              <c:f>'Income chart'!$A$3:$A$9</c:f>
              <c:strCache>
                <c:ptCount val="7"/>
                <c:pt idx="0">
                  <c:v>Parish Share</c:v>
                </c:pt>
                <c:pt idx="1">
                  <c:v>Rental Income</c:v>
                </c:pt>
                <c:pt idx="2">
                  <c:v>Charitable Activities (Fees)</c:v>
                </c:pt>
                <c:pt idx="3">
                  <c:v>Grants/Donations</c:v>
                </c:pt>
                <c:pt idx="4">
                  <c:v>Investment Income</c:v>
                </c:pt>
                <c:pt idx="5">
                  <c:v>Furlough grant</c:v>
                </c:pt>
                <c:pt idx="6">
                  <c:v>Gains on House Sales</c:v>
                </c:pt>
              </c:strCache>
            </c:strRef>
          </c:cat>
          <c:val>
            <c:numRef>
              <c:f>'Income chart'!$F$3:$F$9</c:f>
              <c:numCache>
                <c:formatCode>0.0%</c:formatCode>
                <c:ptCount val="7"/>
                <c:pt idx="0">
                  <c:v>0.66051095504063662</c:v>
                </c:pt>
                <c:pt idx="1">
                  <c:v>4.8320224286422506E-2</c:v>
                </c:pt>
                <c:pt idx="2">
                  <c:v>3.1589416850514342E-2</c:v>
                </c:pt>
                <c:pt idx="3">
                  <c:v>0.18020465629178636</c:v>
                </c:pt>
                <c:pt idx="4">
                  <c:v>5.513698499946567E-2</c:v>
                </c:pt>
                <c:pt idx="5">
                  <c:v>2.2829777255321374E-2</c:v>
                </c:pt>
                <c:pt idx="6">
                  <c:v>1.4079852758531793E-3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EB54-4A1E-B545-D2660DEF3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delete val="1"/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5.4241469816272966E-2"/>
          <c:y val="0.11590812018062961"/>
          <c:w val="0.31850112485939258"/>
          <c:h val="0.856314047700559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5727442752290695"/>
          <c:y val="0.17442631123623514"/>
          <c:w val="0.53994235937573665"/>
          <c:h val="0.80599216997316658"/>
        </c:manualLayout>
      </c:layout>
      <c:pieChart>
        <c:varyColors val="1"/>
        <c:ser>
          <c:idx val="0"/>
          <c:order val="0"/>
          <c:tx>
            <c:strRef>
              <c:f>'Income chart'!$F$2</c:f>
              <c:strCache>
                <c:ptCount val="1"/>
                <c:pt idx="0">
                  <c:v>2020 % of Income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69-4AFE-A965-99C8600E3F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69-4AFE-A965-99C8600E3F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F69-4AFE-A965-99C8600E3F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F69-4AFE-A965-99C8600E3F4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F69-4AFE-A965-99C8600E3F4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F69-4AFE-A965-99C8600E3F4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F69-4AFE-A965-99C8600E3F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'Income chart'!$A$3:$A$9</c:f>
              <c:strCache>
                <c:ptCount val="7"/>
                <c:pt idx="0">
                  <c:v>Parish Share</c:v>
                </c:pt>
                <c:pt idx="1">
                  <c:v>Rental Income</c:v>
                </c:pt>
                <c:pt idx="2">
                  <c:v>Charitable Activities (Fees)</c:v>
                </c:pt>
                <c:pt idx="3">
                  <c:v>Grants/Donations</c:v>
                </c:pt>
                <c:pt idx="4">
                  <c:v>Investment Income</c:v>
                </c:pt>
                <c:pt idx="5">
                  <c:v>Furlough grant</c:v>
                </c:pt>
                <c:pt idx="6">
                  <c:v>Gains on House Sales</c:v>
                </c:pt>
              </c:strCache>
            </c:strRef>
          </c:cat>
          <c:val>
            <c:numRef>
              <c:f>'Income chart'!$F$3:$F$9</c:f>
              <c:numCache>
                <c:formatCode>0.0%</c:formatCode>
                <c:ptCount val="7"/>
                <c:pt idx="0">
                  <c:v>0.66051095504063662</c:v>
                </c:pt>
                <c:pt idx="1">
                  <c:v>4.8320224286422506E-2</c:v>
                </c:pt>
                <c:pt idx="2">
                  <c:v>3.1589416850514342E-2</c:v>
                </c:pt>
                <c:pt idx="3">
                  <c:v>0.18020465629178636</c:v>
                </c:pt>
                <c:pt idx="4">
                  <c:v>5.513698499946567E-2</c:v>
                </c:pt>
                <c:pt idx="5">
                  <c:v>2.2829777255321374E-2</c:v>
                </c:pt>
                <c:pt idx="6">
                  <c:v>1.4079852758531793E-3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F69-4AFE-A965-99C8600E3F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727867100444782E-2"/>
          <c:y val="0"/>
          <c:w val="0.33419696040988894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366540359929413"/>
          <c:y val="8.6362768932071052E-2"/>
          <c:w val="0.48070074858390144"/>
          <c:h val="0.8904867397370902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910323709536302E-2"/>
          <c:y val="0.10242782152230971"/>
          <c:w val="0.36740157480314967"/>
          <c:h val="0.869794400699912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790354330708662"/>
          <c:y val="0.21337962962962964"/>
          <c:w val="0.40252646544181975"/>
          <c:h val="0.6708774424030329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663265903054836E-2"/>
          <c:y val="0.11873174197509147"/>
          <c:w val="0.34109308030404079"/>
          <c:h val="0.853490537730089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7790354330708662"/>
          <c:y val="0.21337962962962964"/>
          <c:w val="0.40252646544181975"/>
          <c:h val="0.67087744240303293"/>
        </c:manualLayout>
      </c:layout>
      <c:pieChart>
        <c:varyColors val="1"/>
        <c:ser>
          <c:idx val="0"/>
          <c:order val="0"/>
          <c:tx>
            <c:strRef>
              <c:f>'Expenditure chart'!$C$2</c:f>
              <c:strCache>
                <c:ptCount val="1"/>
                <c:pt idx="0">
                  <c:v>2021 % of Expenditure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330-4CF2-9C86-826F25FF85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330-4CF2-9C86-826F25FF85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330-4CF2-9C86-826F25FF85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330-4CF2-9C86-826F25FF85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330-4CF2-9C86-826F25FF85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330-4CF2-9C86-826F25FF85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330-4CF2-9C86-826F25FF85A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330-4CF2-9C86-826F25FF85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'Expenditure chart'!$A$3:$A$10</c:f>
              <c:strCache>
                <c:ptCount val="8"/>
                <c:pt idx="0">
                  <c:v>Contributions to Archbishops' Council</c:v>
                </c:pt>
                <c:pt idx="1">
                  <c:v>Clergy Stipends, Pensions &amp; NI</c:v>
                </c:pt>
                <c:pt idx="2">
                  <c:v>Clergy Housing</c:v>
                </c:pt>
                <c:pt idx="3">
                  <c:v>Clergy Grants &amp; Moves</c:v>
                </c:pt>
                <c:pt idx="4">
                  <c:v>Ministry training &amp; other expenses</c:v>
                </c:pt>
                <c:pt idx="5">
                  <c:v>Support for Parish Ministry</c:v>
                </c:pt>
                <c:pt idx="6">
                  <c:v>Governance</c:v>
                </c:pt>
                <c:pt idx="7">
                  <c:v>Education</c:v>
                </c:pt>
              </c:strCache>
            </c:strRef>
          </c:cat>
          <c:val>
            <c:numRef>
              <c:f>'Expenditure chart'!$C$3:$C$10</c:f>
              <c:numCache>
                <c:formatCode>0.0%</c:formatCode>
                <c:ptCount val="8"/>
                <c:pt idx="0">
                  <c:v>4.2702549818924122E-2</c:v>
                </c:pt>
                <c:pt idx="1">
                  <c:v>0.51826007292223886</c:v>
                </c:pt>
                <c:pt idx="2">
                  <c:v>0.11687295175203979</c:v>
                </c:pt>
                <c:pt idx="3">
                  <c:v>1.3614047061282964E-2</c:v>
                </c:pt>
                <c:pt idx="4">
                  <c:v>3.2623171564016014E-2</c:v>
                </c:pt>
                <c:pt idx="5">
                  <c:v>0.2437335141017837</c:v>
                </c:pt>
                <c:pt idx="6">
                  <c:v>7.9004728263208698E-3</c:v>
                </c:pt>
                <c:pt idx="7">
                  <c:v>2.4293219953393713E-2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330-4CF2-9C86-826F25FF8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663265903054836E-2"/>
          <c:y val="2.4661221464797305E-2"/>
          <c:w val="0.39463452927451809"/>
          <c:h val="0.975338778535202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Support</a:t>
            </a:r>
            <a:r>
              <a:rPr lang="en-US" baseline="0"/>
              <a:t> for Parish Ministry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9786023622047245"/>
          <c:y val="0.1549041265675124"/>
          <c:w val="0.50603040244969377"/>
          <c:h val="0.8265773549139691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118766404199481E-2"/>
          <c:y val="0.13425707203266257"/>
          <c:w val="0.27898465137509987"/>
          <c:h val="0.837965150189559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Support</a:t>
            </a:r>
            <a:r>
              <a:rPr lang="en-US" baseline="0"/>
              <a:t> for Parish Ministry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9786023622047245"/>
          <c:y val="0.1549041265675124"/>
          <c:w val="0.50603040244969377"/>
          <c:h val="0.82657735491396911"/>
        </c:manualLayout>
      </c:layout>
      <c:pieChart>
        <c:varyColors val="1"/>
        <c:ser>
          <c:idx val="0"/>
          <c:order val="0"/>
          <c:tx>
            <c:strRef>
              <c:f>'Expenditure chart'!$C$38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C5-4160-B489-4E612A75C6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C5-4160-B489-4E612A75C6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1C5-4160-B489-4E612A75C6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1C5-4160-B489-4E612A75C6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1C5-4160-B489-4E612A75C6D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1C5-4160-B489-4E612A75C6D4}"/>
              </c:ext>
            </c:extLst>
          </c:dPt>
          <c:dPt>
            <c:idx val="6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1C5-4160-B489-4E612A75C6D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'Expenditure chart'!$A$39:$A$45</c:f>
              <c:strCache>
                <c:ptCount val="7"/>
                <c:pt idx="0">
                  <c:v>Finance</c:v>
                </c:pt>
                <c:pt idx="1">
                  <c:v>Diocesan Central Support incl HR and IT</c:v>
                </c:pt>
                <c:pt idx="2">
                  <c:v>Registrar and legal</c:v>
                </c:pt>
                <c:pt idx="3">
                  <c:v>Safeguarding</c:v>
                </c:pt>
                <c:pt idx="4">
                  <c:v>Mission Discipleship and Ministry</c:v>
                </c:pt>
                <c:pt idx="5">
                  <c:v>Mission &amp; Society</c:v>
                </c:pt>
                <c:pt idx="6">
                  <c:v>Communication</c:v>
                </c:pt>
              </c:strCache>
            </c:strRef>
          </c:cat>
          <c:val>
            <c:numRef>
              <c:f>'Expenditure chart'!$C$39:$C$45</c:f>
              <c:numCache>
                <c:formatCode>0.0%</c:formatCode>
                <c:ptCount val="7"/>
                <c:pt idx="0">
                  <c:v>0.11442193087008343</c:v>
                </c:pt>
                <c:pt idx="1">
                  <c:v>0.40345649582836712</c:v>
                </c:pt>
                <c:pt idx="2">
                  <c:v>4.5887961859356376E-2</c:v>
                </c:pt>
                <c:pt idx="3">
                  <c:v>0.11084624553039332</c:v>
                </c:pt>
                <c:pt idx="4">
                  <c:v>0.2270560190703218</c:v>
                </c:pt>
                <c:pt idx="5">
                  <c:v>6.0190703218116808E-2</c:v>
                </c:pt>
                <c:pt idx="6">
                  <c:v>3.8140643623361142E-2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1C5-4160-B489-4E612A75C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118766404199481E-2"/>
          <c:y val="5.645698086832536E-2"/>
          <c:w val="0.33454024496937879"/>
          <c:h val="0.915765267942417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8242368420067322"/>
          <c:y val="0.15906238464378003"/>
          <c:w val="0.46786780040512055"/>
          <c:h val="0.72641268678624471"/>
        </c:manualLayout>
      </c:layout>
      <c:pieChart>
        <c:varyColors val="1"/>
        <c:ser>
          <c:idx val="0"/>
          <c:order val="0"/>
          <c:tx>
            <c:strRef>
              <c:f>'Expenditure chart'!$F$2</c:f>
              <c:strCache>
                <c:ptCount val="1"/>
                <c:pt idx="0">
                  <c:v>2020 % of Expenditure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72-40F9-BF73-6BE0BD7CD1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72-40F9-BF73-6BE0BD7CD1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272-40F9-BF73-6BE0BD7CD1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272-40F9-BF73-6BE0BD7CD1C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272-40F9-BF73-6BE0BD7CD1C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272-40F9-BF73-6BE0BD7CD1C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272-40F9-BF73-6BE0BD7CD1C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272-40F9-BF73-6BE0BD7CD1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'Expenditure chart'!$A$3:$A$10</c:f>
              <c:strCache>
                <c:ptCount val="8"/>
                <c:pt idx="0">
                  <c:v>Contributions to Archbishops' Council</c:v>
                </c:pt>
                <c:pt idx="1">
                  <c:v>Clergy Stipends, Pensions &amp; NI</c:v>
                </c:pt>
                <c:pt idx="2">
                  <c:v>Clergy Housing</c:v>
                </c:pt>
                <c:pt idx="3">
                  <c:v>Clergy Grants &amp; Moves</c:v>
                </c:pt>
                <c:pt idx="4">
                  <c:v>Ministry training &amp; other expenses</c:v>
                </c:pt>
                <c:pt idx="5">
                  <c:v>Support for Parish Ministry</c:v>
                </c:pt>
                <c:pt idx="6">
                  <c:v>Governance</c:v>
                </c:pt>
                <c:pt idx="7">
                  <c:v>Education</c:v>
                </c:pt>
              </c:strCache>
            </c:strRef>
          </c:cat>
          <c:val>
            <c:numRef>
              <c:f>'Expenditure chart'!$F$3:$F$10</c:f>
              <c:numCache>
                <c:formatCode>0.0%</c:formatCode>
                <c:ptCount val="8"/>
                <c:pt idx="0">
                  <c:v>7.1814641300649823E-2</c:v>
                </c:pt>
                <c:pt idx="1">
                  <c:v>0.5068244570489765</c:v>
                </c:pt>
                <c:pt idx="2">
                  <c:v>0.10163339222978193</c:v>
                </c:pt>
                <c:pt idx="3">
                  <c:v>1.059548481452907E-2</c:v>
                </c:pt>
                <c:pt idx="4">
                  <c:v>5.9924247454398345E-3</c:v>
                </c:pt>
                <c:pt idx="5">
                  <c:v>0.26714230396560934</c:v>
                </c:pt>
                <c:pt idx="6">
                  <c:v>5.8437636064604722E-3</c:v>
                </c:pt>
                <c:pt idx="7">
                  <c:v>3.0153532288553032E-2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272-40F9-BF73-6BE0BD7CD1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819507939538942E-2"/>
          <c:y val="2.6715183122062513E-2"/>
          <c:w val="0.42813238042522123"/>
          <c:h val="0.973284816877937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F0F3-55C7-1D4D-B65F-9F4021B11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89B71-9F6A-5D48-AC8B-912B68927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D5FD9-E4BC-B14B-B7EF-74E7D789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A895-5901-F446-A20E-C7294566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A5B6-A433-374D-8066-D252C573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8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7135-5DBE-B249-B805-EB890424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8833D-3F15-F741-ACA7-DA51F07B5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47C9-5AA9-BD4B-B13E-DDB1982B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665D7-707D-8747-98DE-B538E5A0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FE57-D60A-B546-9ADF-07D29EFE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22C06-E577-764F-A534-CF94B048C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215A5-5F51-774B-AD2C-3E9E07E01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CA571-4AC0-6F40-843A-ACF4B714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F1FC-130B-2242-904C-981D369F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B2FD7-3B72-7D48-8EA8-62E6A1C9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7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4B11-2D0E-FC4C-A20E-59FC09E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C99F-D311-9647-BE57-0BAA5F15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39C0-CC3A-8C4D-AA6E-0121985A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EFE1-E1DD-A548-8FFB-99B3ABD8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494-3A7D-A644-BBB8-1AE532B8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6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2BD1-35B0-CC44-8303-CFA8667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C7CC-B025-DB4E-9E7E-AB925A196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DA28D-7D7B-D74C-9C0B-1E579657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2F2AD-BC0B-4C44-9B7C-C120730F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0E90-E37D-DC47-A6AF-80515CFA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2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5CAC-44AE-3C4C-BC14-6AB071C4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88E15-06BE-4A44-BD3B-51B5F1A5C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D0B08-032C-014E-9F41-5A9BB3D2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3FC5-754C-0D42-B6AB-CEEC4ED3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5FAE8-935C-E141-8FDD-BF0D054E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78933-ABC9-DE4D-A306-0050D5BF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7F0-FC1E-284E-AE52-A7AA3B4F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DE68F-8134-7743-9766-8CF670A55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18418-8EC6-3E45-87F1-FF7C93291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4CA54-1F64-4145-92EA-8FC97D35B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5967D-8728-FF40-BF0C-6F7E426F5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EEA28-694A-3F40-8386-DC29E35E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ACFDB-C5C8-9E45-9DA2-BCF559E1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3BBBE-117B-D74A-8E91-6BE19885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8697-E946-E546-A9C0-0EA9F2D5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BD15C-17A1-DC4E-8367-7C57AF40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4683E-C86D-204C-8393-83F0D12A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F0048-8C85-314A-A73D-AF0CE955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5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808EE-6CFF-3145-A57F-A0FCF824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294FA-4C2E-B046-9E78-03531BDA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CC212-5842-464A-965C-D9E8D5B8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88FB-EC7F-FD48-A30D-5BB44A77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F69A3-0120-D54C-B0C5-DA526C06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D41E5-ECF1-6841-AFD9-FA7ABEBB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263F1-F0D7-1840-8A9C-CC8D435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88B1F-707E-0849-A742-4D1D6564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0377-FA1E-9F45-8BFD-2BD1C0A6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1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3CD5-E234-D345-8BFD-DA0FA2FC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61B95-8801-9848-A82A-47997AB5A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4F9E6-4CD5-E744-96EC-126805B13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7031D-0234-5C4A-8986-609DFD3B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B8CF4-9CCE-3246-AB83-09F383CF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5F058-0DAC-EC43-A4E0-502797A5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60004-A33D-AB4A-A6DD-DFFC3552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331C5-9537-6540-868D-845B28793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71C2-2F73-3B45-87DD-D85A7D832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FF51-AD92-9A41-972C-B9E184C75B97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7B671-3397-A641-9452-AC71007C1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39DC-791F-A744-ABDF-8F7476249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C51AF-C876-4D03-8754-51B76BCE59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dirty="0"/>
              <a:t>Diocesan Synod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633AB1-6EBC-43D1-8A4D-42B741107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Saturday 25 June 2022</a:t>
            </a:r>
          </a:p>
        </p:txBody>
      </p:sp>
    </p:spTree>
    <p:extLst>
      <p:ext uri="{BB962C8B-B14F-4D97-AF65-F5344CB8AC3E}">
        <p14:creationId xmlns:p14="http://schemas.microsoft.com/office/powerpoint/2010/main" val="376796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F0F48-379E-4A80-8F35-D7DE0C07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27676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/>
              <a:t>2021 Annual Report and Accounts:</a:t>
            </a:r>
            <a:endParaRPr lang="en-GB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BC7F2-6070-44EC-A454-DC2BE5D28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034" y="1492470"/>
            <a:ext cx="10214729" cy="4684494"/>
          </a:xfrm>
        </p:spPr>
        <p:txBody>
          <a:bodyPr/>
          <a:lstStyle/>
          <a:p>
            <a:r>
              <a:rPr lang="en-GB" dirty="0"/>
              <a:t>Movement in Balance Sheet – all funds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F7FA860-F3F5-4E0C-AFF6-BB27F2F64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36996"/>
              </p:ext>
            </p:extLst>
          </p:nvPr>
        </p:nvGraphicFramePr>
        <p:xfrm>
          <a:off x="1051035" y="2060028"/>
          <a:ext cx="10878203" cy="476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8269">
                  <a:extLst>
                    <a:ext uri="{9D8B030D-6E8A-4147-A177-3AD203B41FA5}">
                      <a16:colId xmlns:a16="http://schemas.microsoft.com/office/drawing/2014/main" val="9526728"/>
                    </a:ext>
                  </a:extLst>
                </a:gridCol>
                <a:gridCol w="1139989">
                  <a:extLst>
                    <a:ext uri="{9D8B030D-6E8A-4147-A177-3AD203B41FA5}">
                      <a16:colId xmlns:a16="http://schemas.microsoft.com/office/drawing/2014/main" val="2789540028"/>
                    </a:ext>
                  </a:extLst>
                </a:gridCol>
                <a:gridCol w="1139989">
                  <a:extLst>
                    <a:ext uri="{9D8B030D-6E8A-4147-A177-3AD203B41FA5}">
                      <a16:colId xmlns:a16="http://schemas.microsoft.com/office/drawing/2014/main" val="2975097001"/>
                    </a:ext>
                  </a:extLst>
                </a:gridCol>
                <a:gridCol w="1139989">
                  <a:extLst>
                    <a:ext uri="{9D8B030D-6E8A-4147-A177-3AD203B41FA5}">
                      <a16:colId xmlns:a16="http://schemas.microsoft.com/office/drawing/2014/main" val="2693118893"/>
                    </a:ext>
                  </a:extLst>
                </a:gridCol>
                <a:gridCol w="1139989">
                  <a:extLst>
                    <a:ext uri="{9D8B030D-6E8A-4147-A177-3AD203B41FA5}">
                      <a16:colId xmlns:a16="http://schemas.microsoft.com/office/drawing/2014/main" val="1197425033"/>
                    </a:ext>
                  </a:extLst>
                </a:gridCol>
                <a:gridCol w="1139989">
                  <a:extLst>
                    <a:ext uri="{9D8B030D-6E8A-4147-A177-3AD203B41FA5}">
                      <a16:colId xmlns:a16="http://schemas.microsoft.com/office/drawing/2014/main" val="2815256719"/>
                    </a:ext>
                  </a:extLst>
                </a:gridCol>
                <a:gridCol w="1139989">
                  <a:extLst>
                    <a:ext uri="{9D8B030D-6E8A-4147-A177-3AD203B41FA5}">
                      <a16:colId xmlns:a16="http://schemas.microsoft.com/office/drawing/2014/main" val="3942296361"/>
                    </a:ext>
                  </a:extLst>
                </a:gridCol>
              </a:tblGrid>
              <a:tr h="48718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General funds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Designated funds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Restricted funds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Endowment funds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Total 2021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Total 2020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9803710"/>
                  </a:ext>
                </a:extLst>
              </a:tr>
              <a:tr h="24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effectLst/>
                        </a:rPr>
                        <a:t>£'000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£'000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£'000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£'000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£'000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£'000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44217480"/>
                  </a:ext>
                </a:extLst>
              </a:tr>
              <a:tr h="24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effectLst/>
                        </a:rPr>
                        <a:t>Balance as per management report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307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91996786"/>
                  </a:ext>
                </a:extLst>
              </a:tr>
              <a:tr h="24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effectLst/>
                        </a:rPr>
                        <a:t>Less transfers for education fund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(152)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2502618"/>
                  </a:ext>
                </a:extLst>
              </a:tr>
              <a:tr h="4871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effectLst/>
                        </a:rPr>
                        <a:t>Less realised gain on fixed assets (shown below)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(143)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73144825"/>
                  </a:ext>
                </a:extLst>
              </a:tr>
              <a:tr h="24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Balance of income over expenses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471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48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57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588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873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29446450"/>
                  </a:ext>
                </a:extLst>
              </a:tr>
              <a:tr h="24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Pension Deficit Movement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(21)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-  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-  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(19)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58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8102481"/>
                  </a:ext>
                </a:extLst>
              </a:tr>
              <a:tr h="24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Sub-total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(9)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471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48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59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569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931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05509451"/>
                  </a:ext>
                </a:extLst>
              </a:tr>
              <a:tr h="24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9942630"/>
                  </a:ext>
                </a:extLst>
              </a:tr>
              <a:tr h="24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Other recognised gains and losses: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19744474"/>
                  </a:ext>
                </a:extLst>
              </a:tr>
              <a:tr h="24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Net gains on investments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271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401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701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1,660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3,033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907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70497807"/>
                  </a:ext>
                </a:extLst>
              </a:tr>
              <a:tr h="24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Unrealised gains on tangible fixed assets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852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-  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-  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2,358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3,210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1,004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12613162"/>
                  </a:ext>
                </a:extLst>
              </a:tr>
              <a:tr h="24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Realised gains on tangible fixed assets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143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-  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221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69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433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358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69285426"/>
                  </a:ext>
                </a:extLst>
              </a:tr>
              <a:tr h="24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Transfer between funds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(310)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297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(151)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164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-  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 -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36002384"/>
                  </a:ext>
                </a:extLst>
              </a:tr>
              <a:tr h="24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Net movement on funds for the year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947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1,169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819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4,310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7,245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3,200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44960721"/>
                  </a:ext>
                </a:extLst>
              </a:tr>
              <a:tr h="24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Fund balances as at 1st January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16,149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4,185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5,544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54,708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80,586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77,386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84187750"/>
                  </a:ext>
                </a:extLst>
              </a:tr>
              <a:tr h="24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Fund balances as at 31st December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17,096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5,354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6,363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59,018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80,586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44400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58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7C5CD-13CB-4A93-9ADB-08093B26C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/>
              <a:t>2021 Annual Report and Accounts:</a:t>
            </a:r>
            <a:endParaRPr lang="en-GB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F0945-B4C9-4057-9A94-E3CEF3B45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898" y="1394392"/>
            <a:ext cx="9934902" cy="4782571"/>
          </a:xfrm>
        </p:spPr>
        <p:txBody>
          <a:bodyPr/>
          <a:lstStyle/>
          <a:p>
            <a:r>
              <a:rPr lang="en-GB" dirty="0"/>
              <a:t>Variations to Budget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991E133-A03E-4480-9EA3-959F14A20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779194"/>
              </p:ext>
            </p:extLst>
          </p:nvPr>
        </p:nvGraphicFramePr>
        <p:xfrm>
          <a:off x="1418898" y="1975945"/>
          <a:ext cx="8765626" cy="4782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09743">
                  <a:extLst>
                    <a:ext uri="{9D8B030D-6E8A-4147-A177-3AD203B41FA5}">
                      <a16:colId xmlns:a16="http://schemas.microsoft.com/office/drawing/2014/main" val="2224671275"/>
                    </a:ext>
                  </a:extLst>
                </a:gridCol>
                <a:gridCol w="1455883">
                  <a:extLst>
                    <a:ext uri="{9D8B030D-6E8A-4147-A177-3AD203B41FA5}">
                      <a16:colId xmlns:a16="http://schemas.microsoft.com/office/drawing/2014/main" val="2509838436"/>
                    </a:ext>
                  </a:extLst>
                </a:gridCol>
              </a:tblGrid>
              <a:tr h="31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Budgeted deficit for the year ending 31 December 2021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(965)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33707349"/>
                  </a:ext>
                </a:extLst>
              </a:tr>
              <a:tr h="31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15279051"/>
                  </a:ext>
                </a:extLst>
              </a:tr>
              <a:tr h="31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Parish share under collection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(568)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42748544"/>
                  </a:ext>
                </a:extLst>
              </a:tr>
              <a:tr h="31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Additional rental income collected during the year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186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69328313"/>
                  </a:ext>
                </a:extLst>
              </a:tr>
              <a:tr h="31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Additional fee income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235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47760201"/>
                  </a:ext>
                </a:extLst>
              </a:tr>
              <a:tr h="424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Reduction in investment income collected during the year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(60)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07556937"/>
                  </a:ext>
                </a:extLst>
              </a:tr>
              <a:tr h="31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Other variances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110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77998884"/>
                  </a:ext>
                </a:extLst>
              </a:tr>
              <a:tr h="31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Subtotal of Deficit after variances in income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(1,062)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31176246"/>
                  </a:ext>
                </a:extLst>
              </a:tr>
              <a:tr h="31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43211871"/>
                  </a:ext>
                </a:extLst>
              </a:tr>
              <a:tr h="31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73971961"/>
                  </a:ext>
                </a:extLst>
              </a:tr>
              <a:tr h="31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Savings on clergy remuneration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570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92294241"/>
                  </a:ext>
                </a:extLst>
              </a:tr>
              <a:tr h="31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Savings on Clergy Housing Maintenance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315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42482236"/>
                  </a:ext>
                </a:extLst>
              </a:tr>
              <a:tr h="31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Unexpected operational savings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484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51294711"/>
                  </a:ext>
                </a:extLst>
              </a:tr>
              <a:tr h="31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4008731"/>
                  </a:ext>
                </a:extLst>
              </a:tr>
              <a:tr h="311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800">
                          <a:effectLst/>
                        </a:rPr>
                        <a:t>Operating Surplus as per management accounts</a:t>
                      </a:r>
                      <a:endParaRPr lang="en-GB" sz="1800" b="1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GB" sz="1800" dirty="0">
                          <a:effectLst/>
                        </a:rPr>
                        <a:t>307</a:t>
                      </a:r>
                      <a:endParaRPr lang="en-GB" sz="1800" b="1" dirty="0">
                        <a:solidFill>
                          <a:srgbClr val="082A75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91224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23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3E3D8-4146-4794-B19D-2E5FE0B4E8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Diocesan Board of Finance 2021 annual reports and accounts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B0567-9636-4832-AFE4-C4615BE7FC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17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8EC5A-C101-415D-A6FB-C6599847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/>
              <a:t>Finance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CEAA6-AF05-47E8-BC27-2F8BBB77B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450" y="1825625"/>
            <a:ext cx="10082349" cy="4351338"/>
          </a:xfrm>
        </p:spPr>
        <p:txBody>
          <a:bodyPr>
            <a:normAutofit/>
          </a:bodyPr>
          <a:lstStyle/>
          <a:p>
            <a:r>
              <a:rPr lang="en-GB" sz="4500" dirty="0"/>
              <a:t>Overview of 2021 Annual Report and Accounts</a:t>
            </a:r>
          </a:p>
        </p:txBody>
      </p:sp>
    </p:spTree>
    <p:extLst>
      <p:ext uri="{BB962C8B-B14F-4D97-AF65-F5344CB8AC3E}">
        <p14:creationId xmlns:p14="http://schemas.microsoft.com/office/powerpoint/2010/main" val="309945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17B93-A32A-472F-83A2-37154284D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75126" cy="1325563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/>
              <a:t>Where did the money come from in 2021?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B0C87DB-8343-49C5-874C-E074ABC3C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980318"/>
              </p:ext>
            </p:extLst>
          </p:nvPr>
        </p:nvGraphicFramePr>
        <p:xfrm>
          <a:off x="838200" y="1825625"/>
          <a:ext cx="10985938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554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27F95-2B42-426A-952F-2BC44767B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5400" b="1" dirty="0"/>
              <a:t>Where did the money come from in 2020?</a:t>
            </a:r>
            <a:endParaRPr lang="en-GB" sz="54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1552387-1BFA-4D03-9F51-D9122FA4A9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65053"/>
              </p:ext>
            </p:extLst>
          </p:nvPr>
        </p:nvGraphicFramePr>
        <p:xfrm>
          <a:off x="838200" y="1825624"/>
          <a:ext cx="11427372" cy="493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9261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9F9C-706C-4C9F-AD33-B7C9DD89F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/>
              <a:t>Where did the money go in 2021?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E1D2266-36E9-422E-BD5D-B0291E695F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329495E-3A7C-4C40-B53F-2B96F8164B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10896"/>
              </p:ext>
            </p:extLst>
          </p:nvPr>
        </p:nvGraphicFramePr>
        <p:xfrm>
          <a:off x="1331650" y="1825625"/>
          <a:ext cx="9481352" cy="4157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329495E-3A7C-4C40-B53F-2B96F8164B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655341"/>
              </p:ext>
            </p:extLst>
          </p:nvPr>
        </p:nvGraphicFramePr>
        <p:xfrm>
          <a:off x="1103586" y="1708784"/>
          <a:ext cx="10436773" cy="4860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4600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68387-CD89-4AE5-AD8C-A3EED55B0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/>
              <a:t>Where did the money go in 2021?</a:t>
            </a:r>
            <a:endParaRPr lang="en-GB" sz="5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BED96B-14FE-4EC8-A64D-258D15E796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6748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FBED96B-14FE-4EC8-A64D-258D15E796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83521"/>
              </p:ext>
            </p:extLst>
          </p:nvPr>
        </p:nvGraphicFramePr>
        <p:xfrm>
          <a:off x="838200" y="1389473"/>
          <a:ext cx="10515599" cy="5223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8185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E60F8-142D-444F-9802-D47B148A4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/>
              <a:t>Where did the money go in 2020?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F885F92-9B43-4BC7-A756-42A4E19D2D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344833"/>
              </p:ext>
            </p:extLst>
          </p:nvPr>
        </p:nvGraphicFramePr>
        <p:xfrm>
          <a:off x="838200" y="1825624"/>
          <a:ext cx="11038490" cy="4753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7778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FEC5B-AF2F-491C-98F2-A314E543C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/>
              <a:t>2021 Annual Report and Accounts: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462FE-609A-4AB4-9205-AA0888454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Key points – General Fund</a:t>
            </a:r>
          </a:p>
          <a:p>
            <a:endParaRPr lang="en-GB" dirty="0"/>
          </a:p>
          <a:p>
            <a:pPr lvl="1"/>
            <a:r>
              <a:rPr lang="en-GB" sz="3200" dirty="0"/>
              <a:t>Total Income:		£6,660,348 (2020: £6,770,111)</a:t>
            </a:r>
          </a:p>
          <a:p>
            <a:pPr lvl="1"/>
            <a:endParaRPr lang="en-GB" sz="3200" dirty="0"/>
          </a:p>
          <a:p>
            <a:pPr lvl="1"/>
            <a:r>
              <a:rPr lang="en-GB" sz="3200" dirty="0"/>
              <a:t>Total Expenditure:	£6,505,560 (2020: £6,807,428)</a:t>
            </a:r>
          </a:p>
          <a:p>
            <a:pPr lvl="1"/>
            <a:endParaRPr lang="en-GB" sz="3200" dirty="0"/>
          </a:p>
          <a:p>
            <a:pPr lvl="1"/>
            <a:r>
              <a:rPr lang="en-GB" sz="3200" dirty="0"/>
              <a:t>Balance:			£154,788 (£-37,317)</a:t>
            </a:r>
          </a:p>
        </p:txBody>
      </p:sp>
    </p:spTree>
    <p:extLst>
      <p:ext uri="{BB962C8B-B14F-4D97-AF65-F5344CB8AC3E}">
        <p14:creationId xmlns:p14="http://schemas.microsoft.com/office/powerpoint/2010/main" val="3428647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P PowerPoint template  -  Read-Only" id="{D7C22C57-C319-4784-AF30-854CEAFEF69D}" vid="{C3B7E976-2B59-4569-B985-E7BE47835E00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432</Words>
  <Application>Microsoft Office PowerPoint</Application>
  <PresentationFormat>Widescreen</PresentationFormat>
  <Paragraphs>169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Diocesan Synod</vt:lpstr>
      <vt:lpstr>Diocesan Board of Finance 2021 annual reports and accounts</vt:lpstr>
      <vt:lpstr>Finance Update</vt:lpstr>
      <vt:lpstr>Where did the money come from in 2021?</vt:lpstr>
      <vt:lpstr>Where did the money come from in 2020?</vt:lpstr>
      <vt:lpstr>Where did the money go in 2021?</vt:lpstr>
      <vt:lpstr>Where did the money go in 2021?</vt:lpstr>
      <vt:lpstr>Where did the money go in 2020?</vt:lpstr>
      <vt:lpstr>2021 Annual Report and Accounts:</vt:lpstr>
      <vt:lpstr>2021 Annual Report and Accounts:</vt:lpstr>
      <vt:lpstr>2021 Annual Report and Accounts: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some new  diocesan staff</dc:title>
  <dc:creator>Neil Pugmire</dc:creator>
  <cp:lastModifiedBy>Neil Pugmire</cp:lastModifiedBy>
  <cp:revision>15</cp:revision>
  <dcterms:created xsi:type="dcterms:W3CDTF">2022-03-31T16:16:50Z</dcterms:created>
  <dcterms:modified xsi:type="dcterms:W3CDTF">2022-06-30T13:47:21Z</dcterms:modified>
</cp:coreProperties>
</file>