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783" r:id="rId3"/>
    <p:sldId id="320" r:id="rId4"/>
    <p:sldId id="321" r:id="rId5"/>
    <p:sldId id="324" r:id="rId6"/>
    <p:sldId id="323" r:id="rId7"/>
    <p:sldId id="318" r:id="rId8"/>
    <p:sldId id="308" r:id="rId9"/>
    <p:sldId id="306" r:id="rId10"/>
    <p:sldId id="314" r:id="rId11"/>
    <p:sldId id="315" r:id="rId12"/>
    <p:sldId id="316" r:id="rId13"/>
    <p:sldId id="317" r:id="rId14"/>
    <p:sldId id="312" r:id="rId15"/>
    <p:sldId id="309" r:id="rId16"/>
    <p:sldId id="325" r:id="rId17"/>
    <p:sldId id="3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29D"/>
    <a:srgbClr val="E31835"/>
    <a:srgbClr val="1A3F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565" autoAdjust="0"/>
  </p:normalViewPr>
  <p:slideViewPr>
    <p:cSldViewPr snapToGrid="0" snapToObjects="1">
      <p:cViewPr varScale="1">
        <p:scale>
          <a:sx n="70" d="100"/>
          <a:sy n="70" d="100"/>
        </p:scale>
        <p:origin x="1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DCE11-E9D9-4238-9465-4A0F4068211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E90800D-DF30-4361-AB35-E03E9F587449}">
      <dgm:prSet/>
      <dgm:spPr/>
      <dgm:t>
        <a:bodyPr/>
        <a:lstStyle/>
        <a:p>
          <a:pPr>
            <a:lnSpc>
              <a:spcPct val="100000"/>
            </a:lnSpc>
          </a:pPr>
          <a:endParaRPr lang="en-US" dirty="0"/>
        </a:p>
      </dgm:t>
    </dgm:pt>
    <dgm:pt modelId="{44CDC87D-8D64-4F37-9023-23150F2F770D}" type="parTrans" cxnId="{81589F07-FBCC-4869-97AE-6B599240AFDE}">
      <dgm:prSet/>
      <dgm:spPr/>
      <dgm:t>
        <a:bodyPr/>
        <a:lstStyle/>
        <a:p>
          <a:endParaRPr lang="en-US"/>
        </a:p>
      </dgm:t>
    </dgm:pt>
    <dgm:pt modelId="{4A54ED30-0457-4E8C-831A-7FE99EF87CB0}" type="sibTrans" cxnId="{81589F07-FBCC-4869-97AE-6B599240AFDE}">
      <dgm:prSet/>
      <dgm:spPr/>
      <dgm:t>
        <a:bodyPr/>
        <a:lstStyle/>
        <a:p>
          <a:endParaRPr lang="en-US"/>
        </a:p>
      </dgm:t>
    </dgm:pt>
    <dgm:pt modelId="{1D8D88C5-49F3-462C-BFB7-F37DF847CBD5}">
      <dgm:prSet/>
      <dgm:spPr/>
      <dgm:t>
        <a:bodyPr/>
        <a:lstStyle/>
        <a:p>
          <a:pPr>
            <a:lnSpc>
              <a:spcPct val="100000"/>
            </a:lnSpc>
          </a:pPr>
          <a:endParaRPr lang="en-US" dirty="0"/>
        </a:p>
      </dgm:t>
    </dgm:pt>
    <dgm:pt modelId="{F445A2C9-12AB-40F2-988C-8325D7917084}" type="parTrans" cxnId="{5283FE76-3E62-432F-847D-CB13CC3B05CE}">
      <dgm:prSet/>
      <dgm:spPr/>
      <dgm:t>
        <a:bodyPr/>
        <a:lstStyle/>
        <a:p>
          <a:endParaRPr lang="en-US"/>
        </a:p>
      </dgm:t>
    </dgm:pt>
    <dgm:pt modelId="{E958F194-DFE7-407C-A6FF-5B175BC5EDBD}" type="sibTrans" cxnId="{5283FE76-3E62-432F-847D-CB13CC3B05CE}">
      <dgm:prSet/>
      <dgm:spPr/>
      <dgm:t>
        <a:bodyPr/>
        <a:lstStyle/>
        <a:p>
          <a:endParaRPr lang="en-US"/>
        </a:p>
      </dgm:t>
    </dgm:pt>
    <dgm:pt modelId="{4D9102E0-F163-42FB-87D6-5CBA5C6E9BC3}">
      <dgm:prSet/>
      <dgm:spPr/>
      <dgm:t>
        <a:bodyPr/>
        <a:lstStyle/>
        <a:p>
          <a:pPr>
            <a:lnSpc>
              <a:spcPct val="100000"/>
            </a:lnSpc>
          </a:pPr>
          <a:endParaRPr lang="en-US" dirty="0"/>
        </a:p>
      </dgm:t>
    </dgm:pt>
    <dgm:pt modelId="{8CA61AF7-C72C-422D-B51C-5E80E0AD64AF}" type="parTrans" cxnId="{23173D91-DCF3-4F3D-9AF8-0CA6E9466FB2}">
      <dgm:prSet/>
      <dgm:spPr/>
      <dgm:t>
        <a:bodyPr/>
        <a:lstStyle/>
        <a:p>
          <a:endParaRPr lang="en-US"/>
        </a:p>
      </dgm:t>
    </dgm:pt>
    <dgm:pt modelId="{D6E545DD-ED53-4F57-8A69-0C5B57AED141}" type="sibTrans" cxnId="{23173D91-DCF3-4F3D-9AF8-0CA6E9466FB2}">
      <dgm:prSet/>
      <dgm:spPr/>
      <dgm:t>
        <a:bodyPr/>
        <a:lstStyle/>
        <a:p>
          <a:endParaRPr lang="en-US"/>
        </a:p>
      </dgm:t>
    </dgm:pt>
    <dgm:pt modelId="{2DDC554A-6138-4F42-8521-F4C8DE8F7177}">
      <dgm:prSet/>
      <dgm:spPr/>
      <dgm:t>
        <a:bodyPr/>
        <a:lstStyle/>
        <a:p>
          <a:pPr>
            <a:lnSpc>
              <a:spcPct val="100000"/>
            </a:lnSpc>
          </a:pPr>
          <a:endParaRPr lang="en-US" dirty="0"/>
        </a:p>
      </dgm:t>
    </dgm:pt>
    <dgm:pt modelId="{989E79B3-2A33-4503-BE7C-75F5ABEA3AE2}" type="parTrans" cxnId="{94DE4706-23C2-459E-BD48-F1C397394163}">
      <dgm:prSet/>
      <dgm:spPr/>
      <dgm:t>
        <a:bodyPr/>
        <a:lstStyle/>
        <a:p>
          <a:endParaRPr lang="en-US"/>
        </a:p>
      </dgm:t>
    </dgm:pt>
    <dgm:pt modelId="{BDAA9D69-C3B9-46D6-A437-B9556C0C4A57}" type="sibTrans" cxnId="{94DE4706-23C2-459E-BD48-F1C397394163}">
      <dgm:prSet/>
      <dgm:spPr/>
      <dgm:t>
        <a:bodyPr/>
        <a:lstStyle/>
        <a:p>
          <a:endParaRPr lang="en-US"/>
        </a:p>
      </dgm:t>
    </dgm:pt>
    <dgm:pt modelId="{26BBD54B-75A9-4BBA-9397-7CB264851260}">
      <dgm:prSet/>
      <dgm:spPr/>
      <dgm:t>
        <a:bodyPr/>
        <a:lstStyle/>
        <a:p>
          <a:pPr>
            <a:lnSpc>
              <a:spcPct val="100000"/>
            </a:lnSpc>
          </a:pPr>
          <a:endParaRPr lang="en-US" dirty="0"/>
        </a:p>
      </dgm:t>
    </dgm:pt>
    <dgm:pt modelId="{951D3391-198A-4D2A-8094-7950A1A51501}" type="parTrans" cxnId="{50F634F3-1E22-4ED6-B4CC-C2E7AC6B4548}">
      <dgm:prSet/>
      <dgm:spPr/>
      <dgm:t>
        <a:bodyPr/>
        <a:lstStyle/>
        <a:p>
          <a:endParaRPr lang="en-US"/>
        </a:p>
      </dgm:t>
    </dgm:pt>
    <dgm:pt modelId="{12E6ACA9-05F4-4E7F-8B89-F60D648B27F1}" type="sibTrans" cxnId="{50F634F3-1E22-4ED6-B4CC-C2E7AC6B4548}">
      <dgm:prSet/>
      <dgm:spPr/>
      <dgm:t>
        <a:bodyPr/>
        <a:lstStyle/>
        <a:p>
          <a:endParaRPr lang="en-US"/>
        </a:p>
      </dgm:t>
    </dgm:pt>
    <dgm:pt modelId="{B5FAF233-A60F-41F9-9292-BBD669F582E9}" type="pres">
      <dgm:prSet presAssocID="{527DCE11-E9D9-4238-9465-4A0F40682117}" presName="root" presStyleCnt="0">
        <dgm:presLayoutVars>
          <dgm:dir/>
          <dgm:resizeHandles val="exact"/>
        </dgm:presLayoutVars>
      </dgm:prSet>
      <dgm:spPr/>
    </dgm:pt>
    <dgm:pt modelId="{3D770CAD-9253-40DF-AA23-328CA9420A1E}" type="pres">
      <dgm:prSet presAssocID="{3E90800D-DF30-4361-AB35-E03E9F587449}" presName="compNode" presStyleCnt="0"/>
      <dgm:spPr/>
    </dgm:pt>
    <dgm:pt modelId="{84830116-736A-4AF4-BBE2-A2E1DE3A2DC1}" type="pres">
      <dgm:prSet presAssocID="{3E90800D-DF30-4361-AB35-E03E9F587449}" presName="iconRect" presStyleLbl="node1" presStyleIdx="0" presStyleCnt="5" custScaleX="222222" custScaleY="229774" custLinFactX="-374599" custLinFactNeighborX="-400000" custLinFactNeighborY="-457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on"/>
        </a:ext>
      </dgm:extLst>
    </dgm:pt>
    <dgm:pt modelId="{A3D0FF26-A8ED-4717-9144-BDD3013AFCE0}" type="pres">
      <dgm:prSet presAssocID="{3E90800D-DF30-4361-AB35-E03E9F587449}" presName="spaceRect" presStyleCnt="0"/>
      <dgm:spPr/>
    </dgm:pt>
    <dgm:pt modelId="{3C6D3720-F2C8-405C-A45C-80C3C98EAADD}" type="pres">
      <dgm:prSet presAssocID="{3E90800D-DF30-4361-AB35-E03E9F587449}" presName="textRect" presStyleLbl="revTx" presStyleIdx="0" presStyleCnt="5">
        <dgm:presLayoutVars>
          <dgm:chMax val="1"/>
          <dgm:chPref val="1"/>
        </dgm:presLayoutVars>
      </dgm:prSet>
      <dgm:spPr/>
    </dgm:pt>
    <dgm:pt modelId="{6F073775-BAF3-4D1E-886B-6A4BBA390A23}" type="pres">
      <dgm:prSet presAssocID="{4A54ED30-0457-4E8C-831A-7FE99EF87CB0}" presName="sibTrans" presStyleCnt="0"/>
      <dgm:spPr/>
    </dgm:pt>
    <dgm:pt modelId="{5AF79D66-43BB-45C4-965E-A5B0086F807D}" type="pres">
      <dgm:prSet presAssocID="{1D8D88C5-49F3-462C-BFB7-F37DF847CBD5}" presName="compNode" presStyleCnt="0"/>
      <dgm:spPr/>
    </dgm:pt>
    <dgm:pt modelId="{E5B5A7E2-B270-4AB2-89A6-222C77863AE9}" type="pres">
      <dgm:prSet presAssocID="{1D8D88C5-49F3-462C-BFB7-F37DF847CBD5}" presName="iconRect" presStyleLbl="node1" presStyleIdx="1" presStyleCnt="5" custScaleX="256638" custScaleY="252594" custLinFactX="-171387" custLinFactNeighborX="-200000" custLinFactNeighborY="-5292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3CD0A3CB-D313-43E4-8617-5E7FE57BE192}" type="pres">
      <dgm:prSet presAssocID="{1D8D88C5-49F3-462C-BFB7-F37DF847CBD5}" presName="spaceRect" presStyleCnt="0"/>
      <dgm:spPr/>
    </dgm:pt>
    <dgm:pt modelId="{A3F8831F-6A59-42CC-B5CD-B5423DC0AFE9}" type="pres">
      <dgm:prSet presAssocID="{1D8D88C5-49F3-462C-BFB7-F37DF847CBD5}" presName="textRect" presStyleLbl="revTx" presStyleIdx="1" presStyleCnt="5">
        <dgm:presLayoutVars>
          <dgm:chMax val="1"/>
          <dgm:chPref val="1"/>
        </dgm:presLayoutVars>
      </dgm:prSet>
      <dgm:spPr/>
    </dgm:pt>
    <dgm:pt modelId="{C9854F46-78DD-4435-B8EE-9F329A775CDF}" type="pres">
      <dgm:prSet presAssocID="{E958F194-DFE7-407C-A6FF-5B175BC5EDBD}" presName="sibTrans" presStyleCnt="0"/>
      <dgm:spPr/>
    </dgm:pt>
    <dgm:pt modelId="{81D8A13D-9844-488A-B5E9-E26BEB91F3C6}" type="pres">
      <dgm:prSet presAssocID="{4D9102E0-F163-42FB-87D6-5CBA5C6E9BC3}" presName="compNode" presStyleCnt="0"/>
      <dgm:spPr/>
    </dgm:pt>
    <dgm:pt modelId="{EFFC441B-3685-4276-B8ED-4CA19C895008}" type="pres">
      <dgm:prSet presAssocID="{4D9102E0-F163-42FB-87D6-5CBA5C6E9BC3}" presName="iconRect" presStyleLbl="node1" presStyleIdx="2" presStyleCnt="5" custScaleX="175181" custScaleY="200080" custLinFactNeighborX="-20682" custLinFactNeighborY="-531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ngel Face with Solid Fill"/>
        </a:ext>
      </dgm:extLst>
    </dgm:pt>
    <dgm:pt modelId="{014C2563-E1E1-4C8C-8ACF-EC33B9B7EAE3}" type="pres">
      <dgm:prSet presAssocID="{4D9102E0-F163-42FB-87D6-5CBA5C6E9BC3}" presName="spaceRect" presStyleCnt="0"/>
      <dgm:spPr/>
    </dgm:pt>
    <dgm:pt modelId="{84A0DD0B-FD75-4409-8023-8DA53771DF46}" type="pres">
      <dgm:prSet presAssocID="{4D9102E0-F163-42FB-87D6-5CBA5C6E9BC3}" presName="textRect" presStyleLbl="revTx" presStyleIdx="2" presStyleCnt="5">
        <dgm:presLayoutVars>
          <dgm:chMax val="1"/>
          <dgm:chPref val="1"/>
        </dgm:presLayoutVars>
      </dgm:prSet>
      <dgm:spPr/>
    </dgm:pt>
    <dgm:pt modelId="{BB588D1E-EF64-4BA7-A140-BAEDD7EAEDE0}" type="pres">
      <dgm:prSet presAssocID="{D6E545DD-ED53-4F57-8A69-0C5B57AED141}" presName="sibTrans" presStyleCnt="0"/>
      <dgm:spPr/>
    </dgm:pt>
    <dgm:pt modelId="{82D87390-E178-45FB-A968-37001BEFEDDB}" type="pres">
      <dgm:prSet presAssocID="{2DDC554A-6138-4F42-8521-F4C8DE8F7177}" presName="compNode" presStyleCnt="0"/>
      <dgm:spPr/>
    </dgm:pt>
    <dgm:pt modelId="{0639D659-E5CD-4E45-9C0B-241AA77F3DE3}" type="pres">
      <dgm:prSet presAssocID="{2DDC554A-6138-4F42-8521-F4C8DE8F7177}" presName="iconRect" presStyleLbl="node1" presStyleIdx="3" presStyleCnt="5" custScaleX="265878" custScaleY="222858" custLinFactX="125435" custLinFactNeighborX="200000" custLinFactNeighborY="-4748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118E8922-C2A3-4EE1-9FE9-18F04239DA9D}" type="pres">
      <dgm:prSet presAssocID="{2DDC554A-6138-4F42-8521-F4C8DE8F7177}" presName="spaceRect" presStyleCnt="0"/>
      <dgm:spPr/>
    </dgm:pt>
    <dgm:pt modelId="{C0C806E8-8346-4A9E-8D6F-ADA83E065260}" type="pres">
      <dgm:prSet presAssocID="{2DDC554A-6138-4F42-8521-F4C8DE8F7177}" presName="textRect" presStyleLbl="revTx" presStyleIdx="3" presStyleCnt="5">
        <dgm:presLayoutVars>
          <dgm:chMax val="1"/>
          <dgm:chPref val="1"/>
        </dgm:presLayoutVars>
      </dgm:prSet>
      <dgm:spPr/>
    </dgm:pt>
    <dgm:pt modelId="{4645070D-E228-4B0B-9B02-BD3C99CCCC84}" type="pres">
      <dgm:prSet presAssocID="{BDAA9D69-C3B9-46D6-A437-B9556C0C4A57}" presName="sibTrans" presStyleCnt="0"/>
      <dgm:spPr/>
    </dgm:pt>
    <dgm:pt modelId="{648071C0-7A6B-4B34-9071-5AB7B0AAC65D}" type="pres">
      <dgm:prSet presAssocID="{26BBD54B-75A9-4BBA-9397-7CB264851260}" presName="compNode" presStyleCnt="0"/>
      <dgm:spPr/>
    </dgm:pt>
    <dgm:pt modelId="{2E616ACF-DD9C-4208-A25F-F66216E5CCDD}" type="pres">
      <dgm:prSet presAssocID="{26BBD54B-75A9-4BBA-9397-7CB264851260}" presName="iconRect" presStyleLbl="node1" presStyleIdx="4" presStyleCnt="5" custScaleX="189703" custScaleY="202352" custLinFactX="312287" custLinFactNeighborX="400000" custLinFactNeighborY="-526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inger Print"/>
        </a:ext>
      </dgm:extLst>
    </dgm:pt>
    <dgm:pt modelId="{764B55CB-0174-4E85-9087-1F7157E2DA99}" type="pres">
      <dgm:prSet presAssocID="{26BBD54B-75A9-4BBA-9397-7CB264851260}" presName="spaceRect" presStyleCnt="0"/>
      <dgm:spPr/>
    </dgm:pt>
    <dgm:pt modelId="{2C1EFEF8-9911-4FBF-A5CF-9F5E89E21078}" type="pres">
      <dgm:prSet presAssocID="{26BBD54B-75A9-4BBA-9397-7CB264851260}" presName="textRect" presStyleLbl="revTx" presStyleIdx="4" presStyleCnt="5">
        <dgm:presLayoutVars>
          <dgm:chMax val="1"/>
          <dgm:chPref val="1"/>
        </dgm:presLayoutVars>
      </dgm:prSet>
      <dgm:spPr/>
    </dgm:pt>
  </dgm:ptLst>
  <dgm:cxnLst>
    <dgm:cxn modelId="{94DE4706-23C2-459E-BD48-F1C397394163}" srcId="{527DCE11-E9D9-4238-9465-4A0F40682117}" destId="{2DDC554A-6138-4F42-8521-F4C8DE8F7177}" srcOrd="3" destOrd="0" parTransId="{989E79B3-2A33-4503-BE7C-75F5ABEA3AE2}" sibTransId="{BDAA9D69-C3B9-46D6-A437-B9556C0C4A57}"/>
    <dgm:cxn modelId="{81589F07-FBCC-4869-97AE-6B599240AFDE}" srcId="{527DCE11-E9D9-4238-9465-4A0F40682117}" destId="{3E90800D-DF30-4361-AB35-E03E9F587449}" srcOrd="0" destOrd="0" parTransId="{44CDC87D-8D64-4F37-9023-23150F2F770D}" sibTransId="{4A54ED30-0457-4E8C-831A-7FE99EF87CB0}"/>
    <dgm:cxn modelId="{01461F18-46E9-44FB-B6CE-204578A120B7}" type="presOf" srcId="{1D8D88C5-49F3-462C-BFB7-F37DF847CBD5}" destId="{A3F8831F-6A59-42CC-B5CD-B5423DC0AFE9}" srcOrd="0" destOrd="0" presId="urn:microsoft.com/office/officeart/2018/2/layout/IconLabelList"/>
    <dgm:cxn modelId="{7ECC232F-922D-4B5F-B395-5BB6A6C81325}" type="presOf" srcId="{26BBD54B-75A9-4BBA-9397-7CB264851260}" destId="{2C1EFEF8-9911-4FBF-A5CF-9F5E89E21078}" srcOrd="0" destOrd="0" presId="urn:microsoft.com/office/officeart/2018/2/layout/IconLabelList"/>
    <dgm:cxn modelId="{01610563-5900-4F34-A4C5-3AA25C9A241D}" type="presOf" srcId="{4D9102E0-F163-42FB-87D6-5CBA5C6E9BC3}" destId="{84A0DD0B-FD75-4409-8023-8DA53771DF46}" srcOrd="0" destOrd="0" presId="urn:microsoft.com/office/officeart/2018/2/layout/IconLabelList"/>
    <dgm:cxn modelId="{A54D626E-F6E5-4B75-AF45-0A4CA52AE649}" type="presOf" srcId="{3E90800D-DF30-4361-AB35-E03E9F587449}" destId="{3C6D3720-F2C8-405C-A45C-80C3C98EAADD}" srcOrd="0" destOrd="0" presId="urn:microsoft.com/office/officeart/2018/2/layout/IconLabelList"/>
    <dgm:cxn modelId="{5283FE76-3E62-432F-847D-CB13CC3B05CE}" srcId="{527DCE11-E9D9-4238-9465-4A0F40682117}" destId="{1D8D88C5-49F3-462C-BFB7-F37DF847CBD5}" srcOrd="1" destOrd="0" parTransId="{F445A2C9-12AB-40F2-988C-8325D7917084}" sibTransId="{E958F194-DFE7-407C-A6FF-5B175BC5EDBD}"/>
    <dgm:cxn modelId="{C2FDB37E-BF66-4875-9E68-3E9E1C3B7783}" type="presOf" srcId="{527DCE11-E9D9-4238-9465-4A0F40682117}" destId="{B5FAF233-A60F-41F9-9292-BBD669F582E9}" srcOrd="0" destOrd="0" presId="urn:microsoft.com/office/officeart/2018/2/layout/IconLabelList"/>
    <dgm:cxn modelId="{23173D91-DCF3-4F3D-9AF8-0CA6E9466FB2}" srcId="{527DCE11-E9D9-4238-9465-4A0F40682117}" destId="{4D9102E0-F163-42FB-87D6-5CBA5C6E9BC3}" srcOrd="2" destOrd="0" parTransId="{8CA61AF7-C72C-422D-B51C-5E80E0AD64AF}" sibTransId="{D6E545DD-ED53-4F57-8A69-0C5B57AED141}"/>
    <dgm:cxn modelId="{2D376FAB-D079-40C8-9C6F-C876C5E60EC8}" type="presOf" srcId="{2DDC554A-6138-4F42-8521-F4C8DE8F7177}" destId="{C0C806E8-8346-4A9E-8D6F-ADA83E065260}" srcOrd="0" destOrd="0" presId="urn:microsoft.com/office/officeart/2018/2/layout/IconLabelList"/>
    <dgm:cxn modelId="{50F634F3-1E22-4ED6-B4CC-C2E7AC6B4548}" srcId="{527DCE11-E9D9-4238-9465-4A0F40682117}" destId="{26BBD54B-75A9-4BBA-9397-7CB264851260}" srcOrd="4" destOrd="0" parTransId="{951D3391-198A-4D2A-8094-7950A1A51501}" sibTransId="{12E6ACA9-05F4-4E7F-8B89-F60D648B27F1}"/>
    <dgm:cxn modelId="{7110416A-547E-4CA8-A0E8-D1CD6F0CFF55}" type="presParOf" srcId="{B5FAF233-A60F-41F9-9292-BBD669F582E9}" destId="{3D770CAD-9253-40DF-AA23-328CA9420A1E}" srcOrd="0" destOrd="0" presId="urn:microsoft.com/office/officeart/2018/2/layout/IconLabelList"/>
    <dgm:cxn modelId="{55DBEE2C-DBF4-4BDA-A0FE-AB7C99009E2E}" type="presParOf" srcId="{3D770CAD-9253-40DF-AA23-328CA9420A1E}" destId="{84830116-736A-4AF4-BBE2-A2E1DE3A2DC1}" srcOrd="0" destOrd="0" presId="urn:microsoft.com/office/officeart/2018/2/layout/IconLabelList"/>
    <dgm:cxn modelId="{CB5AF9D1-74FC-4610-8EB5-5CEEEC63ECA4}" type="presParOf" srcId="{3D770CAD-9253-40DF-AA23-328CA9420A1E}" destId="{A3D0FF26-A8ED-4717-9144-BDD3013AFCE0}" srcOrd="1" destOrd="0" presId="urn:microsoft.com/office/officeart/2018/2/layout/IconLabelList"/>
    <dgm:cxn modelId="{5F40332E-21A6-4733-99AB-FA8905DF8365}" type="presParOf" srcId="{3D770CAD-9253-40DF-AA23-328CA9420A1E}" destId="{3C6D3720-F2C8-405C-A45C-80C3C98EAADD}" srcOrd="2" destOrd="0" presId="urn:microsoft.com/office/officeart/2018/2/layout/IconLabelList"/>
    <dgm:cxn modelId="{89419374-2C82-41ED-B0CC-335706B29E6B}" type="presParOf" srcId="{B5FAF233-A60F-41F9-9292-BBD669F582E9}" destId="{6F073775-BAF3-4D1E-886B-6A4BBA390A23}" srcOrd="1" destOrd="0" presId="urn:microsoft.com/office/officeart/2018/2/layout/IconLabelList"/>
    <dgm:cxn modelId="{53E60176-8A16-4A6A-8AE5-0F2654F1FF0D}" type="presParOf" srcId="{B5FAF233-A60F-41F9-9292-BBD669F582E9}" destId="{5AF79D66-43BB-45C4-965E-A5B0086F807D}" srcOrd="2" destOrd="0" presId="urn:microsoft.com/office/officeart/2018/2/layout/IconLabelList"/>
    <dgm:cxn modelId="{42EE3C80-1C26-4159-A1DF-4F0FB0ED02A3}" type="presParOf" srcId="{5AF79D66-43BB-45C4-965E-A5B0086F807D}" destId="{E5B5A7E2-B270-4AB2-89A6-222C77863AE9}" srcOrd="0" destOrd="0" presId="urn:microsoft.com/office/officeart/2018/2/layout/IconLabelList"/>
    <dgm:cxn modelId="{F862D399-2BB6-4BA8-A443-C8830F76D250}" type="presParOf" srcId="{5AF79D66-43BB-45C4-965E-A5B0086F807D}" destId="{3CD0A3CB-D313-43E4-8617-5E7FE57BE192}" srcOrd="1" destOrd="0" presId="urn:microsoft.com/office/officeart/2018/2/layout/IconLabelList"/>
    <dgm:cxn modelId="{39D013DE-EB88-47A4-B34D-C69777830CBF}" type="presParOf" srcId="{5AF79D66-43BB-45C4-965E-A5B0086F807D}" destId="{A3F8831F-6A59-42CC-B5CD-B5423DC0AFE9}" srcOrd="2" destOrd="0" presId="urn:microsoft.com/office/officeart/2018/2/layout/IconLabelList"/>
    <dgm:cxn modelId="{B59DCA7B-9229-4892-A363-A0E97ED8C142}" type="presParOf" srcId="{B5FAF233-A60F-41F9-9292-BBD669F582E9}" destId="{C9854F46-78DD-4435-B8EE-9F329A775CDF}" srcOrd="3" destOrd="0" presId="urn:microsoft.com/office/officeart/2018/2/layout/IconLabelList"/>
    <dgm:cxn modelId="{016FA2AB-37F4-4375-BF96-CCB6303A0F64}" type="presParOf" srcId="{B5FAF233-A60F-41F9-9292-BBD669F582E9}" destId="{81D8A13D-9844-488A-B5E9-E26BEB91F3C6}" srcOrd="4" destOrd="0" presId="urn:microsoft.com/office/officeart/2018/2/layout/IconLabelList"/>
    <dgm:cxn modelId="{76261B6D-8731-4DDF-A026-F0FD432E4156}" type="presParOf" srcId="{81D8A13D-9844-488A-B5E9-E26BEB91F3C6}" destId="{EFFC441B-3685-4276-B8ED-4CA19C895008}" srcOrd="0" destOrd="0" presId="urn:microsoft.com/office/officeart/2018/2/layout/IconLabelList"/>
    <dgm:cxn modelId="{B7CAAD7E-DBF3-4069-8B40-50B94C3D4C8A}" type="presParOf" srcId="{81D8A13D-9844-488A-B5E9-E26BEB91F3C6}" destId="{014C2563-E1E1-4C8C-8ACF-EC33B9B7EAE3}" srcOrd="1" destOrd="0" presId="urn:microsoft.com/office/officeart/2018/2/layout/IconLabelList"/>
    <dgm:cxn modelId="{4479772F-1AE4-4623-A32D-FD5192A8CCF9}" type="presParOf" srcId="{81D8A13D-9844-488A-B5E9-E26BEB91F3C6}" destId="{84A0DD0B-FD75-4409-8023-8DA53771DF46}" srcOrd="2" destOrd="0" presId="urn:microsoft.com/office/officeart/2018/2/layout/IconLabelList"/>
    <dgm:cxn modelId="{72854176-E219-4C3E-A89E-EAED805BDACC}" type="presParOf" srcId="{B5FAF233-A60F-41F9-9292-BBD669F582E9}" destId="{BB588D1E-EF64-4BA7-A140-BAEDD7EAEDE0}" srcOrd="5" destOrd="0" presId="urn:microsoft.com/office/officeart/2018/2/layout/IconLabelList"/>
    <dgm:cxn modelId="{734353F8-9806-4F9F-AC73-87C25FD9EEDA}" type="presParOf" srcId="{B5FAF233-A60F-41F9-9292-BBD669F582E9}" destId="{82D87390-E178-45FB-A968-37001BEFEDDB}" srcOrd="6" destOrd="0" presId="urn:microsoft.com/office/officeart/2018/2/layout/IconLabelList"/>
    <dgm:cxn modelId="{A193B29A-E009-4877-A6C0-C47A8F25A909}" type="presParOf" srcId="{82D87390-E178-45FB-A968-37001BEFEDDB}" destId="{0639D659-E5CD-4E45-9C0B-241AA77F3DE3}" srcOrd="0" destOrd="0" presId="urn:microsoft.com/office/officeart/2018/2/layout/IconLabelList"/>
    <dgm:cxn modelId="{D6E885CD-7146-4488-BC2D-6A22C54ADC4B}" type="presParOf" srcId="{82D87390-E178-45FB-A968-37001BEFEDDB}" destId="{118E8922-C2A3-4EE1-9FE9-18F04239DA9D}" srcOrd="1" destOrd="0" presId="urn:microsoft.com/office/officeart/2018/2/layout/IconLabelList"/>
    <dgm:cxn modelId="{194E8C90-74C5-4289-812D-F482B216B609}" type="presParOf" srcId="{82D87390-E178-45FB-A968-37001BEFEDDB}" destId="{C0C806E8-8346-4A9E-8D6F-ADA83E065260}" srcOrd="2" destOrd="0" presId="urn:microsoft.com/office/officeart/2018/2/layout/IconLabelList"/>
    <dgm:cxn modelId="{398D6190-8666-405F-9494-B863EAD137D7}" type="presParOf" srcId="{B5FAF233-A60F-41F9-9292-BBD669F582E9}" destId="{4645070D-E228-4B0B-9B02-BD3C99CCCC84}" srcOrd="7" destOrd="0" presId="urn:microsoft.com/office/officeart/2018/2/layout/IconLabelList"/>
    <dgm:cxn modelId="{B2762782-FBB7-455D-A574-A9F1A503A2EB}" type="presParOf" srcId="{B5FAF233-A60F-41F9-9292-BBD669F582E9}" destId="{648071C0-7A6B-4B34-9071-5AB7B0AAC65D}" srcOrd="8" destOrd="0" presId="urn:microsoft.com/office/officeart/2018/2/layout/IconLabelList"/>
    <dgm:cxn modelId="{7642FF83-1544-49A2-B843-DAB46AE292C8}" type="presParOf" srcId="{648071C0-7A6B-4B34-9071-5AB7B0AAC65D}" destId="{2E616ACF-DD9C-4208-A25F-F66216E5CCDD}" srcOrd="0" destOrd="0" presId="urn:microsoft.com/office/officeart/2018/2/layout/IconLabelList"/>
    <dgm:cxn modelId="{971683E9-B1A4-4FC2-A1F9-C32AB7842EA5}" type="presParOf" srcId="{648071C0-7A6B-4B34-9071-5AB7B0AAC65D}" destId="{764B55CB-0174-4E85-9087-1F7157E2DA99}" srcOrd="1" destOrd="0" presId="urn:microsoft.com/office/officeart/2018/2/layout/IconLabelList"/>
    <dgm:cxn modelId="{F1036640-4674-4CD1-9F32-CC17B635CC20}" type="presParOf" srcId="{648071C0-7A6B-4B34-9071-5AB7B0AAC65D}" destId="{2C1EFEF8-9911-4FBF-A5CF-9F5E89E210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0116-736A-4AF4-BBE2-A2E1DE3A2DC1}">
      <dsp:nvSpPr>
        <dsp:cNvPr id="0" name=""/>
        <dsp:cNvSpPr/>
      </dsp:nvSpPr>
      <dsp:spPr>
        <a:xfrm>
          <a:off x="1095122" y="28990"/>
          <a:ext cx="733007" cy="757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D3720-F2C8-405C-A45C-80C3C98EAADD}">
      <dsp:nvSpPr>
        <dsp:cNvPr id="0" name=""/>
        <dsp:cNvSpPr/>
      </dsp:nvSpPr>
      <dsp:spPr>
        <a:xfrm>
          <a:off x="3650163" y="833758"/>
          <a:ext cx="733007" cy="29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3650163" y="833758"/>
        <a:ext cx="733007" cy="293203"/>
      </dsp:txXfrm>
    </dsp:sp>
    <dsp:sp modelId="{E5B5A7E2-B270-4AB2-89A6-222C77863AE9}">
      <dsp:nvSpPr>
        <dsp:cNvPr id="0" name=""/>
        <dsp:cNvSpPr/>
      </dsp:nvSpPr>
      <dsp:spPr>
        <a:xfrm>
          <a:off x="3286414" y="0"/>
          <a:ext cx="846529" cy="8331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8831F-6A59-42CC-B5CD-B5423DC0AFE9}">
      <dsp:nvSpPr>
        <dsp:cNvPr id="0" name=""/>
        <dsp:cNvSpPr/>
      </dsp:nvSpPr>
      <dsp:spPr>
        <a:xfrm>
          <a:off x="4568208" y="852576"/>
          <a:ext cx="733007" cy="29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4568208" y="852576"/>
        <a:ext cx="733007" cy="293203"/>
      </dsp:txXfrm>
    </dsp:sp>
    <dsp:sp modelId="{EFFC441B-3685-4276-B8ED-4CA19C895008}">
      <dsp:nvSpPr>
        <dsp:cNvPr id="0" name=""/>
        <dsp:cNvSpPr/>
      </dsp:nvSpPr>
      <dsp:spPr>
        <a:xfrm>
          <a:off x="5495617" y="28989"/>
          <a:ext cx="577840" cy="659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0DD0B-FD75-4409-8023-8DA53771DF46}">
      <dsp:nvSpPr>
        <dsp:cNvPr id="0" name=""/>
        <dsp:cNvSpPr/>
      </dsp:nvSpPr>
      <dsp:spPr>
        <a:xfrm>
          <a:off x="5486253" y="809272"/>
          <a:ext cx="733007" cy="29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5486253" y="809272"/>
        <a:ext cx="733007" cy="293203"/>
      </dsp:txXfrm>
    </dsp:sp>
    <dsp:sp modelId="{0639D659-E5CD-4E45-9C0B-241AA77F3DE3}">
      <dsp:nvSpPr>
        <dsp:cNvPr id="0" name=""/>
        <dsp:cNvSpPr/>
      </dsp:nvSpPr>
      <dsp:spPr>
        <a:xfrm>
          <a:off x="7420996" y="28990"/>
          <a:ext cx="877007" cy="735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806E8-8346-4A9E-8D6F-ADA83E065260}">
      <dsp:nvSpPr>
        <dsp:cNvPr id="0" name=""/>
        <dsp:cNvSpPr/>
      </dsp:nvSpPr>
      <dsp:spPr>
        <a:xfrm>
          <a:off x="6419538" y="828055"/>
          <a:ext cx="733007" cy="29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6419538" y="828055"/>
        <a:ext cx="733007" cy="293203"/>
      </dsp:txXfrm>
    </dsp:sp>
    <dsp:sp modelId="{2E616ACF-DD9C-4208-A25F-F66216E5CCDD}">
      <dsp:nvSpPr>
        <dsp:cNvPr id="0" name=""/>
        <dsp:cNvSpPr/>
      </dsp:nvSpPr>
      <dsp:spPr>
        <a:xfrm>
          <a:off x="9755958" y="28989"/>
          <a:ext cx="625742" cy="6674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EFEF8-9911-4FBF-A5CF-9F5E89E21078}">
      <dsp:nvSpPr>
        <dsp:cNvPr id="0" name=""/>
        <dsp:cNvSpPr/>
      </dsp:nvSpPr>
      <dsp:spPr>
        <a:xfrm>
          <a:off x="7352822" y="811145"/>
          <a:ext cx="733007" cy="29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7352822" y="811145"/>
        <a:ext cx="733007" cy="29320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50285-3D3A-4344-A9C2-C96EC6669613}"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3C737-8844-304F-9C8E-5FD0332AAED9}" type="slidenum">
              <a:rPr lang="en-GB" smtClean="0"/>
              <a:t>‹#›</a:t>
            </a:fld>
            <a:endParaRPr lang="en-GB"/>
          </a:p>
        </p:txBody>
      </p:sp>
    </p:spTree>
    <p:extLst>
      <p:ext uri="{BB962C8B-B14F-4D97-AF65-F5344CB8AC3E}">
        <p14:creationId xmlns:p14="http://schemas.microsoft.com/office/powerpoint/2010/main" val="13680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a:t>
            </a:fld>
            <a:endParaRPr lang="en-GB"/>
          </a:p>
        </p:txBody>
      </p:sp>
    </p:spTree>
    <p:extLst>
      <p:ext uri="{BB962C8B-B14F-4D97-AF65-F5344CB8AC3E}">
        <p14:creationId xmlns:p14="http://schemas.microsoft.com/office/powerpoint/2010/main" val="419889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7</a:t>
            </a:fld>
            <a:endParaRPr lang="en-GB"/>
          </a:p>
        </p:txBody>
      </p:sp>
    </p:spTree>
    <p:extLst>
      <p:ext uri="{BB962C8B-B14F-4D97-AF65-F5344CB8AC3E}">
        <p14:creationId xmlns:p14="http://schemas.microsoft.com/office/powerpoint/2010/main" val="242500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10</a:t>
            </a:fld>
            <a:endParaRPr lang="en-GB"/>
          </a:p>
        </p:txBody>
      </p:sp>
    </p:spTree>
    <p:extLst>
      <p:ext uri="{BB962C8B-B14F-4D97-AF65-F5344CB8AC3E}">
        <p14:creationId xmlns:p14="http://schemas.microsoft.com/office/powerpoint/2010/main" val="72891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11</a:t>
            </a:fld>
            <a:endParaRPr lang="en-GB"/>
          </a:p>
        </p:txBody>
      </p:sp>
    </p:spTree>
    <p:extLst>
      <p:ext uri="{BB962C8B-B14F-4D97-AF65-F5344CB8AC3E}">
        <p14:creationId xmlns:p14="http://schemas.microsoft.com/office/powerpoint/2010/main" val="328560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12</a:t>
            </a:fld>
            <a:endParaRPr lang="en-GB"/>
          </a:p>
        </p:txBody>
      </p:sp>
    </p:spTree>
    <p:extLst>
      <p:ext uri="{BB962C8B-B14F-4D97-AF65-F5344CB8AC3E}">
        <p14:creationId xmlns:p14="http://schemas.microsoft.com/office/powerpoint/2010/main" val="312034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13</a:t>
            </a:fld>
            <a:endParaRPr lang="en-GB"/>
          </a:p>
        </p:txBody>
      </p:sp>
    </p:spTree>
    <p:extLst>
      <p:ext uri="{BB962C8B-B14F-4D97-AF65-F5344CB8AC3E}">
        <p14:creationId xmlns:p14="http://schemas.microsoft.com/office/powerpoint/2010/main" val="37612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9B27A-728A-4D4A-B932-7394EB458401}" type="slidenum">
              <a:rPr lang="en-GB" smtClean="0"/>
              <a:t>14</a:t>
            </a:fld>
            <a:endParaRPr lang="en-GB"/>
          </a:p>
        </p:txBody>
      </p:sp>
    </p:spTree>
    <p:extLst>
      <p:ext uri="{BB962C8B-B14F-4D97-AF65-F5344CB8AC3E}">
        <p14:creationId xmlns:p14="http://schemas.microsoft.com/office/powerpoint/2010/main" val="106574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15</a:t>
            </a:fld>
            <a:endParaRPr lang="en-GB"/>
          </a:p>
        </p:txBody>
      </p:sp>
    </p:spTree>
    <p:extLst>
      <p:ext uri="{BB962C8B-B14F-4D97-AF65-F5344CB8AC3E}">
        <p14:creationId xmlns:p14="http://schemas.microsoft.com/office/powerpoint/2010/main" val="377155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16</a:t>
            </a:fld>
            <a:endParaRPr lang="en-GB"/>
          </a:p>
        </p:txBody>
      </p:sp>
    </p:spTree>
    <p:extLst>
      <p:ext uri="{BB962C8B-B14F-4D97-AF65-F5344CB8AC3E}">
        <p14:creationId xmlns:p14="http://schemas.microsoft.com/office/powerpoint/2010/main" val="376322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F0F3-55C7-1D4D-B65F-9F4021B119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A89B71-9F6A-5D48-AC8B-912B68927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9D5FD9-E4BC-B14B-B7EF-74E7D7895FF9}"/>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5" name="Footer Placeholder 4">
            <a:extLst>
              <a:ext uri="{FF2B5EF4-FFF2-40B4-BE49-F238E27FC236}">
                <a16:creationId xmlns:a16="http://schemas.microsoft.com/office/drawing/2014/main" id="{9F53A895-5901-F446-A20E-C72945662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A5B6-A433-374D-8066-D252C573840F}"/>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87378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135-5DBE-B249-B805-EB8904249E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08833D-3F15-F741-ACA7-DA51F07B5F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447C9-5AA9-BD4B-B13E-DDB1982B5C43}"/>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5" name="Footer Placeholder 4">
            <a:extLst>
              <a:ext uri="{FF2B5EF4-FFF2-40B4-BE49-F238E27FC236}">
                <a16:creationId xmlns:a16="http://schemas.microsoft.com/office/drawing/2014/main" id="{50F665D7-707D-8747-98DE-B538E5A02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8FE57-D60A-B546-9ADF-07D29EFE628D}"/>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9896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22C06-E577-764F-A534-CF94B048C0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B215A5-5F51-774B-AD2C-3E9E07E015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5CA571-4AC0-6F40-843A-ACF4B714C443}"/>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5" name="Footer Placeholder 4">
            <a:extLst>
              <a:ext uri="{FF2B5EF4-FFF2-40B4-BE49-F238E27FC236}">
                <a16:creationId xmlns:a16="http://schemas.microsoft.com/office/drawing/2014/main" id="{0D0EF1FC-130B-2242-904C-981D369F5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B2FD7-3B72-7D48-8EA8-62E6A1C9C925}"/>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0187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11" y="35170"/>
            <a:ext cx="10515600" cy="429780"/>
          </a:xfrm>
          <a:prstGeom prst="rect">
            <a:avLst/>
          </a:prstGeom>
        </p:spPr>
        <p:txBody>
          <a:bodyPr/>
          <a:lstStyle>
            <a:lvl1pPr>
              <a:defRPr sz="2215"/>
            </a:lvl1pPr>
          </a:lstStyle>
          <a:p>
            <a:r>
              <a:rPr lang="en-US"/>
              <a:t>Click to edit Master title style</a:t>
            </a:r>
            <a:endParaRPr lang="en-GB"/>
          </a:p>
        </p:txBody>
      </p:sp>
      <p:sp>
        <p:nvSpPr>
          <p:cNvPr id="4" name="Content Placeholder 3"/>
          <p:cNvSpPr>
            <a:spLocks noGrp="1"/>
          </p:cNvSpPr>
          <p:nvPr>
            <p:ph sz="quarter" idx="10"/>
          </p:nvPr>
        </p:nvSpPr>
        <p:spPr>
          <a:xfrm>
            <a:off x="336063" y="908052"/>
            <a:ext cx="11431955" cy="5400675"/>
          </a:xfrm>
          <a:prstGeom prst="rect">
            <a:avLst/>
          </a:prstGeom>
        </p:spPr>
        <p:txBody>
          <a:bodyPr/>
          <a:lstStyle>
            <a:lvl1pPr>
              <a:defRPr sz="2585">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399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B11-2D0E-FC4C-A20E-59FC09EC67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34C99F-D311-9647-BE57-0BAA5F15A3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D939C0-CC3A-8C4D-AA6E-0121985A61DA}"/>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5" name="Footer Placeholder 4">
            <a:extLst>
              <a:ext uri="{FF2B5EF4-FFF2-40B4-BE49-F238E27FC236}">
                <a16:creationId xmlns:a16="http://schemas.microsoft.com/office/drawing/2014/main" id="{5466EFE1-E1DD-A548-8FFB-99B3ABD8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AE494-3A7D-A644-BBB8-1AE532B8A1A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62716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2BD1-35B0-CC44-8303-CFA866767B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859C7CC-B025-DB4E-9E7E-AB925A196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5DA28D-7D7B-D74C-9C0B-1E5796579A9F}"/>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5" name="Footer Placeholder 4">
            <a:extLst>
              <a:ext uri="{FF2B5EF4-FFF2-40B4-BE49-F238E27FC236}">
                <a16:creationId xmlns:a16="http://schemas.microsoft.com/office/drawing/2014/main" id="{33B2F2AD-BC0B-4C44-9B7C-C120730FB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D0E90-E37D-DC47-A6AF-80515CFA353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182162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5CAC-44AE-3C4C-BC14-6AB071C4AA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888E15-06BE-4A44-BD3B-51B5F1A5C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E4D0B08-032C-014E-9F41-5A9BB3D2C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193FC5-754C-0D42-B6AB-CEEC4ED30CAC}"/>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6" name="Footer Placeholder 5">
            <a:extLst>
              <a:ext uri="{FF2B5EF4-FFF2-40B4-BE49-F238E27FC236}">
                <a16:creationId xmlns:a16="http://schemas.microsoft.com/office/drawing/2014/main" id="{1665FAE8-935C-E141-8FDD-BF0D054E5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78933-ABC9-DE4D-A306-0050D5BF97A8}"/>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827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87F0-FC1E-284E-AE52-A7AA3B4F75C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4DE68F-8134-7743-9766-8CF670A55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F18418-8EC6-3E45-87F1-FF7C932910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64CA54-1F64-4145-92EA-8FC97D35B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95967D-8728-FF40-BF0C-6F7E426F52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DEEA28-694A-3F40-8386-DC29E35E4F8C}"/>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8" name="Footer Placeholder 7">
            <a:extLst>
              <a:ext uri="{FF2B5EF4-FFF2-40B4-BE49-F238E27FC236}">
                <a16:creationId xmlns:a16="http://schemas.microsoft.com/office/drawing/2014/main" id="{D65ACFDB-C5C8-9E45-9DA2-BCF559E10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3BBBE-117B-D74A-8E91-6BE19885C68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235280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8697-E946-E546-A9C0-0EA9F2D57B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8BD15C-17A1-DC4E-8367-7C57AF401732}"/>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4" name="Footer Placeholder 3">
            <a:extLst>
              <a:ext uri="{FF2B5EF4-FFF2-40B4-BE49-F238E27FC236}">
                <a16:creationId xmlns:a16="http://schemas.microsoft.com/office/drawing/2014/main" id="{BFE4683E-C86D-204C-8393-83F0D12A9B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F0048-8C85-314A-A73D-AF0CE95572A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2975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808EE-6CFF-3145-A57F-A0FCF824DF6E}"/>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3" name="Footer Placeholder 2">
            <a:extLst>
              <a:ext uri="{FF2B5EF4-FFF2-40B4-BE49-F238E27FC236}">
                <a16:creationId xmlns:a16="http://schemas.microsoft.com/office/drawing/2014/main" id="{E82294FA-4C2E-B046-9E78-03531BDAB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ECC212-5842-464A-965C-D9E8D5B8B1AB}"/>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6061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88FB-EC7F-FD48-A30D-5BB44A77E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F69A3-0120-D54C-B0C5-DA526C06A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AD41E5-ECF1-6841-AFD9-FA7ABEBB1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263F1-F0D7-1840-8A9C-CC8D4355F459}"/>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6" name="Footer Placeholder 5">
            <a:extLst>
              <a:ext uri="{FF2B5EF4-FFF2-40B4-BE49-F238E27FC236}">
                <a16:creationId xmlns:a16="http://schemas.microsoft.com/office/drawing/2014/main" id="{ECC88B1F-707E-0849-A742-4D1D6564C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0377-FA1E-9F45-8BFD-2BD1C0A6FED3}"/>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7941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3CD5-E234-D345-8BFD-DA0FA2FCB6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C61B95-8801-9848-A82A-47997AB5A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C24F9E6-4CD5-E744-96EC-126805B13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57031D-0234-5C4A-8986-609DFD3BC894}"/>
              </a:ext>
            </a:extLst>
          </p:cNvPr>
          <p:cNvSpPr>
            <a:spLocks noGrp="1"/>
          </p:cNvSpPr>
          <p:nvPr>
            <p:ph type="dt" sz="half" idx="10"/>
          </p:nvPr>
        </p:nvSpPr>
        <p:spPr/>
        <p:txBody>
          <a:bodyPr/>
          <a:lstStyle/>
          <a:p>
            <a:fld id="{1918FF51-AD92-9A41-972C-B9E184C75B97}" type="datetimeFigureOut">
              <a:rPr lang="en-US" smtClean="0"/>
              <a:t>3/11/2021</a:t>
            </a:fld>
            <a:endParaRPr lang="en-US"/>
          </a:p>
        </p:txBody>
      </p:sp>
      <p:sp>
        <p:nvSpPr>
          <p:cNvPr id="6" name="Footer Placeholder 5">
            <a:extLst>
              <a:ext uri="{FF2B5EF4-FFF2-40B4-BE49-F238E27FC236}">
                <a16:creationId xmlns:a16="http://schemas.microsoft.com/office/drawing/2014/main" id="{EEAB8CF4-9CCE-3246-AB83-09F383CF4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5F058-0DAC-EC43-A4E0-502797A5DA4E}"/>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7903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60004-A33D-AB4A-A6DD-DFFC35527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D331C5-9537-6540-868D-845B2879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7F71C2-2F73-3B45-87DD-D85A7D832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FF51-AD92-9A41-972C-B9E184C75B97}" type="datetimeFigureOut">
              <a:rPr lang="en-US" smtClean="0"/>
              <a:t>3/11/2021</a:t>
            </a:fld>
            <a:endParaRPr lang="en-US"/>
          </a:p>
        </p:txBody>
      </p:sp>
      <p:sp>
        <p:nvSpPr>
          <p:cNvPr id="5" name="Footer Placeholder 4">
            <a:extLst>
              <a:ext uri="{FF2B5EF4-FFF2-40B4-BE49-F238E27FC236}">
                <a16:creationId xmlns:a16="http://schemas.microsoft.com/office/drawing/2014/main" id="{77C7B671-3397-A641-9452-AC71007C1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039DC-791F-A744-ABDF-8F7476249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02166-096A-6147-A555-1EA37B3E826B}" type="slidenum">
              <a:rPr lang="en-US" smtClean="0"/>
              <a:t>‹#›</a:t>
            </a:fld>
            <a:endParaRPr lang="en-US"/>
          </a:p>
        </p:txBody>
      </p:sp>
    </p:spTree>
    <p:extLst>
      <p:ext uri="{BB962C8B-B14F-4D97-AF65-F5344CB8AC3E}">
        <p14:creationId xmlns:p14="http://schemas.microsoft.com/office/powerpoint/2010/main" val="575316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5378880" y="4225009"/>
            <a:ext cx="1434239" cy="584775"/>
          </a:xfrm>
          <a:prstGeom prst="rect">
            <a:avLst/>
          </a:prstGeom>
        </p:spPr>
        <p:txBody>
          <a:bodyPr wrap="none">
            <a:spAutoFit/>
          </a:bodyPr>
          <a:lstStyle/>
          <a:p>
            <a:r>
              <a:rPr lang="en-GB" sz="3200" b="1" dirty="0">
                <a:solidFill>
                  <a:srgbClr val="22529D"/>
                </a:solidFill>
                <a:latin typeface="Calibri" panose="020F0502020204030204" pitchFamily="34" charset="0"/>
                <a:ea typeface="Calibri" panose="020F0502020204030204" pitchFamily="34" charset="0"/>
                <a:cs typeface="Calibri" panose="020F0502020204030204" pitchFamily="34" charset="0"/>
              </a:rPr>
              <a:t>Update</a:t>
            </a:r>
            <a:endParaRPr lang="en-GB" sz="32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36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E394E3-A03F-A744-AFAB-72775A7CA87F}"/>
              </a:ext>
            </a:extLst>
          </p:cNvPr>
          <p:cNvGrpSpPr/>
          <p:nvPr/>
        </p:nvGrpSpPr>
        <p:grpSpPr>
          <a:xfrm>
            <a:off x="4196999" y="2134645"/>
            <a:ext cx="3253284" cy="2988630"/>
            <a:chOff x="4079939" y="809751"/>
            <a:chExt cx="2283267" cy="2126466"/>
          </a:xfrm>
        </p:grpSpPr>
        <p:sp>
          <p:nvSpPr>
            <p:cNvPr id="4" name="Oval 3">
              <a:extLst>
                <a:ext uri="{FF2B5EF4-FFF2-40B4-BE49-F238E27FC236}">
                  <a16:creationId xmlns:a16="http://schemas.microsoft.com/office/drawing/2014/main" id="{8A59504D-F765-2B4E-99E8-4DFA5DDC4B8D}"/>
                </a:ext>
              </a:extLst>
            </p:cNvPr>
            <p:cNvSpPr/>
            <p:nvPr/>
          </p:nvSpPr>
          <p:spPr>
            <a:xfrm>
              <a:off x="5137855" y="809751"/>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 Ministry Team          of </a:t>
              </a:r>
            </a:p>
            <a:p>
              <a:pPr algn="ctr"/>
              <a:r>
                <a:rPr lang="en-GB" sz="1100" dirty="0">
                  <a:solidFill>
                    <a:srgbClr val="22529D"/>
                  </a:solidFill>
                </a:rPr>
                <a:t>    6-12 people</a:t>
              </a:r>
            </a:p>
          </p:txBody>
        </p:sp>
        <p:sp>
          <p:nvSpPr>
            <p:cNvPr id="5" name="Oval 4">
              <a:extLst>
                <a:ext uri="{FF2B5EF4-FFF2-40B4-BE49-F238E27FC236}">
                  <a16:creationId xmlns:a16="http://schemas.microsoft.com/office/drawing/2014/main" id="{107BAB17-DEC4-2847-AD3C-1A6B0B2FA1FF}"/>
                </a:ext>
              </a:extLst>
            </p:cNvPr>
            <p:cNvSpPr/>
            <p:nvPr/>
          </p:nvSpPr>
          <p:spPr>
            <a:xfrm>
              <a:off x="5149158"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15,000-45,000 People</a:t>
              </a:r>
            </a:p>
          </p:txBody>
        </p:sp>
        <p:sp>
          <p:nvSpPr>
            <p:cNvPr id="6" name="Oval 5">
              <a:extLst>
                <a:ext uri="{FF2B5EF4-FFF2-40B4-BE49-F238E27FC236}">
                  <a16:creationId xmlns:a16="http://schemas.microsoft.com/office/drawing/2014/main" id="{69A767A6-1F60-8345-96E5-536E9C28715C}"/>
                </a:ext>
              </a:extLst>
            </p:cNvPr>
            <p:cNvSpPr/>
            <p:nvPr/>
          </p:nvSpPr>
          <p:spPr>
            <a:xfrm>
              <a:off x="5507799" y="1457942"/>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4-8 Churches</a:t>
              </a:r>
            </a:p>
          </p:txBody>
        </p:sp>
        <p:sp>
          <p:nvSpPr>
            <p:cNvPr id="11" name="Oval 10">
              <a:extLst>
                <a:ext uri="{FF2B5EF4-FFF2-40B4-BE49-F238E27FC236}">
                  <a16:creationId xmlns:a16="http://schemas.microsoft.com/office/drawing/2014/main" id="{627CE36E-4D4A-124E-9B16-F186E5B973C9}"/>
                </a:ext>
              </a:extLst>
            </p:cNvPr>
            <p:cNvSpPr/>
            <p:nvPr/>
          </p:nvSpPr>
          <p:spPr>
            <a:xfrm>
              <a:off x="4421335" y="820169"/>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1 </a:t>
              </a:r>
            </a:p>
            <a:p>
              <a:pPr algn="ctr"/>
              <a:r>
                <a:rPr lang="en-GB" sz="1100" dirty="0">
                  <a:solidFill>
                    <a:srgbClr val="22529D"/>
                  </a:solidFill>
                </a:rPr>
                <a:t>Team Rector</a:t>
              </a:r>
            </a:p>
          </p:txBody>
        </p:sp>
        <p:sp>
          <p:nvSpPr>
            <p:cNvPr id="12" name="Oval 11">
              <a:extLst>
                <a:ext uri="{FF2B5EF4-FFF2-40B4-BE49-F238E27FC236}">
                  <a16:creationId xmlns:a16="http://schemas.microsoft.com/office/drawing/2014/main" id="{ED7CA47E-8689-6B48-A23E-040DCDE410A4}"/>
                </a:ext>
              </a:extLst>
            </p:cNvPr>
            <p:cNvSpPr/>
            <p:nvPr/>
          </p:nvSpPr>
          <p:spPr>
            <a:xfrm>
              <a:off x="4079939" y="1483845"/>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Simplified Governance Structure</a:t>
              </a:r>
            </a:p>
          </p:txBody>
        </p:sp>
        <p:sp>
          <p:nvSpPr>
            <p:cNvPr id="13" name="Oval 12">
              <a:extLst>
                <a:ext uri="{FF2B5EF4-FFF2-40B4-BE49-F238E27FC236}">
                  <a16:creationId xmlns:a16="http://schemas.microsoft.com/office/drawing/2014/main" id="{75119193-1121-FD46-B83D-8EC198B6D364}"/>
                </a:ext>
              </a:extLst>
            </p:cNvPr>
            <p:cNvSpPr/>
            <p:nvPr/>
          </p:nvSpPr>
          <p:spPr>
            <a:xfrm>
              <a:off x="4417154"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4-10 Schools</a:t>
              </a:r>
            </a:p>
          </p:txBody>
        </p:sp>
        <p:sp>
          <p:nvSpPr>
            <p:cNvPr id="7" name="Oval 6">
              <a:extLst>
                <a:ext uri="{FF2B5EF4-FFF2-40B4-BE49-F238E27FC236}">
                  <a16:creationId xmlns:a16="http://schemas.microsoft.com/office/drawing/2014/main" id="{33750032-5D8D-3D46-960D-4CB2A0657083}"/>
                </a:ext>
              </a:extLst>
            </p:cNvPr>
            <p:cNvSpPr/>
            <p:nvPr/>
          </p:nvSpPr>
          <p:spPr>
            <a:xfrm>
              <a:off x="4792279" y="1457941"/>
              <a:ext cx="855407" cy="855407"/>
            </a:xfrm>
            <a:prstGeom prst="ellips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GB" sz="1100" dirty="0">
                  <a:solidFill>
                    <a:srgbClr val="22529D"/>
                  </a:solidFill>
                </a:rPr>
                <a:t>An average  benefice will have…</a:t>
              </a:r>
            </a:p>
          </p:txBody>
        </p:sp>
      </p:grpSp>
      <p:sp>
        <p:nvSpPr>
          <p:cNvPr id="3" name="TextBox 2">
            <a:extLst>
              <a:ext uri="{FF2B5EF4-FFF2-40B4-BE49-F238E27FC236}">
                <a16:creationId xmlns:a16="http://schemas.microsoft.com/office/drawing/2014/main" id="{9F7438DF-1C35-D141-B33C-2C88A195C447}"/>
              </a:ext>
            </a:extLst>
          </p:cNvPr>
          <p:cNvSpPr txBox="1"/>
          <p:nvPr/>
        </p:nvSpPr>
        <p:spPr>
          <a:xfrm>
            <a:off x="7211716" y="1039773"/>
            <a:ext cx="2139005" cy="1277273"/>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Ministry Teams</a:t>
            </a:r>
          </a:p>
          <a:p>
            <a:r>
              <a:rPr lang="en-GB" sz="1100" dirty="0">
                <a:solidFill>
                  <a:srgbClr val="22529D"/>
                </a:solidFill>
              </a:rPr>
              <a:t>Stipendiary clergy &amp; lay ministers</a:t>
            </a:r>
          </a:p>
          <a:p>
            <a:endParaRPr lang="en-GB" sz="1100" dirty="0">
              <a:solidFill>
                <a:srgbClr val="22529D"/>
              </a:solidFill>
            </a:endParaRPr>
          </a:p>
          <a:p>
            <a:r>
              <a:rPr lang="en-GB" sz="1100" dirty="0">
                <a:solidFill>
                  <a:srgbClr val="22529D"/>
                </a:solidFill>
              </a:rPr>
              <a:t>SSM clergy &amp; lay ministers</a:t>
            </a:r>
          </a:p>
          <a:p>
            <a:endParaRPr lang="en-GB" sz="1100" dirty="0">
              <a:solidFill>
                <a:srgbClr val="22529D"/>
              </a:solidFill>
            </a:endParaRPr>
          </a:p>
          <a:p>
            <a:r>
              <a:rPr lang="en-GB" sz="1100" dirty="0">
                <a:solidFill>
                  <a:srgbClr val="22529D"/>
                </a:solidFill>
              </a:rPr>
              <a:t>Commissioned lay preachers/ worship leaders/pastoral workers</a:t>
            </a:r>
          </a:p>
        </p:txBody>
      </p:sp>
      <p:sp>
        <p:nvSpPr>
          <p:cNvPr id="16" name="TextBox 15">
            <a:extLst>
              <a:ext uri="{FF2B5EF4-FFF2-40B4-BE49-F238E27FC236}">
                <a16:creationId xmlns:a16="http://schemas.microsoft.com/office/drawing/2014/main" id="{40F1E5E7-C4B3-E24F-944B-2DCA93078B4D}"/>
              </a:ext>
            </a:extLst>
          </p:cNvPr>
          <p:cNvSpPr txBox="1"/>
          <p:nvPr/>
        </p:nvSpPr>
        <p:spPr>
          <a:xfrm>
            <a:off x="7909394" y="3071953"/>
            <a:ext cx="2442767" cy="1277273"/>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Mixed Ecology of Congregations</a:t>
            </a:r>
          </a:p>
          <a:p>
            <a:r>
              <a:rPr lang="en-GB" sz="1100" dirty="0">
                <a:solidFill>
                  <a:srgbClr val="22529D"/>
                </a:solidFill>
              </a:rPr>
              <a:t>Local Identity and purpose</a:t>
            </a:r>
          </a:p>
          <a:p>
            <a:r>
              <a:rPr lang="en-GB" sz="1100" dirty="0">
                <a:solidFill>
                  <a:srgbClr val="22529D"/>
                </a:solidFill>
              </a:rPr>
              <a:t>Traditional Services</a:t>
            </a:r>
          </a:p>
          <a:p>
            <a:r>
              <a:rPr lang="en-GB" sz="1100" dirty="0">
                <a:solidFill>
                  <a:srgbClr val="22529D"/>
                </a:solidFill>
              </a:rPr>
              <a:t>New Worshipping Communities</a:t>
            </a:r>
          </a:p>
          <a:p>
            <a:pPr marL="171450" indent="-171450">
              <a:buFont typeface="Arial" panose="020B0604020202020204" pitchFamily="34" charset="0"/>
              <a:buChar char="•"/>
            </a:pPr>
            <a:r>
              <a:rPr lang="en-GB" sz="1100" dirty="0">
                <a:solidFill>
                  <a:srgbClr val="22529D"/>
                </a:solidFill>
              </a:rPr>
              <a:t>Eco-churches</a:t>
            </a:r>
          </a:p>
          <a:p>
            <a:pPr marL="171450" indent="-171450">
              <a:buFont typeface="Arial" panose="020B0604020202020204" pitchFamily="34" charset="0"/>
              <a:buChar char="•"/>
            </a:pPr>
            <a:r>
              <a:rPr lang="en-GB" sz="1100" dirty="0">
                <a:solidFill>
                  <a:srgbClr val="22529D"/>
                </a:solidFill>
              </a:rPr>
              <a:t>Cafe Church</a:t>
            </a:r>
          </a:p>
          <a:p>
            <a:pPr marL="171450" indent="-171450">
              <a:buFont typeface="Arial" panose="020B0604020202020204" pitchFamily="34" charset="0"/>
              <a:buChar char="•"/>
            </a:pPr>
            <a:r>
              <a:rPr lang="en-GB" sz="1100" dirty="0">
                <a:solidFill>
                  <a:srgbClr val="22529D"/>
                </a:solidFill>
              </a:rPr>
              <a:t>Messy Churches</a:t>
            </a:r>
          </a:p>
        </p:txBody>
      </p:sp>
      <p:sp>
        <p:nvSpPr>
          <p:cNvPr id="17" name="TextBox 16">
            <a:extLst>
              <a:ext uri="{FF2B5EF4-FFF2-40B4-BE49-F238E27FC236}">
                <a16:creationId xmlns:a16="http://schemas.microsoft.com/office/drawing/2014/main" id="{0BF0E249-D0E8-A34C-8F09-D13CFEAE7F78}"/>
              </a:ext>
            </a:extLst>
          </p:cNvPr>
          <p:cNvSpPr txBox="1"/>
          <p:nvPr/>
        </p:nvSpPr>
        <p:spPr>
          <a:xfrm>
            <a:off x="1850034" y="5063469"/>
            <a:ext cx="2796155" cy="1107996"/>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Greater engagement with schools</a:t>
            </a:r>
          </a:p>
          <a:p>
            <a:r>
              <a:rPr lang="en-GB" sz="1100" b="0" dirty="0"/>
              <a:t>Chaplaincy Service</a:t>
            </a:r>
          </a:p>
          <a:p>
            <a:r>
              <a:rPr lang="en-GB" sz="1100" b="0" dirty="0"/>
              <a:t>Assemblies, Lesson Support</a:t>
            </a:r>
          </a:p>
          <a:p>
            <a:r>
              <a:rPr lang="en-GB" sz="1100" b="0" dirty="0"/>
              <a:t>Schools Pastors</a:t>
            </a:r>
          </a:p>
          <a:p>
            <a:r>
              <a:rPr lang="en-GB" sz="1100" b="0" dirty="0"/>
              <a:t>Free school lunch support – during holidays</a:t>
            </a:r>
          </a:p>
          <a:p>
            <a:r>
              <a:rPr lang="en-GB" sz="1100" b="0" dirty="0"/>
              <a:t>Foundation Governor Support</a:t>
            </a:r>
          </a:p>
        </p:txBody>
      </p:sp>
      <p:sp>
        <p:nvSpPr>
          <p:cNvPr id="18" name="TextBox 17">
            <a:extLst>
              <a:ext uri="{FF2B5EF4-FFF2-40B4-BE49-F238E27FC236}">
                <a16:creationId xmlns:a16="http://schemas.microsoft.com/office/drawing/2014/main" id="{2F6F9D2F-AE83-534D-8D2A-43E807C81312}"/>
              </a:ext>
            </a:extLst>
          </p:cNvPr>
          <p:cNvSpPr txBox="1"/>
          <p:nvPr/>
        </p:nvSpPr>
        <p:spPr>
          <a:xfrm>
            <a:off x="1261241" y="2210825"/>
            <a:ext cx="2657761" cy="2123658"/>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Shared Governance  &amp; Admin</a:t>
            </a:r>
          </a:p>
          <a:p>
            <a:r>
              <a:rPr lang="en-GB" sz="1100" b="0" dirty="0"/>
              <a:t>Joined up leadership to shape vision and give focus</a:t>
            </a:r>
          </a:p>
          <a:p>
            <a:endParaRPr lang="en-GB" sz="1100" b="0" dirty="0"/>
          </a:p>
          <a:p>
            <a:r>
              <a:rPr lang="en-GB" sz="1100" b="0" dirty="0"/>
              <a:t>Simplified governance to release clergy and lay to focus mission</a:t>
            </a:r>
          </a:p>
          <a:p>
            <a:endParaRPr lang="en-GB" sz="1100" b="0" dirty="0"/>
          </a:p>
          <a:p>
            <a:r>
              <a:rPr lang="en-GB" sz="1100" b="0" dirty="0"/>
              <a:t>Focussed subcommittees with delegated authority to work in local contexts to keep local identity and autonomy</a:t>
            </a:r>
          </a:p>
          <a:p>
            <a:endParaRPr lang="en-GB" sz="1100" b="0" dirty="0"/>
          </a:p>
          <a:p>
            <a:r>
              <a:rPr lang="en-GB" sz="1100" b="0" dirty="0"/>
              <a:t>Shared CMS/Admin/Finance Systems</a:t>
            </a:r>
          </a:p>
        </p:txBody>
      </p:sp>
      <p:sp>
        <p:nvSpPr>
          <p:cNvPr id="19" name="TextBox 18">
            <a:extLst>
              <a:ext uri="{FF2B5EF4-FFF2-40B4-BE49-F238E27FC236}">
                <a16:creationId xmlns:a16="http://schemas.microsoft.com/office/drawing/2014/main" id="{846554B4-94C3-6442-96F8-57CAF29A8E63}"/>
              </a:ext>
            </a:extLst>
          </p:cNvPr>
          <p:cNvSpPr txBox="1"/>
          <p:nvPr/>
        </p:nvSpPr>
        <p:spPr>
          <a:xfrm>
            <a:off x="3739790" y="1148690"/>
            <a:ext cx="2128256" cy="600164"/>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Team Rector</a:t>
            </a:r>
          </a:p>
          <a:p>
            <a:r>
              <a:rPr lang="en-GB" sz="1100" b="0" dirty="0"/>
              <a:t>Focussed Leadership</a:t>
            </a:r>
          </a:p>
          <a:p>
            <a:r>
              <a:rPr lang="en-GB" sz="1100" b="0" dirty="0"/>
              <a:t>Team enabling and development</a:t>
            </a:r>
          </a:p>
        </p:txBody>
      </p:sp>
      <p:sp>
        <p:nvSpPr>
          <p:cNvPr id="20" name="TextBox 19">
            <a:extLst>
              <a:ext uri="{FF2B5EF4-FFF2-40B4-BE49-F238E27FC236}">
                <a16:creationId xmlns:a16="http://schemas.microsoft.com/office/drawing/2014/main" id="{61CAC079-55FB-C042-BA6A-F21D3F5B86BB}"/>
              </a:ext>
            </a:extLst>
          </p:cNvPr>
          <p:cNvSpPr txBox="1"/>
          <p:nvPr/>
        </p:nvSpPr>
        <p:spPr>
          <a:xfrm>
            <a:off x="6923173" y="5101574"/>
            <a:ext cx="3111993" cy="1277273"/>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Increased community engagement and impact</a:t>
            </a:r>
          </a:p>
          <a:p>
            <a:r>
              <a:rPr lang="en-GB" sz="1100" b="0" dirty="0"/>
              <a:t>Foodbanks, Debt Support, Job Clubs</a:t>
            </a:r>
          </a:p>
          <a:p>
            <a:r>
              <a:rPr lang="en-GB" sz="1100" b="0" dirty="0"/>
              <a:t>Preschools &amp; Toddler Groups</a:t>
            </a:r>
          </a:p>
          <a:p>
            <a:r>
              <a:rPr lang="en-GB" sz="1100" b="0" dirty="0"/>
              <a:t>Creative Artistic Expressions/Groups</a:t>
            </a:r>
          </a:p>
          <a:p>
            <a:r>
              <a:rPr lang="en-GB" sz="1100" b="0" dirty="0"/>
              <a:t>Eco and Gardening/Allotments</a:t>
            </a:r>
          </a:p>
          <a:p>
            <a:r>
              <a:rPr lang="en-GB" sz="1100" b="0" dirty="0"/>
              <a:t>Sports &amp; Wellbeing Groups</a:t>
            </a:r>
          </a:p>
          <a:p>
            <a:r>
              <a:rPr lang="en-GB" sz="1100" b="0" dirty="0"/>
              <a:t>Other Community Groups</a:t>
            </a:r>
          </a:p>
        </p:txBody>
      </p:sp>
      <p:sp>
        <p:nvSpPr>
          <p:cNvPr id="21" name="TextBox 20">
            <a:extLst>
              <a:ext uri="{FF2B5EF4-FFF2-40B4-BE49-F238E27FC236}">
                <a16:creationId xmlns:a16="http://schemas.microsoft.com/office/drawing/2014/main" id="{30BFB739-1023-0B46-96F8-92F6DB9B8128}"/>
              </a:ext>
            </a:extLst>
          </p:cNvPr>
          <p:cNvSpPr txBox="1"/>
          <p:nvPr/>
        </p:nvSpPr>
        <p:spPr>
          <a:xfrm>
            <a:off x="1151385" y="594431"/>
            <a:ext cx="2128256" cy="307777"/>
          </a:xfrm>
          <a:prstGeom prst="rect">
            <a:avLst/>
          </a:prstGeom>
          <a:ln w="28575">
            <a:solidFill>
              <a:srgbClr val="E12139"/>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dirty="0">
                <a:solidFill>
                  <a:srgbClr val="E12139"/>
                </a:solidFill>
              </a:rPr>
              <a:t>Visionary Leadership</a:t>
            </a:r>
            <a:endParaRPr lang="en-GB" b="0" dirty="0">
              <a:solidFill>
                <a:srgbClr val="E12139"/>
              </a:solidFill>
            </a:endParaRPr>
          </a:p>
        </p:txBody>
      </p:sp>
      <p:sp>
        <p:nvSpPr>
          <p:cNvPr id="22" name="Rectangle 21">
            <a:extLst>
              <a:ext uri="{FF2B5EF4-FFF2-40B4-BE49-F238E27FC236}">
                <a16:creationId xmlns:a16="http://schemas.microsoft.com/office/drawing/2014/main" id="{A89CF66D-BC3E-6747-A580-3D182B48BB41}"/>
              </a:ext>
            </a:extLst>
          </p:cNvPr>
          <p:cNvSpPr/>
          <p:nvPr/>
        </p:nvSpPr>
        <p:spPr>
          <a:xfrm>
            <a:off x="1050845" y="139238"/>
            <a:ext cx="4011739" cy="461665"/>
          </a:xfrm>
          <a:prstGeom prst="rect">
            <a:avLst/>
          </a:prstGeom>
        </p:spPr>
        <p:txBody>
          <a:bodyPr wrap="none">
            <a:spAutoFit/>
          </a:bodyPr>
          <a:lstStyle/>
          <a:p>
            <a:r>
              <a:rPr lang="en-GB" sz="2400" b="1" dirty="0">
                <a:solidFill>
                  <a:srgbClr val="22529D"/>
                </a:solidFill>
              </a:rPr>
              <a:t>Our benefices could look like: </a:t>
            </a:r>
            <a:endParaRPr lang="en-GB" sz="2400" b="1" dirty="0"/>
          </a:p>
        </p:txBody>
      </p:sp>
    </p:spTree>
    <p:extLst>
      <p:ext uri="{BB962C8B-B14F-4D97-AF65-F5344CB8AC3E}">
        <p14:creationId xmlns:p14="http://schemas.microsoft.com/office/powerpoint/2010/main" val="292905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E394E3-A03F-A744-AFAB-72775A7CA87F}"/>
              </a:ext>
            </a:extLst>
          </p:cNvPr>
          <p:cNvGrpSpPr/>
          <p:nvPr/>
        </p:nvGrpSpPr>
        <p:grpSpPr>
          <a:xfrm>
            <a:off x="4196999" y="2134645"/>
            <a:ext cx="3253284" cy="2988630"/>
            <a:chOff x="4079939" y="809751"/>
            <a:chExt cx="2283267" cy="2126466"/>
          </a:xfrm>
        </p:grpSpPr>
        <p:sp>
          <p:nvSpPr>
            <p:cNvPr id="4" name="Oval 3">
              <a:extLst>
                <a:ext uri="{FF2B5EF4-FFF2-40B4-BE49-F238E27FC236}">
                  <a16:creationId xmlns:a16="http://schemas.microsoft.com/office/drawing/2014/main" id="{8A59504D-F765-2B4E-99E8-4DFA5DDC4B8D}"/>
                </a:ext>
              </a:extLst>
            </p:cNvPr>
            <p:cNvSpPr/>
            <p:nvPr/>
          </p:nvSpPr>
          <p:spPr>
            <a:xfrm>
              <a:off x="5137855" y="809751"/>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 Ministry Team          of </a:t>
              </a:r>
            </a:p>
            <a:p>
              <a:pPr algn="ctr"/>
              <a:r>
                <a:rPr lang="en-GB" sz="1100" dirty="0">
                  <a:solidFill>
                    <a:srgbClr val="22529D"/>
                  </a:solidFill>
                </a:rPr>
                <a:t>    6-12 people</a:t>
              </a:r>
            </a:p>
          </p:txBody>
        </p:sp>
        <p:sp>
          <p:nvSpPr>
            <p:cNvPr id="5" name="Oval 4">
              <a:extLst>
                <a:ext uri="{FF2B5EF4-FFF2-40B4-BE49-F238E27FC236}">
                  <a16:creationId xmlns:a16="http://schemas.microsoft.com/office/drawing/2014/main" id="{107BAB17-DEC4-2847-AD3C-1A6B0B2FA1FF}"/>
                </a:ext>
              </a:extLst>
            </p:cNvPr>
            <p:cNvSpPr/>
            <p:nvPr/>
          </p:nvSpPr>
          <p:spPr>
            <a:xfrm>
              <a:off x="5149158"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15,000-45,000 People</a:t>
              </a:r>
            </a:p>
          </p:txBody>
        </p:sp>
        <p:sp>
          <p:nvSpPr>
            <p:cNvPr id="6" name="Oval 5">
              <a:extLst>
                <a:ext uri="{FF2B5EF4-FFF2-40B4-BE49-F238E27FC236}">
                  <a16:creationId xmlns:a16="http://schemas.microsoft.com/office/drawing/2014/main" id="{69A767A6-1F60-8345-96E5-536E9C28715C}"/>
                </a:ext>
              </a:extLst>
            </p:cNvPr>
            <p:cNvSpPr/>
            <p:nvPr/>
          </p:nvSpPr>
          <p:spPr>
            <a:xfrm>
              <a:off x="5507799" y="1457942"/>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4-8 Churches</a:t>
              </a:r>
            </a:p>
          </p:txBody>
        </p:sp>
        <p:sp>
          <p:nvSpPr>
            <p:cNvPr id="11" name="Oval 10">
              <a:extLst>
                <a:ext uri="{FF2B5EF4-FFF2-40B4-BE49-F238E27FC236}">
                  <a16:creationId xmlns:a16="http://schemas.microsoft.com/office/drawing/2014/main" id="{627CE36E-4D4A-124E-9B16-F186E5B973C9}"/>
                </a:ext>
              </a:extLst>
            </p:cNvPr>
            <p:cNvSpPr/>
            <p:nvPr/>
          </p:nvSpPr>
          <p:spPr>
            <a:xfrm>
              <a:off x="4421335" y="820169"/>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1 </a:t>
              </a:r>
            </a:p>
            <a:p>
              <a:pPr algn="ctr"/>
              <a:r>
                <a:rPr lang="en-GB" sz="1100" dirty="0">
                  <a:solidFill>
                    <a:srgbClr val="22529D"/>
                  </a:solidFill>
                </a:rPr>
                <a:t>Team Rector</a:t>
              </a:r>
            </a:p>
          </p:txBody>
        </p:sp>
        <p:sp>
          <p:nvSpPr>
            <p:cNvPr id="12" name="Oval 11">
              <a:extLst>
                <a:ext uri="{FF2B5EF4-FFF2-40B4-BE49-F238E27FC236}">
                  <a16:creationId xmlns:a16="http://schemas.microsoft.com/office/drawing/2014/main" id="{ED7CA47E-8689-6B48-A23E-040DCDE410A4}"/>
                </a:ext>
              </a:extLst>
            </p:cNvPr>
            <p:cNvSpPr/>
            <p:nvPr/>
          </p:nvSpPr>
          <p:spPr>
            <a:xfrm>
              <a:off x="4079939" y="1483845"/>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Simplified Governance Structure</a:t>
              </a:r>
            </a:p>
          </p:txBody>
        </p:sp>
        <p:sp>
          <p:nvSpPr>
            <p:cNvPr id="13" name="Oval 12">
              <a:extLst>
                <a:ext uri="{FF2B5EF4-FFF2-40B4-BE49-F238E27FC236}">
                  <a16:creationId xmlns:a16="http://schemas.microsoft.com/office/drawing/2014/main" id="{75119193-1121-FD46-B83D-8EC198B6D364}"/>
                </a:ext>
              </a:extLst>
            </p:cNvPr>
            <p:cNvSpPr/>
            <p:nvPr/>
          </p:nvSpPr>
          <p:spPr>
            <a:xfrm>
              <a:off x="4417154"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4-10 Schools</a:t>
              </a:r>
            </a:p>
          </p:txBody>
        </p:sp>
        <p:sp>
          <p:nvSpPr>
            <p:cNvPr id="7" name="Oval 6">
              <a:extLst>
                <a:ext uri="{FF2B5EF4-FFF2-40B4-BE49-F238E27FC236}">
                  <a16:creationId xmlns:a16="http://schemas.microsoft.com/office/drawing/2014/main" id="{33750032-5D8D-3D46-960D-4CB2A0657083}"/>
                </a:ext>
              </a:extLst>
            </p:cNvPr>
            <p:cNvSpPr/>
            <p:nvPr/>
          </p:nvSpPr>
          <p:spPr>
            <a:xfrm>
              <a:off x="4792279" y="1457941"/>
              <a:ext cx="855407" cy="855407"/>
            </a:xfrm>
            <a:prstGeom prst="ellips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GB" sz="1100" dirty="0">
                  <a:solidFill>
                    <a:srgbClr val="22529D"/>
                  </a:solidFill>
                </a:rPr>
                <a:t>An average  benefice will have…</a:t>
              </a:r>
            </a:p>
          </p:txBody>
        </p:sp>
      </p:grpSp>
      <p:sp>
        <p:nvSpPr>
          <p:cNvPr id="3" name="TextBox 2">
            <a:extLst>
              <a:ext uri="{FF2B5EF4-FFF2-40B4-BE49-F238E27FC236}">
                <a16:creationId xmlns:a16="http://schemas.microsoft.com/office/drawing/2014/main" id="{9F7438DF-1C35-D141-B33C-2C88A195C447}"/>
              </a:ext>
            </a:extLst>
          </p:cNvPr>
          <p:cNvSpPr txBox="1"/>
          <p:nvPr/>
        </p:nvSpPr>
        <p:spPr>
          <a:xfrm>
            <a:off x="7211716" y="1039773"/>
            <a:ext cx="2139005" cy="1277273"/>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Ministry Teams</a:t>
            </a:r>
          </a:p>
          <a:p>
            <a:r>
              <a:rPr lang="en-GB" sz="1100" dirty="0">
                <a:solidFill>
                  <a:srgbClr val="22529D"/>
                </a:solidFill>
              </a:rPr>
              <a:t>Stipendiary clergy &amp; lay ministers</a:t>
            </a:r>
          </a:p>
          <a:p>
            <a:endParaRPr lang="en-GB" sz="1100" dirty="0">
              <a:solidFill>
                <a:srgbClr val="22529D"/>
              </a:solidFill>
            </a:endParaRPr>
          </a:p>
          <a:p>
            <a:r>
              <a:rPr lang="en-GB" sz="1100" dirty="0">
                <a:solidFill>
                  <a:srgbClr val="22529D"/>
                </a:solidFill>
              </a:rPr>
              <a:t>SSM clergy &amp; lay ministers</a:t>
            </a:r>
          </a:p>
          <a:p>
            <a:endParaRPr lang="en-GB" sz="1100" dirty="0">
              <a:solidFill>
                <a:srgbClr val="22529D"/>
              </a:solidFill>
            </a:endParaRPr>
          </a:p>
          <a:p>
            <a:r>
              <a:rPr lang="en-GB" sz="1100" dirty="0">
                <a:solidFill>
                  <a:srgbClr val="22529D"/>
                </a:solidFill>
              </a:rPr>
              <a:t>Commissioned lay preachers/ worship leaders/pastoral workers</a:t>
            </a:r>
          </a:p>
        </p:txBody>
      </p:sp>
      <p:sp>
        <p:nvSpPr>
          <p:cNvPr id="16" name="TextBox 15">
            <a:extLst>
              <a:ext uri="{FF2B5EF4-FFF2-40B4-BE49-F238E27FC236}">
                <a16:creationId xmlns:a16="http://schemas.microsoft.com/office/drawing/2014/main" id="{40F1E5E7-C4B3-E24F-944B-2DCA93078B4D}"/>
              </a:ext>
            </a:extLst>
          </p:cNvPr>
          <p:cNvSpPr txBox="1"/>
          <p:nvPr/>
        </p:nvSpPr>
        <p:spPr>
          <a:xfrm>
            <a:off x="7909394" y="3071953"/>
            <a:ext cx="2442767" cy="1277273"/>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Mixed Ecology of Congregations</a:t>
            </a:r>
          </a:p>
          <a:p>
            <a:r>
              <a:rPr lang="en-GB" sz="1100" dirty="0">
                <a:solidFill>
                  <a:srgbClr val="22529D"/>
                </a:solidFill>
              </a:rPr>
              <a:t>Local Identity and purpose</a:t>
            </a:r>
          </a:p>
          <a:p>
            <a:r>
              <a:rPr lang="en-GB" sz="1100" dirty="0">
                <a:solidFill>
                  <a:srgbClr val="22529D"/>
                </a:solidFill>
              </a:rPr>
              <a:t>Traditional Services</a:t>
            </a:r>
          </a:p>
          <a:p>
            <a:r>
              <a:rPr lang="en-GB" sz="1100" dirty="0">
                <a:solidFill>
                  <a:srgbClr val="22529D"/>
                </a:solidFill>
              </a:rPr>
              <a:t>New Worshipping Communities</a:t>
            </a:r>
          </a:p>
          <a:p>
            <a:pPr marL="171450" indent="-171450">
              <a:buFont typeface="Arial" panose="020B0604020202020204" pitchFamily="34" charset="0"/>
              <a:buChar char="•"/>
            </a:pPr>
            <a:r>
              <a:rPr lang="en-GB" sz="1100" dirty="0">
                <a:solidFill>
                  <a:srgbClr val="22529D"/>
                </a:solidFill>
              </a:rPr>
              <a:t>Eco-churches</a:t>
            </a:r>
          </a:p>
          <a:p>
            <a:pPr marL="171450" indent="-171450">
              <a:buFont typeface="Arial" panose="020B0604020202020204" pitchFamily="34" charset="0"/>
              <a:buChar char="•"/>
            </a:pPr>
            <a:r>
              <a:rPr lang="en-GB" sz="1100" dirty="0">
                <a:solidFill>
                  <a:srgbClr val="22529D"/>
                </a:solidFill>
              </a:rPr>
              <a:t>Cafe Church</a:t>
            </a:r>
          </a:p>
          <a:p>
            <a:pPr marL="171450" indent="-171450">
              <a:buFont typeface="Arial" panose="020B0604020202020204" pitchFamily="34" charset="0"/>
              <a:buChar char="•"/>
            </a:pPr>
            <a:r>
              <a:rPr lang="en-GB" sz="1100" dirty="0">
                <a:solidFill>
                  <a:srgbClr val="22529D"/>
                </a:solidFill>
              </a:rPr>
              <a:t>Messy Churches</a:t>
            </a:r>
          </a:p>
        </p:txBody>
      </p:sp>
      <p:sp>
        <p:nvSpPr>
          <p:cNvPr id="17" name="TextBox 16">
            <a:extLst>
              <a:ext uri="{FF2B5EF4-FFF2-40B4-BE49-F238E27FC236}">
                <a16:creationId xmlns:a16="http://schemas.microsoft.com/office/drawing/2014/main" id="{0BF0E249-D0E8-A34C-8F09-D13CFEAE7F78}"/>
              </a:ext>
            </a:extLst>
          </p:cNvPr>
          <p:cNvSpPr txBox="1"/>
          <p:nvPr/>
        </p:nvSpPr>
        <p:spPr>
          <a:xfrm>
            <a:off x="1850034" y="5063469"/>
            <a:ext cx="2796155" cy="1107996"/>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Greater engagement with schools</a:t>
            </a:r>
          </a:p>
          <a:p>
            <a:r>
              <a:rPr lang="en-GB" sz="1100" b="0" dirty="0"/>
              <a:t>Chaplaincy Service</a:t>
            </a:r>
          </a:p>
          <a:p>
            <a:r>
              <a:rPr lang="en-GB" sz="1100" b="0" dirty="0"/>
              <a:t>Assemblies, Lesson Support</a:t>
            </a:r>
          </a:p>
          <a:p>
            <a:r>
              <a:rPr lang="en-GB" sz="1100" b="0" dirty="0"/>
              <a:t>Schools Pastors</a:t>
            </a:r>
          </a:p>
          <a:p>
            <a:r>
              <a:rPr lang="en-GB" sz="1100" b="0" dirty="0"/>
              <a:t>Free school lunch support – during holidays</a:t>
            </a:r>
          </a:p>
          <a:p>
            <a:r>
              <a:rPr lang="en-GB" sz="1100" b="0" dirty="0"/>
              <a:t>Foundation Governor Support</a:t>
            </a:r>
          </a:p>
        </p:txBody>
      </p:sp>
      <p:sp>
        <p:nvSpPr>
          <p:cNvPr id="18" name="TextBox 17">
            <a:extLst>
              <a:ext uri="{FF2B5EF4-FFF2-40B4-BE49-F238E27FC236}">
                <a16:creationId xmlns:a16="http://schemas.microsoft.com/office/drawing/2014/main" id="{2F6F9D2F-AE83-534D-8D2A-43E807C81312}"/>
              </a:ext>
            </a:extLst>
          </p:cNvPr>
          <p:cNvSpPr txBox="1"/>
          <p:nvPr/>
        </p:nvSpPr>
        <p:spPr>
          <a:xfrm>
            <a:off x="1261241" y="2210825"/>
            <a:ext cx="2657761" cy="2123658"/>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Shared Governance  &amp; Admin</a:t>
            </a:r>
          </a:p>
          <a:p>
            <a:r>
              <a:rPr lang="en-GB" sz="1100" b="0" dirty="0"/>
              <a:t>Joined up leadership to shape vision and give focus</a:t>
            </a:r>
          </a:p>
          <a:p>
            <a:endParaRPr lang="en-GB" sz="1100" b="0" dirty="0"/>
          </a:p>
          <a:p>
            <a:r>
              <a:rPr lang="en-GB" sz="1100" b="0" dirty="0"/>
              <a:t>Simplified governance to release clergy and lay to focus mission</a:t>
            </a:r>
          </a:p>
          <a:p>
            <a:endParaRPr lang="en-GB" sz="1100" b="0" dirty="0"/>
          </a:p>
          <a:p>
            <a:r>
              <a:rPr lang="en-GB" sz="1100" b="0" dirty="0"/>
              <a:t>Focussed subcommittees with delegated authority to work in local contexts to keep local identity and autonomy</a:t>
            </a:r>
          </a:p>
          <a:p>
            <a:endParaRPr lang="en-GB" sz="1100" b="0" dirty="0"/>
          </a:p>
          <a:p>
            <a:r>
              <a:rPr lang="en-GB" sz="1100" b="0" dirty="0"/>
              <a:t>Shared CMS/Admin/Finance Systems</a:t>
            </a:r>
          </a:p>
        </p:txBody>
      </p:sp>
      <p:sp>
        <p:nvSpPr>
          <p:cNvPr id="19" name="TextBox 18">
            <a:extLst>
              <a:ext uri="{FF2B5EF4-FFF2-40B4-BE49-F238E27FC236}">
                <a16:creationId xmlns:a16="http://schemas.microsoft.com/office/drawing/2014/main" id="{846554B4-94C3-6442-96F8-57CAF29A8E63}"/>
              </a:ext>
            </a:extLst>
          </p:cNvPr>
          <p:cNvSpPr txBox="1"/>
          <p:nvPr/>
        </p:nvSpPr>
        <p:spPr>
          <a:xfrm>
            <a:off x="3739790" y="1148690"/>
            <a:ext cx="2128256" cy="600164"/>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Team Rector</a:t>
            </a:r>
          </a:p>
          <a:p>
            <a:r>
              <a:rPr lang="en-GB" sz="1100" b="0" dirty="0"/>
              <a:t>Focussed Leadership</a:t>
            </a:r>
          </a:p>
          <a:p>
            <a:r>
              <a:rPr lang="en-GB" sz="1100" b="0" dirty="0"/>
              <a:t>Team enabling and development</a:t>
            </a:r>
          </a:p>
        </p:txBody>
      </p:sp>
      <p:sp>
        <p:nvSpPr>
          <p:cNvPr id="20" name="TextBox 19">
            <a:extLst>
              <a:ext uri="{FF2B5EF4-FFF2-40B4-BE49-F238E27FC236}">
                <a16:creationId xmlns:a16="http://schemas.microsoft.com/office/drawing/2014/main" id="{61CAC079-55FB-C042-BA6A-F21D3F5B86BB}"/>
              </a:ext>
            </a:extLst>
          </p:cNvPr>
          <p:cNvSpPr txBox="1"/>
          <p:nvPr/>
        </p:nvSpPr>
        <p:spPr>
          <a:xfrm>
            <a:off x="6923173" y="5101574"/>
            <a:ext cx="3111993" cy="1277273"/>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Increased community engagement and impact</a:t>
            </a:r>
          </a:p>
          <a:p>
            <a:r>
              <a:rPr lang="en-GB" sz="1100" b="0" dirty="0"/>
              <a:t>Foodbanks, Debt Support, Job Clubs</a:t>
            </a:r>
          </a:p>
          <a:p>
            <a:r>
              <a:rPr lang="en-GB" sz="1100" b="0" dirty="0"/>
              <a:t>Preschools &amp; Toddler Groups</a:t>
            </a:r>
          </a:p>
          <a:p>
            <a:r>
              <a:rPr lang="en-GB" sz="1100" b="0" dirty="0"/>
              <a:t>Creative Artistic Expressions/Groups</a:t>
            </a:r>
          </a:p>
          <a:p>
            <a:r>
              <a:rPr lang="en-GB" sz="1100" b="0" dirty="0"/>
              <a:t>Eco and Gardening/Allotments</a:t>
            </a:r>
          </a:p>
          <a:p>
            <a:r>
              <a:rPr lang="en-GB" sz="1100" b="0" dirty="0"/>
              <a:t>Sports &amp; Wellbeing Groups</a:t>
            </a:r>
          </a:p>
          <a:p>
            <a:r>
              <a:rPr lang="en-GB" sz="1100" b="0" dirty="0"/>
              <a:t>Other Community Groups</a:t>
            </a:r>
          </a:p>
        </p:txBody>
      </p:sp>
      <p:sp>
        <p:nvSpPr>
          <p:cNvPr id="21" name="TextBox 20">
            <a:extLst>
              <a:ext uri="{FF2B5EF4-FFF2-40B4-BE49-F238E27FC236}">
                <a16:creationId xmlns:a16="http://schemas.microsoft.com/office/drawing/2014/main" id="{30BFB739-1023-0B46-96F8-92F6DB9B8128}"/>
              </a:ext>
            </a:extLst>
          </p:cNvPr>
          <p:cNvSpPr txBox="1"/>
          <p:nvPr/>
        </p:nvSpPr>
        <p:spPr>
          <a:xfrm>
            <a:off x="1151385" y="594431"/>
            <a:ext cx="2128256" cy="307777"/>
          </a:xfrm>
          <a:prstGeom prst="rect">
            <a:avLst/>
          </a:prstGeom>
          <a:ln w="28575">
            <a:solidFill>
              <a:srgbClr val="E12139"/>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dirty="0">
                <a:solidFill>
                  <a:srgbClr val="E12139"/>
                </a:solidFill>
              </a:rPr>
              <a:t>Teams on a Mission</a:t>
            </a:r>
            <a:endParaRPr lang="en-GB" b="0" dirty="0">
              <a:solidFill>
                <a:srgbClr val="E12139"/>
              </a:solidFill>
            </a:endParaRPr>
          </a:p>
        </p:txBody>
      </p:sp>
      <p:sp>
        <p:nvSpPr>
          <p:cNvPr id="22" name="Rectangle 21">
            <a:extLst>
              <a:ext uri="{FF2B5EF4-FFF2-40B4-BE49-F238E27FC236}">
                <a16:creationId xmlns:a16="http://schemas.microsoft.com/office/drawing/2014/main" id="{DDD2722F-A630-F044-9896-574B777AAC03}"/>
              </a:ext>
            </a:extLst>
          </p:cNvPr>
          <p:cNvSpPr/>
          <p:nvPr/>
        </p:nvSpPr>
        <p:spPr>
          <a:xfrm>
            <a:off x="1050845" y="139238"/>
            <a:ext cx="4011739" cy="461665"/>
          </a:xfrm>
          <a:prstGeom prst="rect">
            <a:avLst/>
          </a:prstGeom>
        </p:spPr>
        <p:txBody>
          <a:bodyPr wrap="none">
            <a:spAutoFit/>
          </a:bodyPr>
          <a:lstStyle/>
          <a:p>
            <a:r>
              <a:rPr lang="en-GB" sz="2400" b="1" dirty="0">
                <a:solidFill>
                  <a:srgbClr val="22529D"/>
                </a:solidFill>
              </a:rPr>
              <a:t>Our benefices could look like: </a:t>
            </a:r>
            <a:endParaRPr lang="en-GB" sz="2400" b="1" dirty="0"/>
          </a:p>
        </p:txBody>
      </p:sp>
    </p:spTree>
    <p:extLst>
      <p:ext uri="{BB962C8B-B14F-4D97-AF65-F5344CB8AC3E}">
        <p14:creationId xmlns:p14="http://schemas.microsoft.com/office/powerpoint/2010/main" val="251407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E394E3-A03F-A744-AFAB-72775A7CA87F}"/>
              </a:ext>
            </a:extLst>
          </p:cNvPr>
          <p:cNvGrpSpPr/>
          <p:nvPr/>
        </p:nvGrpSpPr>
        <p:grpSpPr>
          <a:xfrm>
            <a:off x="4196999" y="2134645"/>
            <a:ext cx="3253284" cy="2988630"/>
            <a:chOff x="4079939" y="809751"/>
            <a:chExt cx="2283267" cy="2126466"/>
          </a:xfrm>
        </p:grpSpPr>
        <p:sp>
          <p:nvSpPr>
            <p:cNvPr id="4" name="Oval 3">
              <a:extLst>
                <a:ext uri="{FF2B5EF4-FFF2-40B4-BE49-F238E27FC236}">
                  <a16:creationId xmlns:a16="http://schemas.microsoft.com/office/drawing/2014/main" id="{8A59504D-F765-2B4E-99E8-4DFA5DDC4B8D}"/>
                </a:ext>
              </a:extLst>
            </p:cNvPr>
            <p:cNvSpPr/>
            <p:nvPr/>
          </p:nvSpPr>
          <p:spPr>
            <a:xfrm>
              <a:off x="5137855" y="809751"/>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 Ministry Team          of </a:t>
              </a:r>
            </a:p>
            <a:p>
              <a:pPr algn="ctr"/>
              <a:r>
                <a:rPr lang="en-GB" sz="1100" dirty="0">
                  <a:solidFill>
                    <a:srgbClr val="22529D"/>
                  </a:solidFill>
                </a:rPr>
                <a:t>    6-12 people</a:t>
              </a:r>
            </a:p>
          </p:txBody>
        </p:sp>
        <p:sp>
          <p:nvSpPr>
            <p:cNvPr id="5" name="Oval 4">
              <a:extLst>
                <a:ext uri="{FF2B5EF4-FFF2-40B4-BE49-F238E27FC236}">
                  <a16:creationId xmlns:a16="http://schemas.microsoft.com/office/drawing/2014/main" id="{107BAB17-DEC4-2847-AD3C-1A6B0B2FA1FF}"/>
                </a:ext>
              </a:extLst>
            </p:cNvPr>
            <p:cNvSpPr/>
            <p:nvPr/>
          </p:nvSpPr>
          <p:spPr>
            <a:xfrm>
              <a:off x="5149158"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15,000-45,000 People</a:t>
              </a:r>
            </a:p>
          </p:txBody>
        </p:sp>
        <p:sp>
          <p:nvSpPr>
            <p:cNvPr id="6" name="Oval 5">
              <a:extLst>
                <a:ext uri="{FF2B5EF4-FFF2-40B4-BE49-F238E27FC236}">
                  <a16:creationId xmlns:a16="http://schemas.microsoft.com/office/drawing/2014/main" id="{69A767A6-1F60-8345-96E5-536E9C28715C}"/>
                </a:ext>
              </a:extLst>
            </p:cNvPr>
            <p:cNvSpPr/>
            <p:nvPr/>
          </p:nvSpPr>
          <p:spPr>
            <a:xfrm>
              <a:off x="5507799" y="1457942"/>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4-8 Churches</a:t>
              </a:r>
            </a:p>
          </p:txBody>
        </p:sp>
        <p:sp>
          <p:nvSpPr>
            <p:cNvPr id="11" name="Oval 10">
              <a:extLst>
                <a:ext uri="{FF2B5EF4-FFF2-40B4-BE49-F238E27FC236}">
                  <a16:creationId xmlns:a16="http://schemas.microsoft.com/office/drawing/2014/main" id="{627CE36E-4D4A-124E-9B16-F186E5B973C9}"/>
                </a:ext>
              </a:extLst>
            </p:cNvPr>
            <p:cNvSpPr/>
            <p:nvPr/>
          </p:nvSpPr>
          <p:spPr>
            <a:xfrm>
              <a:off x="4421335" y="820169"/>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1 </a:t>
              </a:r>
            </a:p>
            <a:p>
              <a:pPr algn="ctr"/>
              <a:r>
                <a:rPr lang="en-GB" sz="1100" dirty="0">
                  <a:solidFill>
                    <a:srgbClr val="22529D"/>
                  </a:solidFill>
                </a:rPr>
                <a:t>Team Rector</a:t>
              </a:r>
            </a:p>
          </p:txBody>
        </p:sp>
        <p:sp>
          <p:nvSpPr>
            <p:cNvPr id="12" name="Oval 11">
              <a:extLst>
                <a:ext uri="{FF2B5EF4-FFF2-40B4-BE49-F238E27FC236}">
                  <a16:creationId xmlns:a16="http://schemas.microsoft.com/office/drawing/2014/main" id="{ED7CA47E-8689-6B48-A23E-040DCDE410A4}"/>
                </a:ext>
              </a:extLst>
            </p:cNvPr>
            <p:cNvSpPr/>
            <p:nvPr/>
          </p:nvSpPr>
          <p:spPr>
            <a:xfrm>
              <a:off x="4079939" y="1483845"/>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Simplified Governance Structure</a:t>
              </a:r>
            </a:p>
          </p:txBody>
        </p:sp>
        <p:sp>
          <p:nvSpPr>
            <p:cNvPr id="13" name="Oval 12">
              <a:extLst>
                <a:ext uri="{FF2B5EF4-FFF2-40B4-BE49-F238E27FC236}">
                  <a16:creationId xmlns:a16="http://schemas.microsoft.com/office/drawing/2014/main" id="{75119193-1121-FD46-B83D-8EC198B6D364}"/>
                </a:ext>
              </a:extLst>
            </p:cNvPr>
            <p:cNvSpPr/>
            <p:nvPr/>
          </p:nvSpPr>
          <p:spPr>
            <a:xfrm>
              <a:off x="4417154"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4-10 Schools</a:t>
              </a:r>
            </a:p>
          </p:txBody>
        </p:sp>
        <p:sp>
          <p:nvSpPr>
            <p:cNvPr id="7" name="Oval 6">
              <a:extLst>
                <a:ext uri="{FF2B5EF4-FFF2-40B4-BE49-F238E27FC236}">
                  <a16:creationId xmlns:a16="http://schemas.microsoft.com/office/drawing/2014/main" id="{33750032-5D8D-3D46-960D-4CB2A0657083}"/>
                </a:ext>
              </a:extLst>
            </p:cNvPr>
            <p:cNvSpPr/>
            <p:nvPr/>
          </p:nvSpPr>
          <p:spPr>
            <a:xfrm>
              <a:off x="4792279" y="1457941"/>
              <a:ext cx="855407" cy="855407"/>
            </a:xfrm>
            <a:prstGeom prst="ellips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GB" sz="1100" dirty="0">
                  <a:solidFill>
                    <a:srgbClr val="22529D"/>
                  </a:solidFill>
                </a:rPr>
                <a:t>An average  benefice will have…</a:t>
              </a:r>
            </a:p>
          </p:txBody>
        </p:sp>
      </p:grpSp>
      <p:sp>
        <p:nvSpPr>
          <p:cNvPr id="3" name="TextBox 2">
            <a:extLst>
              <a:ext uri="{FF2B5EF4-FFF2-40B4-BE49-F238E27FC236}">
                <a16:creationId xmlns:a16="http://schemas.microsoft.com/office/drawing/2014/main" id="{9F7438DF-1C35-D141-B33C-2C88A195C447}"/>
              </a:ext>
            </a:extLst>
          </p:cNvPr>
          <p:cNvSpPr txBox="1"/>
          <p:nvPr/>
        </p:nvSpPr>
        <p:spPr>
          <a:xfrm>
            <a:off x="7211716" y="1039773"/>
            <a:ext cx="2139005" cy="1277273"/>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Ministry Teams</a:t>
            </a:r>
          </a:p>
          <a:p>
            <a:r>
              <a:rPr lang="en-GB" sz="1100" dirty="0">
                <a:solidFill>
                  <a:srgbClr val="22529D"/>
                </a:solidFill>
              </a:rPr>
              <a:t>Stipendiary clergy &amp; lay ministers</a:t>
            </a:r>
          </a:p>
          <a:p>
            <a:endParaRPr lang="en-GB" sz="1100" dirty="0">
              <a:solidFill>
                <a:srgbClr val="22529D"/>
              </a:solidFill>
            </a:endParaRPr>
          </a:p>
          <a:p>
            <a:r>
              <a:rPr lang="en-GB" sz="1100" dirty="0">
                <a:solidFill>
                  <a:srgbClr val="22529D"/>
                </a:solidFill>
              </a:rPr>
              <a:t>SSM clergy &amp; lay ministers</a:t>
            </a:r>
          </a:p>
          <a:p>
            <a:endParaRPr lang="en-GB" sz="1100" dirty="0">
              <a:solidFill>
                <a:srgbClr val="22529D"/>
              </a:solidFill>
            </a:endParaRPr>
          </a:p>
          <a:p>
            <a:r>
              <a:rPr lang="en-GB" sz="1100" dirty="0">
                <a:solidFill>
                  <a:srgbClr val="22529D"/>
                </a:solidFill>
              </a:rPr>
              <a:t>Commissioned lay preachers/ worship leaders/pastoral workers</a:t>
            </a:r>
          </a:p>
        </p:txBody>
      </p:sp>
      <p:sp>
        <p:nvSpPr>
          <p:cNvPr id="16" name="TextBox 15">
            <a:extLst>
              <a:ext uri="{FF2B5EF4-FFF2-40B4-BE49-F238E27FC236}">
                <a16:creationId xmlns:a16="http://schemas.microsoft.com/office/drawing/2014/main" id="{40F1E5E7-C4B3-E24F-944B-2DCA93078B4D}"/>
              </a:ext>
            </a:extLst>
          </p:cNvPr>
          <p:cNvSpPr txBox="1"/>
          <p:nvPr/>
        </p:nvSpPr>
        <p:spPr>
          <a:xfrm>
            <a:off x="7909394" y="3071953"/>
            <a:ext cx="2442767" cy="1277273"/>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Mixed Ecology of Congregations</a:t>
            </a:r>
          </a:p>
          <a:p>
            <a:r>
              <a:rPr lang="en-GB" sz="1100" dirty="0">
                <a:solidFill>
                  <a:srgbClr val="22529D"/>
                </a:solidFill>
              </a:rPr>
              <a:t>Local Identity and purpose</a:t>
            </a:r>
          </a:p>
          <a:p>
            <a:r>
              <a:rPr lang="en-GB" sz="1100" dirty="0">
                <a:solidFill>
                  <a:srgbClr val="22529D"/>
                </a:solidFill>
              </a:rPr>
              <a:t>Traditional Services</a:t>
            </a:r>
          </a:p>
          <a:p>
            <a:r>
              <a:rPr lang="en-GB" sz="1100" dirty="0">
                <a:solidFill>
                  <a:srgbClr val="22529D"/>
                </a:solidFill>
              </a:rPr>
              <a:t>New Worshipping Communities</a:t>
            </a:r>
          </a:p>
          <a:p>
            <a:pPr marL="171450" indent="-171450">
              <a:buFont typeface="Arial" panose="020B0604020202020204" pitchFamily="34" charset="0"/>
              <a:buChar char="•"/>
            </a:pPr>
            <a:r>
              <a:rPr lang="en-GB" sz="1100" dirty="0">
                <a:solidFill>
                  <a:srgbClr val="22529D"/>
                </a:solidFill>
              </a:rPr>
              <a:t>Eco-churches</a:t>
            </a:r>
          </a:p>
          <a:p>
            <a:pPr marL="171450" indent="-171450">
              <a:buFont typeface="Arial" panose="020B0604020202020204" pitchFamily="34" charset="0"/>
              <a:buChar char="•"/>
            </a:pPr>
            <a:r>
              <a:rPr lang="en-GB" sz="1100" dirty="0">
                <a:solidFill>
                  <a:srgbClr val="22529D"/>
                </a:solidFill>
              </a:rPr>
              <a:t>Cafe Church</a:t>
            </a:r>
          </a:p>
          <a:p>
            <a:pPr marL="171450" indent="-171450">
              <a:buFont typeface="Arial" panose="020B0604020202020204" pitchFamily="34" charset="0"/>
              <a:buChar char="•"/>
            </a:pPr>
            <a:r>
              <a:rPr lang="en-GB" sz="1100" dirty="0">
                <a:solidFill>
                  <a:srgbClr val="22529D"/>
                </a:solidFill>
              </a:rPr>
              <a:t>Messy Churches</a:t>
            </a:r>
          </a:p>
        </p:txBody>
      </p:sp>
      <p:sp>
        <p:nvSpPr>
          <p:cNvPr id="17" name="TextBox 16">
            <a:extLst>
              <a:ext uri="{FF2B5EF4-FFF2-40B4-BE49-F238E27FC236}">
                <a16:creationId xmlns:a16="http://schemas.microsoft.com/office/drawing/2014/main" id="{0BF0E249-D0E8-A34C-8F09-D13CFEAE7F78}"/>
              </a:ext>
            </a:extLst>
          </p:cNvPr>
          <p:cNvSpPr txBox="1"/>
          <p:nvPr/>
        </p:nvSpPr>
        <p:spPr>
          <a:xfrm>
            <a:off x="1850034" y="5063469"/>
            <a:ext cx="2796155" cy="1107996"/>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Greater engagement with schools</a:t>
            </a:r>
          </a:p>
          <a:p>
            <a:r>
              <a:rPr lang="en-GB" sz="1100" b="0" dirty="0"/>
              <a:t>Chaplaincy Service</a:t>
            </a:r>
          </a:p>
          <a:p>
            <a:r>
              <a:rPr lang="en-GB" sz="1100" b="0" dirty="0"/>
              <a:t>Assemblies, Lesson Support</a:t>
            </a:r>
          </a:p>
          <a:p>
            <a:r>
              <a:rPr lang="en-GB" sz="1100" b="0" dirty="0"/>
              <a:t>Schools Pastors</a:t>
            </a:r>
          </a:p>
          <a:p>
            <a:r>
              <a:rPr lang="en-GB" sz="1100" b="0" dirty="0"/>
              <a:t>Free school lunch support – during holidays</a:t>
            </a:r>
          </a:p>
          <a:p>
            <a:r>
              <a:rPr lang="en-GB" sz="1100" b="0" dirty="0"/>
              <a:t>Foundation Governor Support</a:t>
            </a:r>
          </a:p>
        </p:txBody>
      </p:sp>
      <p:sp>
        <p:nvSpPr>
          <p:cNvPr id="18" name="TextBox 17">
            <a:extLst>
              <a:ext uri="{FF2B5EF4-FFF2-40B4-BE49-F238E27FC236}">
                <a16:creationId xmlns:a16="http://schemas.microsoft.com/office/drawing/2014/main" id="{2F6F9D2F-AE83-534D-8D2A-43E807C81312}"/>
              </a:ext>
            </a:extLst>
          </p:cNvPr>
          <p:cNvSpPr txBox="1"/>
          <p:nvPr/>
        </p:nvSpPr>
        <p:spPr>
          <a:xfrm>
            <a:off x="1261241" y="2210825"/>
            <a:ext cx="2657761" cy="2123658"/>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Shared Governance  &amp; Admin</a:t>
            </a:r>
          </a:p>
          <a:p>
            <a:r>
              <a:rPr lang="en-GB" sz="1100" b="0" dirty="0"/>
              <a:t>Joined up leadership to shape vision and give focus</a:t>
            </a:r>
          </a:p>
          <a:p>
            <a:endParaRPr lang="en-GB" sz="1100" b="0" dirty="0"/>
          </a:p>
          <a:p>
            <a:r>
              <a:rPr lang="en-GB" sz="1100" b="0" dirty="0"/>
              <a:t>Simplified governance to release clergy and lay to focus mission</a:t>
            </a:r>
          </a:p>
          <a:p>
            <a:endParaRPr lang="en-GB" sz="1100" b="0" dirty="0"/>
          </a:p>
          <a:p>
            <a:r>
              <a:rPr lang="en-GB" sz="1100" b="0" dirty="0"/>
              <a:t>Focussed subcommittees with delegated authority to work in local contexts to keep local identity and autonomy</a:t>
            </a:r>
          </a:p>
          <a:p>
            <a:endParaRPr lang="en-GB" sz="1100" b="0" dirty="0"/>
          </a:p>
          <a:p>
            <a:r>
              <a:rPr lang="en-GB" sz="1100" b="0" dirty="0"/>
              <a:t>Shared CMS/Admin/Finance Systems</a:t>
            </a:r>
          </a:p>
        </p:txBody>
      </p:sp>
      <p:sp>
        <p:nvSpPr>
          <p:cNvPr id="19" name="TextBox 18">
            <a:extLst>
              <a:ext uri="{FF2B5EF4-FFF2-40B4-BE49-F238E27FC236}">
                <a16:creationId xmlns:a16="http://schemas.microsoft.com/office/drawing/2014/main" id="{846554B4-94C3-6442-96F8-57CAF29A8E63}"/>
              </a:ext>
            </a:extLst>
          </p:cNvPr>
          <p:cNvSpPr txBox="1"/>
          <p:nvPr/>
        </p:nvSpPr>
        <p:spPr>
          <a:xfrm>
            <a:off x="3739790" y="1148690"/>
            <a:ext cx="2128256" cy="600164"/>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Team Rector</a:t>
            </a:r>
          </a:p>
          <a:p>
            <a:r>
              <a:rPr lang="en-GB" sz="1100" b="0" dirty="0"/>
              <a:t>Focussed Leadership</a:t>
            </a:r>
          </a:p>
          <a:p>
            <a:r>
              <a:rPr lang="en-GB" sz="1100" b="0" dirty="0"/>
              <a:t>Team enabling and development</a:t>
            </a:r>
          </a:p>
        </p:txBody>
      </p:sp>
      <p:sp>
        <p:nvSpPr>
          <p:cNvPr id="20" name="TextBox 19">
            <a:extLst>
              <a:ext uri="{FF2B5EF4-FFF2-40B4-BE49-F238E27FC236}">
                <a16:creationId xmlns:a16="http://schemas.microsoft.com/office/drawing/2014/main" id="{61CAC079-55FB-C042-BA6A-F21D3F5B86BB}"/>
              </a:ext>
            </a:extLst>
          </p:cNvPr>
          <p:cNvSpPr txBox="1"/>
          <p:nvPr/>
        </p:nvSpPr>
        <p:spPr>
          <a:xfrm>
            <a:off x="6923173" y="5101574"/>
            <a:ext cx="3111993" cy="1277273"/>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Increased community engagement and impact</a:t>
            </a:r>
          </a:p>
          <a:p>
            <a:r>
              <a:rPr lang="en-GB" sz="1100" b="0" dirty="0"/>
              <a:t>Foodbanks, Debt Support, Job Clubs</a:t>
            </a:r>
          </a:p>
          <a:p>
            <a:r>
              <a:rPr lang="en-GB" sz="1100" b="0" dirty="0"/>
              <a:t>Preschools &amp; Toddler Groups</a:t>
            </a:r>
          </a:p>
          <a:p>
            <a:r>
              <a:rPr lang="en-GB" sz="1100" b="0" dirty="0"/>
              <a:t>Creative Artistic Expressions/Groups</a:t>
            </a:r>
          </a:p>
          <a:p>
            <a:r>
              <a:rPr lang="en-GB" sz="1100" b="0" dirty="0"/>
              <a:t>Eco and Gardening/Allotments</a:t>
            </a:r>
          </a:p>
          <a:p>
            <a:r>
              <a:rPr lang="en-GB" sz="1100" b="0" dirty="0"/>
              <a:t>Sports &amp; Wellbeing Groups</a:t>
            </a:r>
          </a:p>
          <a:p>
            <a:r>
              <a:rPr lang="en-GB" sz="1100" b="0" dirty="0"/>
              <a:t>Other Community Groups</a:t>
            </a:r>
          </a:p>
        </p:txBody>
      </p:sp>
      <p:sp>
        <p:nvSpPr>
          <p:cNvPr id="21" name="TextBox 20">
            <a:extLst>
              <a:ext uri="{FF2B5EF4-FFF2-40B4-BE49-F238E27FC236}">
                <a16:creationId xmlns:a16="http://schemas.microsoft.com/office/drawing/2014/main" id="{30BFB739-1023-0B46-96F8-92F6DB9B8128}"/>
              </a:ext>
            </a:extLst>
          </p:cNvPr>
          <p:cNvSpPr txBox="1"/>
          <p:nvPr/>
        </p:nvSpPr>
        <p:spPr>
          <a:xfrm>
            <a:off x="1151385" y="594431"/>
            <a:ext cx="3378574" cy="307777"/>
          </a:xfrm>
          <a:prstGeom prst="rect">
            <a:avLst/>
          </a:prstGeom>
          <a:ln w="28575">
            <a:solidFill>
              <a:srgbClr val="E12139"/>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dirty="0">
                <a:solidFill>
                  <a:srgbClr val="E12139"/>
                </a:solidFill>
              </a:rPr>
              <a:t>Communities of Kingdom Building Disciples</a:t>
            </a:r>
            <a:endParaRPr lang="en-GB" b="0" dirty="0">
              <a:solidFill>
                <a:srgbClr val="E12139"/>
              </a:solidFill>
            </a:endParaRPr>
          </a:p>
        </p:txBody>
      </p:sp>
      <p:sp>
        <p:nvSpPr>
          <p:cNvPr id="22" name="Rectangle 21">
            <a:extLst>
              <a:ext uri="{FF2B5EF4-FFF2-40B4-BE49-F238E27FC236}">
                <a16:creationId xmlns:a16="http://schemas.microsoft.com/office/drawing/2014/main" id="{7B9EFFAE-1FFB-3446-8CFF-5ED943443E42}"/>
              </a:ext>
            </a:extLst>
          </p:cNvPr>
          <p:cNvSpPr/>
          <p:nvPr/>
        </p:nvSpPr>
        <p:spPr>
          <a:xfrm>
            <a:off x="1050845" y="139238"/>
            <a:ext cx="4011739" cy="461665"/>
          </a:xfrm>
          <a:prstGeom prst="rect">
            <a:avLst/>
          </a:prstGeom>
        </p:spPr>
        <p:txBody>
          <a:bodyPr wrap="none">
            <a:spAutoFit/>
          </a:bodyPr>
          <a:lstStyle/>
          <a:p>
            <a:r>
              <a:rPr lang="en-GB" sz="2400" b="1" dirty="0">
                <a:solidFill>
                  <a:srgbClr val="22529D"/>
                </a:solidFill>
              </a:rPr>
              <a:t>Our benefices could look like: </a:t>
            </a:r>
            <a:endParaRPr lang="en-GB" sz="2400" b="1" dirty="0"/>
          </a:p>
        </p:txBody>
      </p:sp>
    </p:spTree>
    <p:extLst>
      <p:ext uri="{BB962C8B-B14F-4D97-AF65-F5344CB8AC3E}">
        <p14:creationId xmlns:p14="http://schemas.microsoft.com/office/powerpoint/2010/main" val="251108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E394E3-A03F-A744-AFAB-72775A7CA87F}"/>
              </a:ext>
            </a:extLst>
          </p:cNvPr>
          <p:cNvGrpSpPr/>
          <p:nvPr/>
        </p:nvGrpSpPr>
        <p:grpSpPr>
          <a:xfrm>
            <a:off x="4196999" y="2134645"/>
            <a:ext cx="3253284" cy="2988630"/>
            <a:chOff x="4079939" y="809751"/>
            <a:chExt cx="2283267" cy="2126466"/>
          </a:xfrm>
        </p:grpSpPr>
        <p:sp>
          <p:nvSpPr>
            <p:cNvPr id="4" name="Oval 3">
              <a:extLst>
                <a:ext uri="{FF2B5EF4-FFF2-40B4-BE49-F238E27FC236}">
                  <a16:creationId xmlns:a16="http://schemas.microsoft.com/office/drawing/2014/main" id="{8A59504D-F765-2B4E-99E8-4DFA5DDC4B8D}"/>
                </a:ext>
              </a:extLst>
            </p:cNvPr>
            <p:cNvSpPr/>
            <p:nvPr/>
          </p:nvSpPr>
          <p:spPr>
            <a:xfrm>
              <a:off x="5137855" y="809751"/>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 Ministry Team          of </a:t>
              </a:r>
            </a:p>
            <a:p>
              <a:pPr algn="ctr"/>
              <a:r>
                <a:rPr lang="en-GB" sz="1100" dirty="0">
                  <a:solidFill>
                    <a:srgbClr val="22529D"/>
                  </a:solidFill>
                </a:rPr>
                <a:t>    6-12 people</a:t>
              </a:r>
            </a:p>
          </p:txBody>
        </p:sp>
        <p:sp>
          <p:nvSpPr>
            <p:cNvPr id="5" name="Oval 4">
              <a:extLst>
                <a:ext uri="{FF2B5EF4-FFF2-40B4-BE49-F238E27FC236}">
                  <a16:creationId xmlns:a16="http://schemas.microsoft.com/office/drawing/2014/main" id="{107BAB17-DEC4-2847-AD3C-1A6B0B2FA1FF}"/>
                </a:ext>
              </a:extLst>
            </p:cNvPr>
            <p:cNvSpPr/>
            <p:nvPr/>
          </p:nvSpPr>
          <p:spPr>
            <a:xfrm>
              <a:off x="5149158"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15,000-45,000 People</a:t>
              </a:r>
            </a:p>
          </p:txBody>
        </p:sp>
        <p:sp>
          <p:nvSpPr>
            <p:cNvPr id="6" name="Oval 5">
              <a:extLst>
                <a:ext uri="{FF2B5EF4-FFF2-40B4-BE49-F238E27FC236}">
                  <a16:creationId xmlns:a16="http://schemas.microsoft.com/office/drawing/2014/main" id="{69A767A6-1F60-8345-96E5-536E9C28715C}"/>
                </a:ext>
              </a:extLst>
            </p:cNvPr>
            <p:cNvSpPr/>
            <p:nvPr/>
          </p:nvSpPr>
          <p:spPr>
            <a:xfrm>
              <a:off x="5507799" y="1457942"/>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4-8 Churches</a:t>
              </a:r>
            </a:p>
          </p:txBody>
        </p:sp>
        <p:sp>
          <p:nvSpPr>
            <p:cNvPr id="11" name="Oval 10">
              <a:extLst>
                <a:ext uri="{FF2B5EF4-FFF2-40B4-BE49-F238E27FC236}">
                  <a16:creationId xmlns:a16="http://schemas.microsoft.com/office/drawing/2014/main" id="{627CE36E-4D4A-124E-9B16-F186E5B973C9}"/>
                </a:ext>
              </a:extLst>
            </p:cNvPr>
            <p:cNvSpPr/>
            <p:nvPr/>
          </p:nvSpPr>
          <p:spPr>
            <a:xfrm>
              <a:off x="4421335" y="820169"/>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1 </a:t>
              </a:r>
            </a:p>
            <a:p>
              <a:pPr algn="ctr"/>
              <a:r>
                <a:rPr lang="en-GB" sz="1100" dirty="0">
                  <a:solidFill>
                    <a:srgbClr val="22529D"/>
                  </a:solidFill>
                </a:rPr>
                <a:t>Team Rector</a:t>
              </a:r>
            </a:p>
          </p:txBody>
        </p:sp>
        <p:sp>
          <p:nvSpPr>
            <p:cNvPr id="12" name="Oval 11">
              <a:extLst>
                <a:ext uri="{FF2B5EF4-FFF2-40B4-BE49-F238E27FC236}">
                  <a16:creationId xmlns:a16="http://schemas.microsoft.com/office/drawing/2014/main" id="{ED7CA47E-8689-6B48-A23E-040DCDE410A4}"/>
                </a:ext>
              </a:extLst>
            </p:cNvPr>
            <p:cNvSpPr/>
            <p:nvPr/>
          </p:nvSpPr>
          <p:spPr>
            <a:xfrm>
              <a:off x="4079939" y="1483845"/>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Simplified Governance Structure</a:t>
              </a:r>
            </a:p>
          </p:txBody>
        </p:sp>
        <p:sp>
          <p:nvSpPr>
            <p:cNvPr id="13" name="Oval 12">
              <a:extLst>
                <a:ext uri="{FF2B5EF4-FFF2-40B4-BE49-F238E27FC236}">
                  <a16:creationId xmlns:a16="http://schemas.microsoft.com/office/drawing/2014/main" id="{75119193-1121-FD46-B83D-8EC198B6D364}"/>
                </a:ext>
              </a:extLst>
            </p:cNvPr>
            <p:cNvSpPr/>
            <p:nvPr/>
          </p:nvSpPr>
          <p:spPr>
            <a:xfrm>
              <a:off x="4417154"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4-10 Schools</a:t>
              </a:r>
            </a:p>
          </p:txBody>
        </p:sp>
        <p:sp>
          <p:nvSpPr>
            <p:cNvPr id="7" name="Oval 6">
              <a:extLst>
                <a:ext uri="{FF2B5EF4-FFF2-40B4-BE49-F238E27FC236}">
                  <a16:creationId xmlns:a16="http://schemas.microsoft.com/office/drawing/2014/main" id="{33750032-5D8D-3D46-960D-4CB2A0657083}"/>
                </a:ext>
              </a:extLst>
            </p:cNvPr>
            <p:cNvSpPr/>
            <p:nvPr/>
          </p:nvSpPr>
          <p:spPr>
            <a:xfrm>
              <a:off x="4792279" y="1457941"/>
              <a:ext cx="855407" cy="855407"/>
            </a:xfrm>
            <a:prstGeom prst="ellips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GB" sz="1100" dirty="0">
                  <a:solidFill>
                    <a:srgbClr val="22529D"/>
                  </a:solidFill>
                </a:rPr>
                <a:t>An average  benefice will have…</a:t>
              </a:r>
            </a:p>
          </p:txBody>
        </p:sp>
      </p:grpSp>
      <p:sp>
        <p:nvSpPr>
          <p:cNvPr id="3" name="TextBox 2">
            <a:extLst>
              <a:ext uri="{FF2B5EF4-FFF2-40B4-BE49-F238E27FC236}">
                <a16:creationId xmlns:a16="http://schemas.microsoft.com/office/drawing/2014/main" id="{9F7438DF-1C35-D141-B33C-2C88A195C447}"/>
              </a:ext>
            </a:extLst>
          </p:cNvPr>
          <p:cNvSpPr txBox="1"/>
          <p:nvPr/>
        </p:nvSpPr>
        <p:spPr>
          <a:xfrm>
            <a:off x="7211716" y="1039773"/>
            <a:ext cx="2139005" cy="1277273"/>
          </a:xfrm>
          <a:prstGeom prst="rect">
            <a:avLst/>
          </a:prstGeom>
          <a:ln w="28575">
            <a:solidFill>
              <a:srgbClr val="1A3F93"/>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Ministry Teams</a:t>
            </a:r>
          </a:p>
          <a:p>
            <a:r>
              <a:rPr lang="en-GB" sz="1100" dirty="0">
                <a:solidFill>
                  <a:srgbClr val="22529D"/>
                </a:solidFill>
              </a:rPr>
              <a:t>Stipendiary clergy &amp; lay ministers</a:t>
            </a:r>
          </a:p>
          <a:p>
            <a:endParaRPr lang="en-GB" sz="1100" dirty="0">
              <a:solidFill>
                <a:srgbClr val="22529D"/>
              </a:solidFill>
            </a:endParaRPr>
          </a:p>
          <a:p>
            <a:r>
              <a:rPr lang="en-GB" sz="1100" dirty="0">
                <a:solidFill>
                  <a:srgbClr val="22529D"/>
                </a:solidFill>
              </a:rPr>
              <a:t>SSM clergy &amp; lay ministers</a:t>
            </a:r>
          </a:p>
          <a:p>
            <a:endParaRPr lang="en-GB" sz="1100" dirty="0">
              <a:solidFill>
                <a:srgbClr val="22529D"/>
              </a:solidFill>
            </a:endParaRPr>
          </a:p>
          <a:p>
            <a:r>
              <a:rPr lang="en-GB" sz="1100" dirty="0">
                <a:solidFill>
                  <a:srgbClr val="22529D"/>
                </a:solidFill>
              </a:rPr>
              <a:t>Commissioned lay preachers/ worship leaders/pastoral workers</a:t>
            </a:r>
          </a:p>
        </p:txBody>
      </p:sp>
      <p:sp>
        <p:nvSpPr>
          <p:cNvPr id="16" name="TextBox 15">
            <a:extLst>
              <a:ext uri="{FF2B5EF4-FFF2-40B4-BE49-F238E27FC236}">
                <a16:creationId xmlns:a16="http://schemas.microsoft.com/office/drawing/2014/main" id="{40F1E5E7-C4B3-E24F-944B-2DCA93078B4D}"/>
              </a:ext>
            </a:extLst>
          </p:cNvPr>
          <p:cNvSpPr txBox="1"/>
          <p:nvPr/>
        </p:nvSpPr>
        <p:spPr>
          <a:xfrm>
            <a:off x="7909394" y="3071953"/>
            <a:ext cx="2442767" cy="1277273"/>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Mixed Ecology of Congregations</a:t>
            </a:r>
          </a:p>
          <a:p>
            <a:r>
              <a:rPr lang="en-GB" sz="1100" dirty="0">
                <a:solidFill>
                  <a:srgbClr val="22529D"/>
                </a:solidFill>
              </a:rPr>
              <a:t>Local Identity and purpose</a:t>
            </a:r>
          </a:p>
          <a:p>
            <a:r>
              <a:rPr lang="en-GB" sz="1100" dirty="0">
                <a:solidFill>
                  <a:srgbClr val="22529D"/>
                </a:solidFill>
              </a:rPr>
              <a:t>Traditional Services</a:t>
            </a:r>
          </a:p>
          <a:p>
            <a:r>
              <a:rPr lang="en-GB" sz="1100" dirty="0">
                <a:solidFill>
                  <a:srgbClr val="22529D"/>
                </a:solidFill>
              </a:rPr>
              <a:t>New Worshipping Communities</a:t>
            </a:r>
          </a:p>
          <a:p>
            <a:pPr marL="171450" indent="-171450">
              <a:buFont typeface="Arial" panose="020B0604020202020204" pitchFamily="34" charset="0"/>
              <a:buChar char="•"/>
            </a:pPr>
            <a:r>
              <a:rPr lang="en-GB" sz="1100" dirty="0">
                <a:solidFill>
                  <a:srgbClr val="22529D"/>
                </a:solidFill>
              </a:rPr>
              <a:t>Eco-churches</a:t>
            </a:r>
          </a:p>
          <a:p>
            <a:pPr marL="171450" indent="-171450">
              <a:buFont typeface="Arial" panose="020B0604020202020204" pitchFamily="34" charset="0"/>
              <a:buChar char="•"/>
            </a:pPr>
            <a:r>
              <a:rPr lang="en-GB" sz="1100" dirty="0">
                <a:solidFill>
                  <a:srgbClr val="22529D"/>
                </a:solidFill>
              </a:rPr>
              <a:t>Cafe Church</a:t>
            </a:r>
          </a:p>
          <a:p>
            <a:pPr marL="171450" indent="-171450">
              <a:buFont typeface="Arial" panose="020B0604020202020204" pitchFamily="34" charset="0"/>
              <a:buChar char="•"/>
            </a:pPr>
            <a:r>
              <a:rPr lang="en-GB" sz="1100" dirty="0">
                <a:solidFill>
                  <a:srgbClr val="22529D"/>
                </a:solidFill>
              </a:rPr>
              <a:t>Messy Churches</a:t>
            </a:r>
          </a:p>
        </p:txBody>
      </p:sp>
      <p:sp>
        <p:nvSpPr>
          <p:cNvPr id="17" name="TextBox 16">
            <a:extLst>
              <a:ext uri="{FF2B5EF4-FFF2-40B4-BE49-F238E27FC236}">
                <a16:creationId xmlns:a16="http://schemas.microsoft.com/office/drawing/2014/main" id="{0BF0E249-D0E8-A34C-8F09-D13CFEAE7F78}"/>
              </a:ext>
            </a:extLst>
          </p:cNvPr>
          <p:cNvSpPr txBox="1"/>
          <p:nvPr/>
        </p:nvSpPr>
        <p:spPr>
          <a:xfrm>
            <a:off x="1850034" y="5063469"/>
            <a:ext cx="2796155" cy="1107996"/>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Greater engagement with schools</a:t>
            </a:r>
          </a:p>
          <a:p>
            <a:r>
              <a:rPr lang="en-GB" sz="1100" b="0" dirty="0"/>
              <a:t>Chaplaincy Service</a:t>
            </a:r>
          </a:p>
          <a:p>
            <a:r>
              <a:rPr lang="en-GB" sz="1100" b="0" dirty="0"/>
              <a:t>Assemblies, Lesson Support</a:t>
            </a:r>
          </a:p>
          <a:p>
            <a:r>
              <a:rPr lang="en-GB" sz="1100" b="0" dirty="0"/>
              <a:t>Schools Pastors</a:t>
            </a:r>
          </a:p>
          <a:p>
            <a:r>
              <a:rPr lang="en-GB" sz="1100" b="0" dirty="0"/>
              <a:t>Free school lunch support – during holidays</a:t>
            </a:r>
          </a:p>
          <a:p>
            <a:r>
              <a:rPr lang="en-GB" sz="1100" b="0" dirty="0"/>
              <a:t>Foundation Governor Support</a:t>
            </a:r>
          </a:p>
        </p:txBody>
      </p:sp>
      <p:sp>
        <p:nvSpPr>
          <p:cNvPr id="18" name="TextBox 17">
            <a:extLst>
              <a:ext uri="{FF2B5EF4-FFF2-40B4-BE49-F238E27FC236}">
                <a16:creationId xmlns:a16="http://schemas.microsoft.com/office/drawing/2014/main" id="{2F6F9D2F-AE83-534D-8D2A-43E807C81312}"/>
              </a:ext>
            </a:extLst>
          </p:cNvPr>
          <p:cNvSpPr txBox="1"/>
          <p:nvPr/>
        </p:nvSpPr>
        <p:spPr>
          <a:xfrm>
            <a:off x="1261241" y="2210825"/>
            <a:ext cx="2657761" cy="2123658"/>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Shared Governance  &amp; Admin</a:t>
            </a:r>
          </a:p>
          <a:p>
            <a:r>
              <a:rPr lang="en-GB" sz="1100" b="0" dirty="0"/>
              <a:t>Joined up leadership to shape vision and give focus</a:t>
            </a:r>
          </a:p>
          <a:p>
            <a:endParaRPr lang="en-GB" sz="1100" b="0" dirty="0"/>
          </a:p>
          <a:p>
            <a:r>
              <a:rPr lang="en-GB" sz="1100" b="0" dirty="0"/>
              <a:t>Simplified governance to release clergy and lay to focus mission</a:t>
            </a:r>
          </a:p>
          <a:p>
            <a:endParaRPr lang="en-GB" sz="1100" b="0" dirty="0"/>
          </a:p>
          <a:p>
            <a:r>
              <a:rPr lang="en-GB" sz="1100" b="0" dirty="0"/>
              <a:t>Focussed subcommittees with delegated authority to work in local contexts to keep local identity and autonomy</a:t>
            </a:r>
          </a:p>
          <a:p>
            <a:endParaRPr lang="en-GB" sz="1100" b="0" dirty="0"/>
          </a:p>
          <a:p>
            <a:r>
              <a:rPr lang="en-GB" sz="1100" b="0" dirty="0"/>
              <a:t>Shared CMS/Admin/Finance Systems</a:t>
            </a:r>
          </a:p>
        </p:txBody>
      </p:sp>
      <p:sp>
        <p:nvSpPr>
          <p:cNvPr id="19" name="TextBox 18">
            <a:extLst>
              <a:ext uri="{FF2B5EF4-FFF2-40B4-BE49-F238E27FC236}">
                <a16:creationId xmlns:a16="http://schemas.microsoft.com/office/drawing/2014/main" id="{846554B4-94C3-6442-96F8-57CAF29A8E63}"/>
              </a:ext>
            </a:extLst>
          </p:cNvPr>
          <p:cNvSpPr txBox="1"/>
          <p:nvPr/>
        </p:nvSpPr>
        <p:spPr>
          <a:xfrm>
            <a:off x="3739790" y="1148690"/>
            <a:ext cx="2128256" cy="600164"/>
          </a:xfrm>
          <a:prstGeom prst="rect">
            <a:avLst/>
          </a:prstGeom>
          <a:ln w="28575">
            <a:solidFill>
              <a:srgbClr val="E31835"/>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Team Rector</a:t>
            </a:r>
          </a:p>
          <a:p>
            <a:r>
              <a:rPr lang="en-GB" sz="1100" b="0" dirty="0"/>
              <a:t>Focussed Leadership</a:t>
            </a:r>
          </a:p>
          <a:p>
            <a:r>
              <a:rPr lang="en-GB" sz="1100" b="0" dirty="0"/>
              <a:t>Team enabling and development</a:t>
            </a:r>
          </a:p>
        </p:txBody>
      </p:sp>
      <p:sp>
        <p:nvSpPr>
          <p:cNvPr id="20" name="TextBox 19">
            <a:extLst>
              <a:ext uri="{FF2B5EF4-FFF2-40B4-BE49-F238E27FC236}">
                <a16:creationId xmlns:a16="http://schemas.microsoft.com/office/drawing/2014/main" id="{61CAC079-55FB-C042-BA6A-F21D3F5B86BB}"/>
              </a:ext>
            </a:extLst>
          </p:cNvPr>
          <p:cNvSpPr txBox="1"/>
          <p:nvPr/>
        </p:nvSpPr>
        <p:spPr>
          <a:xfrm>
            <a:off x="6923173" y="5101574"/>
            <a:ext cx="3111993" cy="1277273"/>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Increased community engagement and impact</a:t>
            </a:r>
          </a:p>
          <a:p>
            <a:r>
              <a:rPr lang="en-GB" sz="1100" b="0" dirty="0"/>
              <a:t>Foodbanks, Debt Support, Job Clubs</a:t>
            </a:r>
          </a:p>
          <a:p>
            <a:r>
              <a:rPr lang="en-GB" sz="1100" b="0" dirty="0"/>
              <a:t>Preschools &amp; Toddler Groups</a:t>
            </a:r>
          </a:p>
          <a:p>
            <a:r>
              <a:rPr lang="en-GB" sz="1100" b="0" dirty="0"/>
              <a:t>Creative Artistic Expressions/Groups</a:t>
            </a:r>
          </a:p>
          <a:p>
            <a:r>
              <a:rPr lang="en-GB" sz="1100" b="0" dirty="0"/>
              <a:t>Eco and Gardening/Allotments</a:t>
            </a:r>
          </a:p>
          <a:p>
            <a:r>
              <a:rPr lang="en-GB" sz="1100" b="0" dirty="0"/>
              <a:t>Sports &amp; Wellbeing Groups</a:t>
            </a:r>
          </a:p>
          <a:p>
            <a:r>
              <a:rPr lang="en-GB" sz="1100" b="0" dirty="0"/>
              <a:t>Other Community Groups</a:t>
            </a:r>
          </a:p>
        </p:txBody>
      </p:sp>
      <p:sp>
        <p:nvSpPr>
          <p:cNvPr id="21" name="TextBox 20">
            <a:extLst>
              <a:ext uri="{FF2B5EF4-FFF2-40B4-BE49-F238E27FC236}">
                <a16:creationId xmlns:a16="http://schemas.microsoft.com/office/drawing/2014/main" id="{30BFB739-1023-0B46-96F8-92F6DB9B8128}"/>
              </a:ext>
            </a:extLst>
          </p:cNvPr>
          <p:cNvSpPr txBox="1"/>
          <p:nvPr/>
        </p:nvSpPr>
        <p:spPr>
          <a:xfrm>
            <a:off x="1151385" y="594431"/>
            <a:ext cx="2369581" cy="307777"/>
          </a:xfrm>
          <a:prstGeom prst="rect">
            <a:avLst/>
          </a:prstGeom>
          <a:ln w="28575">
            <a:solidFill>
              <a:srgbClr val="E12139"/>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dirty="0">
                <a:solidFill>
                  <a:srgbClr val="E12139"/>
                </a:solidFill>
              </a:rPr>
              <a:t>Growth Enabling Structures</a:t>
            </a:r>
            <a:endParaRPr lang="en-GB" b="0" dirty="0">
              <a:solidFill>
                <a:srgbClr val="E12139"/>
              </a:solidFill>
            </a:endParaRPr>
          </a:p>
        </p:txBody>
      </p:sp>
      <p:sp>
        <p:nvSpPr>
          <p:cNvPr id="22" name="Rectangle 21">
            <a:extLst>
              <a:ext uri="{FF2B5EF4-FFF2-40B4-BE49-F238E27FC236}">
                <a16:creationId xmlns:a16="http://schemas.microsoft.com/office/drawing/2014/main" id="{CA132D6B-F2DF-AA4C-9190-10435EEA64EA}"/>
              </a:ext>
            </a:extLst>
          </p:cNvPr>
          <p:cNvSpPr/>
          <p:nvPr/>
        </p:nvSpPr>
        <p:spPr>
          <a:xfrm>
            <a:off x="1050845" y="139238"/>
            <a:ext cx="4011739" cy="461665"/>
          </a:xfrm>
          <a:prstGeom prst="rect">
            <a:avLst/>
          </a:prstGeom>
        </p:spPr>
        <p:txBody>
          <a:bodyPr wrap="none">
            <a:spAutoFit/>
          </a:bodyPr>
          <a:lstStyle/>
          <a:p>
            <a:r>
              <a:rPr lang="en-GB" sz="2400" b="1" dirty="0">
                <a:solidFill>
                  <a:srgbClr val="22529D"/>
                </a:solidFill>
              </a:rPr>
              <a:t>Our benefices could look like: </a:t>
            </a:r>
            <a:endParaRPr lang="en-GB" sz="2400" b="1" dirty="0"/>
          </a:p>
        </p:txBody>
      </p:sp>
    </p:spTree>
    <p:extLst>
      <p:ext uri="{BB962C8B-B14F-4D97-AF65-F5344CB8AC3E}">
        <p14:creationId xmlns:p14="http://schemas.microsoft.com/office/powerpoint/2010/main" val="379131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42A8D3A6-632C-7B4C-B7A6-E94B0FD8D2BA}"/>
              </a:ext>
            </a:extLst>
          </p:cNvPr>
          <p:cNvGrpSpPr/>
          <p:nvPr/>
        </p:nvGrpSpPr>
        <p:grpSpPr>
          <a:xfrm>
            <a:off x="3964061" y="2750724"/>
            <a:ext cx="1527175" cy="1546767"/>
            <a:chOff x="3591379" y="1153649"/>
            <a:chExt cx="1527175" cy="1546767"/>
          </a:xfrm>
        </p:grpSpPr>
        <p:grpSp>
          <p:nvGrpSpPr>
            <p:cNvPr id="47" name="Group 46">
              <a:extLst>
                <a:ext uri="{FF2B5EF4-FFF2-40B4-BE49-F238E27FC236}">
                  <a16:creationId xmlns:a16="http://schemas.microsoft.com/office/drawing/2014/main" id="{1937B84C-FAEF-0245-B3E6-E664D575C2B4}"/>
                </a:ext>
              </a:extLst>
            </p:cNvPr>
            <p:cNvGrpSpPr/>
            <p:nvPr/>
          </p:nvGrpSpPr>
          <p:grpSpPr>
            <a:xfrm>
              <a:off x="3591379" y="1173241"/>
              <a:ext cx="1527175" cy="1527175"/>
              <a:chOff x="1013831" y="1378515"/>
              <a:chExt cx="1527175" cy="1527175"/>
            </a:xfrm>
          </p:grpSpPr>
          <p:cxnSp>
            <p:nvCxnSpPr>
              <p:cNvPr id="48" name="Straight Connector 47">
                <a:extLst>
                  <a:ext uri="{FF2B5EF4-FFF2-40B4-BE49-F238E27FC236}">
                    <a16:creationId xmlns:a16="http://schemas.microsoft.com/office/drawing/2014/main" id="{AC595113-ABC0-AE4D-8792-3159B740A6A2}"/>
                  </a:ext>
                </a:extLst>
              </p:cNvPr>
              <p:cNvCxnSpPr>
                <a:cxnSpLocks/>
              </p:cNvCxnSpPr>
              <p:nvPr/>
            </p:nvCxnSpPr>
            <p:spPr>
              <a:xfrm>
                <a:off x="1218042" y="1626454"/>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4A51449-1DDF-F645-A05E-657ECD914655}"/>
                  </a:ext>
                </a:extLst>
              </p:cNvPr>
              <p:cNvCxnSpPr>
                <a:cxnSpLocks/>
              </p:cNvCxnSpPr>
              <p:nvPr/>
            </p:nvCxnSpPr>
            <p:spPr>
              <a:xfrm>
                <a:off x="1078631" y="2439543"/>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6B261C8-0930-484B-BD12-D3E2C1A68E82}"/>
                  </a:ext>
                </a:extLst>
              </p:cNvPr>
              <p:cNvSpPr/>
              <p:nvPr/>
            </p:nvSpPr>
            <p:spPr>
              <a:xfrm>
                <a:off x="1255276" y="2096353"/>
                <a:ext cx="238991" cy="312265"/>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2DBFD07-3A86-5A42-A938-D5A309610E56}"/>
                  </a:ext>
                </a:extLst>
              </p:cNvPr>
              <p:cNvSpPr/>
              <p:nvPr/>
            </p:nvSpPr>
            <p:spPr>
              <a:xfrm>
                <a:off x="1569309" y="2096353"/>
                <a:ext cx="238991" cy="312265"/>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3795E3E-0518-A54A-A7E2-6B29E3AAC299}"/>
                  </a:ext>
                </a:extLst>
              </p:cNvPr>
              <p:cNvSpPr/>
              <p:nvPr/>
            </p:nvSpPr>
            <p:spPr>
              <a:xfrm>
                <a:off x="1883342" y="2096353"/>
                <a:ext cx="238991" cy="312265"/>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C9EFDD8-C449-8D47-AFC0-740BB519F200}"/>
                  </a:ext>
                </a:extLst>
              </p:cNvPr>
              <p:cNvSpPr/>
              <p:nvPr/>
            </p:nvSpPr>
            <p:spPr>
              <a:xfrm>
                <a:off x="2197375" y="2330936"/>
                <a:ext cx="238991" cy="776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1E3A194-55CB-6D44-B79D-76B363A4917A}"/>
                  </a:ext>
                </a:extLst>
              </p:cNvPr>
              <p:cNvSpPr/>
              <p:nvPr/>
            </p:nvSpPr>
            <p:spPr>
              <a:xfrm>
                <a:off x="1013831" y="1378515"/>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B7EE0213-5653-824A-BADF-FCBB82F10975}"/>
                  </a:ext>
                </a:extLst>
              </p:cNvPr>
              <p:cNvSpPr txBox="1"/>
              <p:nvPr/>
            </p:nvSpPr>
            <p:spPr>
              <a:xfrm>
                <a:off x="1216099" y="2361862"/>
                <a:ext cx="311304" cy="338554"/>
              </a:xfrm>
              <a:prstGeom prst="rect">
                <a:avLst/>
              </a:prstGeom>
              <a:noFill/>
            </p:spPr>
            <p:txBody>
              <a:bodyPr wrap="none" rtlCol="0">
                <a:spAutoFit/>
              </a:bodyPr>
              <a:lstStyle/>
              <a:p>
                <a:r>
                  <a:rPr lang="en-GB" sz="1600" dirty="0">
                    <a:solidFill>
                      <a:srgbClr val="22529D"/>
                    </a:solidFill>
                  </a:rPr>
                  <a:t>D</a:t>
                </a:r>
              </a:p>
            </p:txBody>
          </p:sp>
          <p:sp>
            <p:nvSpPr>
              <p:cNvPr id="56" name="TextBox 55">
                <a:extLst>
                  <a:ext uri="{FF2B5EF4-FFF2-40B4-BE49-F238E27FC236}">
                    <a16:creationId xmlns:a16="http://schemas.microsoft.com/office/drawing/2014/main" id="{45804B81-96AC-A149-94F2-D27414E5EF44}"/>
                  </a:ext>
                </a:extLst>
              </p:cNvPr>
              <p:cNvSpPr txBox="1"/>
              <p:nvPr/>
            </p:nvSpPr>
            <p:spPr>
              <a:xfrm>
                <a:off x="1561947" y="2361862"/>
                <a:ext cx="235962" cy="338554"/>
              </a:xfrm>
              <a:prstGeom prst="rect">
                <a:avLst/>
              </a:prstGeom>
              <a:noFill/>
            </p:spPr>
            <p:txBody>
              <a:bodyPr wrap="none" rtlCol="0">
                <a:spAutoFit/>
              </a:bodyPr>
              <a:lstStyle/>
              <a:p>
                <a:r>
                  <a:rPr lang="en-GB" sz="1600" dirty="0">
                    <a:solidFill>
                      <a:srgbClr val="E12139"/>
                    </a:solidFill>
                  </a:rPr>
                  <a:t>I</a:t>
                </a:r>
              </a:p>
            </p:txBody>
          </p:sp>
          <p:sp>
            <p:nvSpPr>
              <p:cNvPr id="57" name="TextBox 56">
                <a:extLst>
                  <a:ext uri="{FF2B5EF4-FFF2-40B4-BE49-F238E27FC236}">
                    <a16:creationId xmlns:a16="http://schemas.microsoft.com/office/drawing/2014/main" id="{F4F2FAFC-E4A4-354D-AC91-BFCAF08CBFC9}"/>
                  </a:ext>
                </a:extLst>
              </p:cNvPr>
              <p:cNvSpPr txBox="1"/>
              <p:nvPr/>
            </p:nvSpPr>
            <p:spPr>
              <a:xfrm>
                <a:off x="1842655" y="2361862"/>
                <a:ext cx="317716" cy="338554"/>
              </a:xfrm>
              <a:prstGeom prst="rect">
                <a:avLst/>
              </a:prstGeom>
              <a:noFill/>
            </p:spPr>
            <p:txBody>
              <a:bodyPr wrap="none" rtlCol="0">
                <a:spAutoFit/>
              </a:bodyPr>
              <a:lstStyle/>
              <a:p>
                <a:r>
                  <a:rPr lang="en-GB" sz="1600" dirty="0">
                    <a:solidFill>
                      <a:srgbClr val="E9AB01"/>
                    </a:solidFill>
                  </a:rPr>
                  <a:t>N</a:t>
                </a:r>
              </a:p>
            </p:txBody>
          </p:sp>
          <p:sp>
            <p:nvSpPr>
              <p:cNvPr id="58" name="TextBox 57">
                <a:extLst>
                  <a:ext uri="{FF2B5EF4-FFF2-40B4-BE49-F238E27FC236}">
                    <a16:creationId xmlns:a16="http://schemas.microsoft.com/office/drawing/2014/main" id="{FA7A1E73-1A71-924B-9C37-263ACB053DA0}"/>
                  </a:ext>
                </a:extLst>
              </p:cNvPr>
              <p:cNvSpPr txBox="1"/>
              <p:nvPr/>
            </p:nvSpPr>
            <p:spPr>
              <a:xfrm>
                <a:off x="2165226" y="2361862"/>
                <a:ext cx="303288" cy="338554"/>
              </a:xfrm>
              <a:prstGeom prst="rect">
                <a:avLst/>
              </a:prstGeom>
              <a:noFill/>
            </p:spPr>
            <p:txBody>
              <a:bodyPr wrap="none" rtlCol="0">
                <a:spAutoFit/>
              </a:bodyPr>
              <a:lstStyle/>
              <a:p>
                <a:r>
                  <a:rPr lang="en-GB" sz="1600" dirty="0"/>
                  <a:t>A</a:t>
                </a:r>
              </a:p>
            </p:txBody>
          </p:sp>
        </p:grpSp>
        <p:sp>
          <p:nvSpPr>
            <p:cNvPr id="111" name="TextBox 110">
              <a:extLst>
                <a:ext uri="{FF2B5EF4-FFF2-40B4-BE49-F238E27FC236}">
                  <a16:creationId xmlns:a16="http://schemas.microsoft.com/office/drawing/2014/main" id="{594A9019-7AC7-F84F-B3CD-A2371FABA7CE}"/>
                </a:ext>
              </a:extLst>
            </p:cNvPr>
            <p:cNvSpPr txBox="1"/>
            <p:nvPr/>
          </p:nvSpPr>
          <p:spPr>
            <a:xfrm>
              <a:off x="4031306" y="1153649"/>
              <a:ext cx="730521" cy="584775"/>
            </a:xfrm>
            <a:prstGeom prst="rect">
              <a:avLst/>
            </a:prstGeom>
            <a:noFill/>
          </p:spPr>
          <p:txBody>
            <a:bodyPr wrap="none" rtlCol="0">
              <a:spAutoFit/>
            </a:bodyPr>
            <a:lstStyle/>
            <a:p>
              <a:pPr algn="ctr"/>
              <a:r>
                <a:rPr lang="en-GB" sz="1600" dirty="0"/>
                <a:t>Team </a:t>
              </a:r>
            </a:p>
            <a:p>
              <a:pPr algn="ctr"/>
              <a:r>
                <a:rPr lang="en-GB" sz="1600" dirty="0"/>
                <a:t>Rector</a:t>
              </a:r>
            </a:p>
          </p:txBody>
        </p:sp>
      </p:grpSp>
      <p:grpSp>
        <p:nvGrpSpPr>
          <p:cNvPr id="114" name="Group 113">
            <a:extLst>
              <a:ext uri="{FF2B5EF4-FFF2-40B4-BE49-F238E27FC236}">
                <a16:creationId xmlns:a16="http://schemas.microsoft.com/office/drawing/2014/main" id="{25C62CF5-3DA5-8241-9F6C-B774020DB1DD}"/>
              </a:ext>
            </a:extLst>
          </p:cNvPr>
          <p:cNvGrpSpPr/>
          <p:nvPr/>
        </p:nvGrpSpPr>
        <p:grpSpPr>
          <a:xfrm>
            <a:off x="8161314" y="2771538"/>
            <a:ext cx="1527175" cy="1559522"/>
            <a:chOff x="6413791" y="1140894"/>
            <a:chExt cx="1527175" cy="1559522"/>
          </a:xfrm>
        </p:grpSpPr>
        <p:grpSp>
          <p:nvGrpSpPr>
            <p:cNvPr id="71" name="Group 70">
              <a:extLst>
                <a:ext uri="{FF2B5EF4-FFF2-40B4-BE49-F238E27FC236}">
                  <a16:creationId xmlns:a16="http://schemas.microsoft.com/office/drawing/2014/main" id="{8DD61FBC-66C3-B543-AA9B-D77760CDDC3D}"/>
                </a:ext>
              </a:extLst>
            </p:cNvPr>
            <p:cNvGrpSpPr/>
            <p:nvPr/>
          </p:nvGrpSpPr>
          <p:grpSpPr>
            <a:xfrm>
              <a:off x="6413791" y="1173241"/>
              <a:ext cx="1527175" cy="1527175"/>
              <a:chOff x="5635577" y="3437713"/>
              <a:chExt cx="1527175" cy="1527175"/>
            </a:xfrm>
          </p:grpSpPr>
          <p:cxnSp>
            <p:nvCxnSpPr>
              <p:cNvPr id="60" name="Straight Connector 59">
                <a:extLst>
                  <a:ext uri="{FF2B5EF4-FFF2-40B4-BE49-F238E27FC236}">
                    <a16:creationId xmlns:a16="http://schemas.microsoft.com/office/drawing/2014/main" id="{EF9DB0B9-785A-DD45-A219-4E7B94A971B8}"/>
                  </a:ext>
                </a:extLst>
              </p:cNvPr>
              <p:cNvCxnSpPr>
                <a:cxnSpLocks/>
              </p:cNvCxnSpPr>
              <p:nvPr/>
            </p:nvCxnSpPr>
            <p:spPr>
              <a:xfrm>
                <a:off x="5839788" y="3685652"/>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91BE48-D47C-2849-981A-988FB20E6D1C}"/>
                  </a:ext>
                </a:extLst>
              </p:cNvPr>
              <p:cNvCxnSpPr>
                <a:cxnSpLocks/>
              </p:cNvCxnSpPr>
              <p:nvPr/>
            </p:nvCxnSpPr>
            <p:spPr>
              <a:xfrm>
                <a:off x="5700377" y="4498741"/>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E75A3176-B76D-C047-B8F7-BFB60E19D311}"/>
                  </a:ext>
                </a:extLst>
              </p:cNvPr>
              <p:cNvSpPr/>
              <p:nvPr/>
            </p:nvSpPr>
            <p:spPr>
              <a:xfrm>
                <a:off x="5877022" y="4390134"/>
                <a:ext cx="238991" cy="77682"/>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8EBA2201-5BDC-934A-9820-B553D7DEE220}"/>
                  </a:ext>
                </a:extLst>
              </p:cNvPr>
              <p:cNvSpPr/>
              <p:nvPr/>
            </p:nvSpPr>
            <p:spPr>
              <a:xfrm>
                <a:off x="6191055" y="4390134"/>
                <a:ext cx="238991" cy="77682"/>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3D920B3-B2A4-344B-8A22-0CAE6988D218}"/>
                  </a:ext>
                </a:extLst>
              </p:cNvPr>
              <p:cNvSpPr/>
              <p:nvPr/>
            </p:nvSpPr>
            <p:spPr>
              <a:xfrm>
                <a:off x="6505088" y="4378700"/>
                <a:ext cx="238991" cy="89116"/>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E758D143-8F87-464D-B952-4BB1101F943E}"/>
                  </a:ext>
                </a:extLst>
              </p:cNvPr>
              <p:cNvSpPr/>
              <p:nvPr/>
            </p:nvSpPr>
            <p:spPr>
              <a:xfrm>
                <a:off x="6819121" y="3883028"/>
                <a:ext cx="238991" cy="584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40205641-F7A2-5E42-A306-0AE95CE44C0B}"/>
                  </a:ext>
                </a:extLst>
              </p:cNvPr>
              <p:cNvSpPr/>
              <p:nvPr/>
            </p:nvSpPr>
            <p:spPr>
              <a:xfrm>
                <a:off x="5635577" y="3437713"/>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C26C17F0-92FA-7549-92C1-DD00A6656CF0}"/>
                  </a:ext>
                </a:extLst>
              </p:cNvPr>
              <p:cNvSpPr txBox="1"/>
              <p:nvPr/>
            </p:nvSpPr>
            <p:spPr>
              <a:xfrm>
                <a:off x="5837845" y="4421060"/>
                <a:ext cx="311304" cy="338554"/>
              </a:xfrm>
              <a:prstGeom prst="rect">
                <a:avLst/>
              </a:prstGeom>
              <a:noFill/>
            </p:spPr>
            <p:txBody>
              <a:bodyPr wrap="none" rtlCol="0">
                <a:spAutoFit/>
              </a:bodyPr>
              <a:lstStyle/>
              <a:p>
                <a:r>
                  <a:rPr lang="en-GB" sz="1600" dirty="0">
                    <a:solidFill>
                      <a:srgbClr val="22529D"/>
                    </a:solidFill>
                  </a:rPr>
                  <a:t>D</a:t>
                </a:r>
              </a:p>
            </p:txBody>
          </p:sp>
          <p:sp>
            <p:nvSpPr>
              <p:cNvPr id="68" name="TextBox 67">
                <a:extLst>
                  <a:ext uri="{FF2B5EF4-FFF2-40B4-BE49-F238E27FC236}">
                    <a16:creationId xmlns:a16="http://schemas.microsoft.com/office/drawing/2014/main" id="{09E988D0-CAD3-2D46-987B-3B1B0411F9FE}"/>
                  </a:ext>
                </a:extLst>
              </p:cNvPr>
              <p:cNvSpPr txBox="1"/>
              <p:nvPr/>
            </p:nvSpPr>
            <p:spPr>
              <a:xfrm>
                <a:off x="6183693" y="4421060"/>
                <a:ext cx="235962" cy="338554"/>
              </a:xfrm>
              <a:prstGeom prst="rect">
                <a:avLst/>
              </a:prstGeom>
              <a:noFill/>
            </p:spPr>
            <p:txBody>
              <a:bodyPr wrap="none" rtlCol="0">
                <a:spAutoFit/>
              </a:bodyPr>
              <a:lstStyle/>
              <a:p>
                <a:r>
                  <a:rPr lang="en-GB" sz="1600" dirty="0">
                    <a:solidFill>
                      <a:srgbClr val="E12139"/>
                    </a:solidFill>
                  </a:rPr>
                  <a:t>I</a:t>
                </a:r>
              </a:p>
            </p:txBody>
          </p:sp>
          <p:sp>
            <p:nvSpPr>
              <p:cNvPr id="69" name="TextBox 68">
                <a:extLst>
                  <a:ext uri="{FF2B5EF4-FFF2-40B4-BE49-F238E27FC236}">
                    <a16:creationId xmlns:a16="http://schemas.microsoft.com/office/drawing/2014/main" id="{9229B9CD-16E8-814A-B2BF-5C58EFB03AB6}"/>
                  </a:ext>
                </a:extLst>
              </p:cNvPr>
              <p:cNvSpPr txBox="1"/>
              <p:nvPr/>
            </p:nvSpPr>
            <p:spPr>
              <a:xfrm>
                <a:off x="6464401" y="4421060"/>
                <a:ext cx="317716" cy="338554"/>
              </a:xfrm>
              <a:prstGeom prst="rect">
                <a:avLst/>
              </a:prstGeom>
              <a:noFill/>
            </p:spPr>
            <p:txBody>
              <a:bodyPr wrap="none" rtlCol="0">
                <a:spAutoFit/>
              </a:bodyPr>
              <a:lstStyle/>
              <a:p>
                <a:r>
                  <a:rPr lang="en-GB" sz="1600" dirty="0">
                    <a:solidFill>
                      <a:srgbClr val="E9AB01"/>
                    </a:solidFill>
                  </a:rPr>
                  <a:t>N</a:t>
                </a:r>
              </a:p>
            </p:txBody>
          </p:sp>
          <p:sp>
            <p:nvSpPr>
              <p:cNvPr id="70" name="TextBox 69">
                <a:extLst>
                  <a:ext uri="{FF2B5EF4-FFF2-40B4-BE49-F238E27FC236}">
                    <a16:creationId xmlns:a16="http://schemas.microsoft.com/office/drawing/2014/main" id="{CE3A6C88-FE3A-5641-A415-2403F88E3B3B}"/>
                  </a:ext>
                </a:extLst>
              </p:cNvPr>
              <p:cNvSpPr txBox="1"/>
              <p:nvPr/>
            </p:nvSpPr>
            <p:spPr>
              <a:xfrm>
                <a:off x="6786972" y="4421060"/>
                <a:ext cx="303288" cy="338554"/>
              </a:xfrm>
              <a:prstGeom prst="rect">
                <a:avLst/>
              </a:prstGeom>
              <a:noFill/>
            </p:spPr>
            <p:txBody>
              <a:bodyPr wrap="none" rtlCol="0">
                <a:spAutoFit/>
              </a:bodyPr>
              <a:lstStyle/>
              <a:p>
                <a:r>
                  <a:rPr lang="en-GB" sz="1600" dirty="0"/>
                  <a:t>A</a:t>
                </a:r>
              </a:p>
            </p:txBody>
          </p:sp>
        </p:grpSp>
        <p:sp>
          <p:nvSpPr>
            <p:cNvPr id="113" name="TextBox 112">
              <a:extLst>
                <a:ext uri="{FF2B5EF4-FFF2-40B4-BE49-F238E27FC236}">
                  <a16:creationId xmlns:a16="http://schemas.microsoft.com/office/drawing/2014/main" id="{F04BD8C5-F387-B946-BB26-6BDD9CA14A9C}"/>
                </a:ext>
              </a:extLst>
            </p:cNvPr>
            <p:cNvSpPr txBox="1"/>
            <p:nvPr/>
          </p:nvSpPr>
          <p:spPr>
            <a:xfrm>
              <a:off x="6732109" y="1140894"/>
              <a:ext cx="931537" cy="584775"/>
            </a:xfrm>
            <a:prstGeom prst="rect">
              <a:avLst/>
            </a:prstGeom>
            <a:noFill/>
          </p:spPr>
          <p:txBody>
            <a:bodyPr wrap="none" rtlCol="0">
              <a:spAutoFit/>
            </a:bodyPr>
            <a:lstStyle/>
            <a:p>
              <a:pPr algn="ctr"/>
              <a:r>
                <a:rPr lang="en-GB" sz="1600" dirty="0"/>
                <a:t>Ops </a:t>
              </a:r>
            </a:p>
            <a:p>
              <a:pPr algn="ctr"/>
              <a:r>
                <a:rPr lang="en-GB" sz="1600" dirty="0"/>
                <a:t>Manager</a:t>
              </a:r>
            </a:p>
          </p:txBody>
        </p:sp>
      </p:grpSp>
      <p:grpSp>
        <p:nvGrpSpPr>
          <p:cNvPr id="129" name="Group 128">
            <a:extLst>
              <a:ext uri="{FF2B5EF4-FFF2-40B4-BE49-F238E27FC236}">
                <a16:creationId xmlns:a16="http://schemas.microsoft.com/office/drawing/2014/main" id="{210CC741-B9D1-1F4E-B8C5-35ACBA7B5159}"/>
              </a:ext>
            </a:extLst>
          </p:cNvPr>
          <p:cNvGrpSpPr/>
          <p:nvPr/>
        </p:nvGrpSpPr>
        <p:grpSpPr>
          <a:xfrm>
            <a:off x="5960186" y="4752036"/>
            <a:ext cx="1527175" cy="1527175"/>
            <a:chOff x="7234140" y="3641403"/>
            <a:chExt cx="1527175" cy="1527175"/>
          </a:xfrm>
        </p:grpSpPr>
        <p:grpSp>
          <p:nvGrpSpPr>
            <p:cNvPr id="97" name="Group 96">
              <a:extLst>
                <a:ext uri="{FF2B5EF4-FFF2-40B4-BE49-F238E27FC236}">
                  <a16:creationId xmlns:a16="http://schemas.microsoft.com/office/drawing/2014/main" id="{92EE424A-F12C-724A-95DD-D426EFF89919}"/>
                </a:ext>
              </a:extLst>
            </p:cNvPr>
            <p:cNvGrpSpPr/>
            <p:nvPr/>
          </p:nvGrpSpPr>
          <p:grpSpPr>
            <a:xfrm>
              <a:off x="7234140" y="3641403"/>
              <a:ext cx="1527175" cy="1527175"/>
              <a:chOff x="7234140" y="3641403"/>
              <a:chExt cx="1527175" cy="1527175"/>
            </a:xfrm>
          </p:grpSpPr>
          <p:cxnSp>
            <p:nvCxnSpPr>
              <p:cNvPr id="86" name="Straight Connector 85">
                <a:extLst>
                  <a:ext uri="{FF2B5EF4-FFF2-40B4-BE49-F238E27FC236}">
                    <a16:creationId xmlns:a16="http://schemas.microsoft.com/office/drawing/2014/main" id="{8B2EAB70-A454-694D-844F-52E64C7C2BD7}"/>
                  </a:ext>
                </a:extLst>
              </p:cNvPr>
              <p:cNvCxnSpPr>
                <a:cxnSpLocks/>
              </p:cNvCxnSpPr>
              <p:nvPr/>
            </p:nvCxnSpPr>
            <p:spPr>
              <a:xfrm>
                <a:off x="7438351" y="3889342"/>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29DF08B-8DB6-2146-989E-5164F4B2E3BE}"/>
                  </a:ext>
                </a:extLst>
              </p:cNvPr>
              <p:cNvCxnSpPr>
                <a:cxnSpLocks/>
              </p:cNvCxnSpPr>
              <p:nvPr/>
            </p:nvCxnSpPr>
            <p:spPr>
              <a:xfrm>
                <a:off x="7298940" y="4702431"/>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9B80A02-87A5-844D-AF1B-AC4BB3260CB2}"/>
                  </a:ext>
                </a:extLst>
              </p:cNvPr>
              <p:cNvSpPr/>
              <p:nvPr/>
            </p:nvSpPr>
            <p:spPr>
              <a:xfrm>
                <a:off x="7475585" y="4598535"/>
                <a:ext cx="238991" cy="72972"/>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1D88614-48C3-A84C-81B2-6BDA5926C00E}"/>
                  </a:ext>
                </a:extLst>
              </p:cNvPr>
              <p:cNvSpPr/>
              <p:nvPr/>
            </p:nvSpPr>
            <p:spPr>
              <a:xfrm>
                <a:off x="7789618" y="3931687"/>
                <a:ext cx="238991" cy="739820"/>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0759A7EA-F392-6045-BE7D-1A5AA844A7BC}"/>
                  </a:ext>
                </a:extLst>
              </p:cNvPr>
              <p:cNvSpPr/>
              <p:nvPr/>
            </p:nvSpPr>
            <p:spPr>
              <a:xfrm>
                <a:off x="8103651" y="4577678"/>
                <a:ext cx="238991" cy="93828"/>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164FDF56-C96F-3140-875F-24336DD663BE}"/>
                  </a:ext>
                </a:extLst>
              </p:cNvPr>
              <p:cNvSpPr/>
              <p:nvPr/>
            </p:nvSpPr>
            <p:spPr>
              <a:xfrm>
                <a:off x="8417684" y="4624750"/>
                <a:ext cx="238991" cy="467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75D89737-40D5-D745-BE88-A68A648CEF8E}"/>
                  </a:ext>
                </a:extLst>
              </p:cNvPr>
              <p:cNvSpPr/>
              <p:nvPr/>
            </p:nvSpPr>
            <p:spPr>
              <a:xfrm>
                <a:off x="7234140" y="3641403"/>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D2EFDF14-A2D5-814E-A41E-9385DA2A3698}"/>
                  </a:ext>
                </a:extLst>
              </p:cNvPr>
              <p:cNvSpPr txBox="1"/>
              <p:nvPr/>
            </p:nvSpPr>
            <p:spPr>
              <a:xfrm>
                <a:off x="7436408" y="4624750"/>
                <a:ext cx="311304" cy="338554"/>
              </a:xfrm>
              <a:prstGeom prst="rect">
                <a:avLst/>
              </a:prstGeom>
              <a:noFill/>
            </p:spPr>
            <p:txBody>
              <a:bodyPr wrap="none" rtlCol="0">
                <a:spAutoFit/>
              </a:bodyPr>
              <a:lstStyle/>
              <a:p>
                <a:r>
                  <a:rPr lang="en-GB" sz="1600" dirty="0">
                    <a:solidFill>
                      <a:srgbClr val="22529D"/>
                    </a:solidFill>
                  </a:rPr>
                  <a:t>D</a:t>
                </a:r>
              </a:p>
            </p:txBody>
          </p:sp>
          <p:sp>
            <p:nvSpPr>
              <p:cNvPr id="94" name="TextBox 93">
                <a:extLst>
                  <a:ext uri="{FF2B5EF4-FFF2-40B4-BE49-F238E27FC236}">
                    <a16:creationId xmlns:a16="http://schemas.microsoft.com/office/drawing/2014/main" id="{80AC2C73-0D00-F743-8A3B-2CD55C9E7694}"/>
                  </a:ext>
                </a:extLst>
              </p:cNvPr>
              <p:cNvSpPr txBox="1"/>
              <p:nvPr/>
            </p:nvSpPr>
            <p:spPr>
              <a:xfrm>
                <a:off x="7782256" y="4624750"/>
                <a:ext cx="235962" cy="338554"/>
              </a:xfrm>
              <a:prstGeom prst="rect">
                <a:avLst/>
              </a:prstGeom>
              <a:noFill/>
            </p:spPr>
            <p:txBody>
              <a:bodyPr wrap="none" rtlCol="0">
                <a:spAutoFit/>
              </a:bodyPr>
              <a:lstStyle/>
              <a:p>
                <a:r>
                  <a:rPr lang="en-GB" sz="1600" dirty="0">
                    <a:solidFill>
                      <a:srgbClr val="E12139"/>
                    </a:solidFill>
                  </a:rPr>
                  <a:t>I</a:t>
                </a:r>
              </a:p>
            </p:txBody>
          </p:sp>
          <p:sp>
            <p:nvSpPr>
              <p:cNvPr id="95" name="TextBox 94">
                <a:extLst>
                  <a:ext uri="{FF2B5EF4-FFF2-40B4-BE49-F238E27FC236}">
                    <a16:creationId xmlns:a16="http://schemas.microsoft.com/office/drawing/2014/main" id="{68A62B28-61FD-4E4A-9BDF-DBC8D55E3D33}"/>
                  </a:ext>
                </a:extLst>
              </p:cNvPr>
              <p:cNvSpPr txBox="1"/>
              <p:nvPr/>
            </p:nvSpPr>
            <p:spPr>
              <a:xfrm>
                <a:off x="8062964" y="4624750"/>
                <a:ext cx="317716" cy="338554"/>
              </a:xfrm>
              <a:prstGeom prst="rect">
                <a:avLst/>
              </a:prstGeom>
              <a:noFill/>
            </p:spPr>
            <p:txBody>
              <a:bodyPr wrap="none" rtlCol="0">
                <a:spAutoFit/>
              </a:bodyPr>
              <a:lstStyle/>
              <a:p>
                <a:r>
                  <a:rPr lang="en-GB" sz="1600" dirty="0">
                    <a:solidFill>
                      <a:srgbClr val="E9AB01"/>
                    </a:solidFill>
                  </a:rPr>
                  <a:t>N</a:t>
                </a:r>
              </a:p>
            </p:txBody>
          </p:sp>
          <p:sp>
            <p:nvSpPr>
              <p:cNvPr id="96" name="TextBox 95">
                <a:extLst>
                  <a:ext uri="{FF2B5EF4-FFF2-40B4-BE49-F238E27FC236}">
                    <a16:creationId xmlns:a16="http://schemas.microsoft.com/office/drawing/2014/main" id="{7C5F20C9-6ADF-3E4E-B1F9-ADAF42DDE480}"/>
                  </a:ext>
                </a:extLst>
              </p:cNvPr>
              <p:cNvSpPr txBox="1"/>
              <p:nvPr/>
            </p:nvSpPr>
            <p:spPr>
              <a:xfrm>
                <a:off x="8385535" y="4624750"/>
                <a:ext cx="303288" cy="338554"/>
              </a:xfrm>
              <a:prstGeom prst="rect">
                <a:avLst/>
              </a:prstGeom>
              <a:noFill/>
            </p:spPr>
            <p:txBody>
              <a:bodyPr wrap="none" rtlCol="0">
                <a:spAutoFit/>
              </a:bodyPr>
              <a:lstStyle/>
              <a:p>
                <a:r>
                  <a:rPr lang="en-GB" sz="1600" dirty="0"/>
                  <a:t>A</a:t>
                </a:r>
              </a:p>
            </p:txBody>
          </p:sp>
        </p:grpSp>
        <p:sp>
          <p:nvSpPr>
            <p:cNvPr id="115" name="TextBox 114">
              <a:extLst>
                <a:ext uri="{FF2B5EF4-FFF2-40B4-BE49-F238E27FC236}">
                  <a16:creationId xmlns:a16="http://schemas.microsoft.com/office/drawing/2014/main" id="{15D0AFD5-6F1F-B043-A118-947ECD003860}"/>
                </a:ext>
              </a:extLst>
            </p:cNvPr>
            <p:cNvSpPr txBox="1"/>
            <p:nvPr/>
          </p:nvSpPr>
          <p:spPr>
            <a:xfrm>
              <a:off x="7650999" y="3658459"/>
              <a:ext cx="721672" cy="584775"/>
            </a:xfrm>
            <a:prstGeom prst="rect">
              <a:avLst/>
            </a:prstGeom>
            <a:noFill/>
          </p:spPr>
          <p:txBody>
            <a:bodyPr wrap="none" rtlCol="0">
              <a:spAutoFit/>
            </a:bodyPr>
            <a:lstStyle/>
            <a:p>
              <a:pPr algn="ctr"/>
              <a:r>
                <a:rPr lang="en-GB" sz="1600" dirty="0"/>
                <a:t>Social</a:t>
              </a:r>
            </a:p>
            <a:p>
              <a:pPr algn="ctr"/>
              <a:r>
                <a:rPr lang="en-GB" sz="1600" dirty="0"/>
                <a:t>Action</a:t>
              </a:r>
            </a:p>
          </p:txBody>
        </p:sp>
      </p:grpSp>
      <p:grpSp>
        <p:nvGrpSpPr>
          <p:cNvPr id="121" name="Group 120">
            <a:extLst>
              <a:ext uri="{FF2B5EF4-FFF2-40B4-BE49-F238E27FC236}">
                <a16:creationId xmlns:a16="http://schemas.microsoft.com/office/drawing/2014/main" id="{CCA27990-85A3-784A-90F4-D2FA7BD16CDD}"/>
              </a:ext>
            </a:extLst>
          </p:cNvPr>
          <p:cNvGrpSpPr/>
          <p:nvPr/>
        </p:nvGrpSpPr>
        <p:grpSpPr>
          <a:xfrm>
            <a:off x="1655947" y="600720"/>
            <a:ext cx="1573294" cy="2153656"/>
            <a:chOff x="686815" y="469063"/>
            <a:chExt cx="1573294" cy="2153656"/>
          </a:xfrm>
        </p:grpSpPr>
        <p:grpSp>
          <p:nvGrpSpPr>
            <p:cNvPr id="117" name="Group 116">
              <a:extLst>
                <a:ext uri="{FF2B5EF4-FFF2-40B4-BE49-F238E27FC236}">
                  <a16:creationId xmlns:a16="http://schemas.microsoft.com/office/drawing/2014/main" id="{8F033EEE-5B3C-C14E-B763-6EBC48CD97A3}"/>
                </a:ext>
              </a:extLst>
            </p:cNvPr>
            <p:cNvGrpSpPr/>
            <p:nvPr/>
          </p:nvGrpSpPr>
          <p:grpSpPr>
            <a:xfrm>
              <a:off x="732934" y="1095544"/>
              <a:ext cx="1527175" cy="1527175"/>
              <a:chOff x="732934" y="1095544"/>
              <a:chExt cx="1527175" cy="1527175"/>
            </a:xfrm>
          </p:grpSpPr>
          <p:grpSp>
            <p:nvGrpSpPr>
              <p:cNvPr id="46" name="Group 45">
                <a:extLst>
                  <a:ext uri="{FF2B5EF4-FFF2-40B4-BE49-F238E27FC236}">
                    <a16:creationId xmlns:a16="http://schemas.microsoft.com/office/drawing/2014/main" id="{91D8D000-4DBF-3B42-8155-33A25EBCC726}"/>
                  </a:ext>
                </a:extLst>
              </p:cNvPr>
              <p:cNvGrpSpPr/>
              <p:nvPr/>
            </p:nvGrpSpPr>
            <p:grpSpPr>
              <a:xfrm>
                <a:off x="732934" y="1095544"/>
                <a:ext cx="1527175" cy="1527175"/>
                <a:chOff x="1013831" y="1378515"/>
                <a:chExt cx="1527175" cy="1527175"/>
              </a:xfrm>
            </p:grpSpPr>
            <p:cxnSp>
              <p:nvCxnSpPr>
                <p:cNvPr id="35" name="Straight Connector 34">
                  <a:extLst>
                    <a:ext uri="{FF2B5EF4-FFF2-40B4-BE49-F238E27FC236}">
                      <a16:creationId xmlns:a16="http://schemas.microsoft.com/office/drawing/2014/main" id="{5100C96D-292B-154D-982C-09A10515ADFE}"/>
                    </a:ext>
                  </a:extLst>
                </p:cNvPr>
                <p:cNvCxnSpPr>
                  <a:cxnSpLocks/>
                </p:cNvCxnSpPr>
                <p:nvPr/>
              </p:nvCxnSpPr>
              <p:spPr>
                <a:xfrm>
                  <a:off x="1218042" y="1626454"/>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D0E537-13A4-FB41-9C3A-5A2C9887644A}"/>
                    </a:ext>
                  </a:extLst>
                </p:cNvPr>
                <p:cNvCxnSpPr>
                  <a:cxnSpLocks/>
                </p:cNvCxnSpPr>
                <p:nvPr/>
              </p:nvCxnSpPr>
              <p:spPr>
                <a:xfrm>
                  <a:off x="1078631" y="2439543"/>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D57D102-3E5F-7142-99FA-BDC1671546D4}"/>
                    </a:ext>
                  </a:extLst>
                </p:cNvPr>
                <p:cNvSpPr/>
                <p:nvPr/>
              </p:nvSpPr>
              <p:spPr>
                <a:xfrm>
                  <a:off x="1255276" y="2096353"/>
                  <a:ext cx="238991" cy="312265"/>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AF4854E-6CAB-F043-9574-4FADA5953F96}"/>
                    </a:ext>
                  </a:extLst>
                </p:cNvPr>
                <p:cNvSpPr/>
                <p:nvPr/>
              </p:nvSpPr>
              <p:spPr>
                <a:xfrm>
                  <a:off x="1569309" y="2096353"/>
                  <a:ext cx="238991" cy="312265"/>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CE90E75-8A5C-9C4D-8502-9C4714283CB5}"/>
                    </a:ext>
                  </a:extLst>
                </p:cNvPr>
                <p:cNvSpPr/>
                <p:nvPr/>
              </p:nvSpPr>
              <p:spPr>
                <a:xfrm>
                  <a:off x="1883342" y="2096353"/>
                  <a:ext cx="238991" cy="312265"/>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4BCC951-0386-A74D-8FA4-B2A7D1422381}"/>
                    </a:ext>
                  </a:extLst>
                </p:cNvPr>
                <p:cNvSpPr/>
                <p:nvPr/>
              </p:nvSpPr>
              <p:spPr>
                <a:xfrm>
                  <a:off x="2197375" y="2330936"/>
                  <a:ext cx="238991" cy="776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44487F0-F06D-0849-96E6-CBCF26A5C7BA}"/>
                    </a:ext>
                  </a:extLst>
                </p:cNvPr>
                <p:cNvSpPr/>
                <p:nvPr/>
              </p:nvSpPr>
              <p:spPr>
                <a:xfrm>
                  <a:off x="1013831" y="1378515"/>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0D64ED32-C09A-2D48-8F04-71C41398D946}"/>
                    </a:ext>
                  </a:extLst>
                </p:cNvPr>
                <p:cNvSpPr txBox="1"/>
                <p:nvPr/>
              </p:nvSpPr>
              <p:spPr>
                <a:xfrm>
                  <a:off x="1216099" y="2361862"/>
                  <a:ext cx="311304" cy="338554"/>
                </a:xfrm>
                <a:prstGeom prst="rect">
                  <a:avLst/>
                </a:prstGeom>
                <a:noFill/>
              </p:spPr>
              <p:txBody>
                <a:bodyPr wrap="none" rtlCol="0">
                  <a:spAutoFit/>
                </a:bodyPr>
                <a:lstStyle/>
                <a:p>
                  <a:r>
                    <a:rPr lang="en-GB" sz="1600" dirty="0">
                      <a:solidFill>
                        <a:srgbClr val="22529D"/>
                      </a:solidFill>
                    </a:rPr>
                    <a:t>D</a:t>
                  </a:r>
                </a:p>
              </p:txBody>
            </p:sp>
            <p:sp>
              <p:nvSpPr>
                <p:cNvPr id="43" name="TextBox 42">
                  <a:extLst>
                    <a:ext uri="{FF2B5EF4-FFF2-40B4-BE49-F238E27FC236}">
                      <a16:creationId xmlns:a16="http://schemas.microsoft.com/office/drawing/2014/main" id="{2D185954-4A92-9E4F-9546-082F0A1AF8E7}"/>
                    </a:ext>
                  </a:extLst>
                </p:cNvPr>
                <p:cNvSpPr txBox="1"/>
                <p:nvPr/>
              </p:nvSpPr>
              <p:spPr>
                <a:xfrm>
                  <a:off x="1561947" y="2361862"/>
                  <a:ext cx="235962" cy="338554"/>
                </a:xfrm>
                <a:prstGeom prst="rect">
                  <a:avLst/>
                </a:prstGeom>
                <a:noFill/>
              </p:spPr>
              <p:txBody>
                <a:bodyPr wrap="none" rtlCol="0">
                  <a:spAutoFit/>
                </a:bodyPr>
                <a:lstStyle/>
                <a:p>
                  <a:r>
                    <a:rPr lang="en-GB" sz="1600" dirty="0">
                      <a:solidFill>
                        <a:srgbClr val="E12139"/>
                      </a:solidFill>
                    </a:rPr>
                    <a:t>I</a:t>
                  </a:r>
                </a:p>
              </p:txBody>
            </p:sp>
            <p:sp>
              <p:nvSpPr>
                <p:cNvPr id="44" name="TextBox 43">
                  <a:extLst>
                    <a:ext uri="{FF2B5EF4-FFF2-40B4-BE49-F238E27FC236}">
                      <a16:creationId xmlns:a16="http://schemas.microsoft.com/office/drawing/2014/main" id="{71FB8ED6-B2C2-A84D-9977-1BCF4B3E015C}"/>
                    </a:ext>
                  </a:extLst>
                </p:cNvPr>
                <p:cNvSpPr txBox="1"/>
                <p:nvPr/>
              </p:nvSpPr>
              <p:spPr>
                <a:xfrm>
                  <a:off x="1842655" y="2361862"/>
                  <a:ext cx="317716" cy="338554"/>
                </a:xfrm>
                <a:prstGeom prst="rect">
                  <a:avLst/>
                </a:prstGeom>
                <a:noFill/>
              </p:spPr>
              <p:txBody>
                <a:bodyPr wrap="none" rtlCol="0">
                  <a:spAutoFit/>
                </a:bodyPr>
                <a:lstStyle/>
                <a:p>
                  <a:r>
                    <a:rPr lang="en-GB" sz="1600" dirty="0">
                      <a:solidFill>
                        <a:srgbClr val="E9AB01"/>
                      </a:solidFill>
                    </a:rPr>
                    <a:t>N</a:t>
                  </a:r>
                </a:p>
              </p:txBody>
            </p:sp>
            <p:sp>
              <p:nvSpPr>
                <p:cNvPr id="45" name="TextBox 44">
                  <a:extLst>
                    <a:ext uri="{FF2B5EF4-FFF2-40B4-BE49-F238E27FC236}">
                      <a16:creationId xmlns:a16="http://schemas.microsoft.com/office/drawing/2014/main" id="{60613716-DAEE-AB4B-890E-EF97FA64ABB1}"/>
                    </a:ext>
                  </a:extLst>
                </p:cNvPr>
                <p:cNvSpPr txBox="1"/>
                <p:nvPr/>
              </p:nvSpPr>
              <p:spPr>
                <a:xfrm>
                  <a:off x="2165226" y="2361862"/>
                  <a:ext cx="303288" cy="338554"/>
                </a:xfrm>
                <a:prstGeom prst="rect">
                  <a:avLst/>
                </a:prstGeom>
                <a:noFill/>
              </p:spPr>
              <p:txBody>
                <a:bodyPr wrap="none" rtlCol="0">
                  <a:spAutoFit/>
                </a:bodyPr>
                <a:lstStyle/>
                <a:p>
                  <a:r>
                    <a:rPr lang="en-GB" sz="1600" dirty="0"/>
                    <a:t>A</a:t>
                  </a:r>
                </a:p>
              </p:txBody>
            </p:sp>
          </p:grpSp>
          <p:sp>
            <p:nvSpPr>
              <p:cNvPr id="116" name="TextBox 115">
                <a:extLst>
                  <a:ext uri="{FF2B5EF4-FFF2-40B4-BE49-F238E27FC236}">
                    <a16:creationId xmlns:a16="http://schemas.microsoft.com/office/drawing/2014/main" id="{F2244E51-1AF8-DA40-989C-E34925179A2A}"/>
                  </a:ext>
                </a:extLst>
              </p:cNvPr>
              <p:cNvSpPr txBox="1"/>
              <p:nvPr/>
            </p:nvSpPr>
            <p:spPr>
              <a:xfrm>
                <a:off x="955641" y="1173658"/>
                <a:ext cx="1085233" cy="338554"/>
              </a:xfrm>
              <a:prstGeom prst="rect">
                <a:avLst/>
              </a:prstGeom>
              <a:noFill/>
            </p:spPr>
            <p:txBody>
              <a:bodyPr wrap="none" rtlCol="0">
                <a:spAutoFit/>
              </a:bodyPr>
              <a:lstStyle/>
              <a:p>
                <a:pPr algn="ctr"/>
                <a:r>
                  <a:rPr lang="en-GB" sz="1600" dirty="0"/>
                  <a:t>Incumbent</a:t>
                </a:r>
              </a:p>
            </p:txBody>
          </p:sp>
        </p:grpSp>
        <p:sp>
          <p:nvSpPr>
            <p:cNvPr id="120" name="TextBox 119">
              <a:extLst>
                <a:ext uri="{FF2B5EF4-FFF2-40B4-BE49-F238E27FC236}">
                  <a16:creationId xmlns:a16="http://schemas.microsoft.com/office/drawing/2014/main" id="{BCF52193-AAF7-A148-81E6-E5A40F9390C3}"/>
                </a:ext>
              </a:extLst>
            </p:cNvPr>
            <p:cNvSpPr txBox="1"/>
            <p:nvPr/>
          </p:nvSpPr>
          <p:spPr>
            <a:xfrm>
              <a:off x="686815" y="469063"/>
              <a:ext cx="1507913" cy="584775"/>
            </a:xfrm>
            <a:prstGeom prst="rect">
              <a:avLst/>
            </a:prstGeom>
            <a:noFill/>
          </p:spPr>
          <p:txBody>
            <a:bodyPr wrap="none" rtlCol="0">
              <a:spAutoFit/>
            </a:bodyPr>
            <a:lstStyle/>
            <a:p>
              <a:pPr algn="ctr"/>
              <a:r>
                <a:rPr lang="en-GB" sz="1600" dirty="0">
                  <a:solidFill>
                    <a:srgbClr val="22529D"/>
                  </a:solidFill>
                </a:rPr>
                <a:t>What we might </a:t>
              </a:r>
            </a:p>
            <a:p>
              <a:pPr algn="ctr"/>
              <a:r>
                <a:rPr lang="en-GB" sz="1600" dirty="0">
                  <a:solidFill>
                    <a:srgbClr val="22529D"/>
                  </a:solidFill>
                </a:rPr>
                <a:t>think happens</a:t>
              </a:r>
            </a:p>
          </p:txBody>
        </p:sp>
      </p:grpSp>
      <p:grpSp>
        <p:nvGrpSpPr>
          <p:cNvPr id="123" name="Group 122">
            <a:extLst>
              <a:ext uri="{FF2B5EF4-FFF2-40B4-BE49-F238E27FC236}">
                <a16:creationId xmlns:a16="http://schemas.microsoft.com/office/drawing/2014/main" id="{6B6D7D14-8DA7-434F-8DCC-5BCE30968652}"/>
              </a:ext>
            </a:extLst>
          </p:cNvPr>
          <p:cNvGrpSpPr/>
          <p:nvPr/>
        </p:nvGrpSpPr>
        <p:grpSpPr>
          <a:xfrm>
            <a:off x="1715292" y="3758255"/>
            <a:ext cx="1585690" cy="2146404"/>
            <a:chOff x="735323" y="3064518"/>
            <a:chExt cx="1585690" cy="2146404"/>
          </a:xfrm>
        </p:grpSpPr>
        <p:grpSp>
          <p:nvGrpSpPr>
            <p:cNvPr id="119" name="Group 118">
              <a:extLst>
                <a:ext uri="{FF2B5EF4-FFF2-40B4-BE49-F238E27FC236}">
                  <a16:creationId xmlns:a16="http://schemas.microsoft.com/office/drawing/2014/main" id="{B8DEA5E9-B46E-FF41-8B79-4AFF481520DC}"/>
                </a:ext>
              </a:extLst>
            </p:cNvPr>
            <p:cNvGrpSpPr/>
            <p:nvPr/>
          </p:nvGrpSpPr>
          <p:grpSpPr>
            <a:xfrm>
              <a:off x="753424" y="3683747"/>
              <a:ext cx="1527175" cy="1527175"/>
              <a:chOff x="753424" y="3683747"/>
              <a:chExt cx="1527175" cy="1527175"/>
            </a:xfrm>
          </p:grpSpPr>
          <p:grpSp>
            <p:nvGrpSpPr>
              <p:cNvPr id="33" name="Group 32">
                <a:extLst>
                  <a:ext uri="{FF2B5EF4-FFF2-40B4-BE49-F238E27FC236}">
                    <a16:creationId xmlns:a16="http://schemas.microsoft.com/office/drawing/2014/main" id="{A06BA005-8FF5-DB44-99EF-71FDEFCCDED0}"/>
                  </a:ext>
                </a:extLst>
              </p:cNvPr>
              <p:cNvGrpSpPr/>
              <p:nvPr/>
            </p:nvGrpSpPr>
            <p:grpSpPr>
              <a:xfrm>
                <a:off x="753424" y="3683747"/>
                <a:ext cx="1527175" cy="1527175"/>
                <a:chOff x="678150" y="847436"/>
                <a:chExt cx="1527175" cy="1527175"/>
              </a:xfrm>
            </p:grpSpPr>
            <p:cxnSp>
              <p:nvCxnSpPr>
                <p:cNvPr id="9" name="Straight Connector 8">
                  <a:extLst>
                    <a:ext uri="{FF2B5EF4-FFF2-40B4-BE49-F238E27FC236}">
                      <a16:creationId xmlns:a16="http://schemas.microsoft.com/office/drawing/2014/main" id="{BC2218DD-DD67-E449-8078-B0B5EDEF051A}"/>
                    </a:ext>
                  </a:extLst>
                </p:cNvPr>
                <p:cNvCxnSpPr>
                  <a:cxnSpLocks/>
                </p:cNvCxnSpPr>
                <p:nvPr/>
              </p:nvCxnSpPr>
              <p:spPr>
                <a:xfrm>
                  <a:off x="882361" y="1095375"/>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4DCAE1-BD60-054C-9A7E-7B87D9899403}"/>
                    </a:ext>
                  </a:extLst>
                </p:cNvPr>
                <p:cNvCxnSpPr>
                  <a:cxnSpLocks/>
                </p:cNvCxnSpPr>
                <p:nvPr/>
              </p:nvCxnSpPr>
              <p:spPr>
                <a:xfrm>
                  <a:off x="742950" y="1908464"/>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F30219D-9F16-BF4E-A3B2-1222F3191147}"/>
                    </a:ext>
                  </a:extLst>
                </p:cNvPr>
                <p:cNvSpPr/>
                <p:nvPr/>
              </p:nvSpPr>
              <p:spPr>
                <a:xfrm>
                  <a:off x="919595" y="1438280"/>
                  <a:ext cx="238991" cy="439260"/>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CF3FC3E-1D4C-CB4A-B435-3C327256ED9A}"/>
                    </a:ext>
                  </a:extLst>
                </p:cNvPr>
                <p:cNvSpPr/>
                <p:nvPr/>
              </p:nvSpPr>
              <p:spPr>
                <a:xfrm>
                  <a:off x="1233628" y="1695452"/>
                  <a:ext cx="238991" cy="182087"/>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1063844-8228-8542-B59A-1EBDAA9C695A}"/>
                    </a:ext>
                  </a:extLst>
                </p:cNvPr>
                <p:cNvSpPr/>
                <p:nvPr/>
              </p:nvSpPr>
              <p:spPr>
                <a:xfrm>
                  <a:off x="1547661" y="1781176"/>
                  <a:ext cx="238991" cy="96363"/>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D0AF5E2-7DC4-394F-8A66-395701990406}"/>
                    </a:ext>
                  </a:extLst>
                </p:cNvPr>
                <p:cNvSpPr/>
                <p:nvPr/>
              </p:nvSpPr>
              <p:spPr>
                <a:xfrm>
                  <a:off x="1861694" y="1565275"/>
                  <a:ext cx="238991" cy="3122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84627E3-86E1-5048-8801-F3CE6B333667}"/>
                    </a:ext>
                  </a:extLst>
                </p:cNvPr>
                <p:cNvSpPr/>
                <p:nvPr/>
              </p:nvSpPr>
              <p:spPr>
                <a:xfrm>
                  <a:off x="678150" y="847436"/>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3475341-B72F-5747-BA79-51FA15771702}"/>
                    </a:ext>
                  </a:extLst>
                </p:cNvPr>
                <p:cNvSpPr txBox="1"/>
                <p:nvPr/>
              </p:nvSpPr>
              <p:spPr>
                <a:xfrm>
                  <a:off x="880418" y="1830783"/>
                  <a:ext cx="311304" cy="338554"/>
                </a:xfrm>
                <a:prstGeom prst="rect">
                  <a:avLst/>
                </a:prstGeom>
                <a:noFill/>
              </p:spPr>
              <p:txBody>
                <a:bodyPr wrap="none" rtlCol="0">
                  <a:spAutoFit/>
                </a:bodyPr>
                <a:lstStyle/>
                <a:p>
                  <a:r>
                    <a:rPr lang="en-GB" sz="1600" dirty="0">
                      <a:solidFill>
                        <a:srgbClr val="22529D"/>
                      </a:solidFill>
                    </a:rPr>
                    <a:t>D</a:t>
                  </a:r>
                </a:p>
              </p:txBody>
            </p:sp>
            <p:sp>
              <p:nvSpPr>
                <p:cNvPr id="30" name="TextBox 29">
                  <a:extLst>
                    <a:ext uri="{FF2B5EF4-FFF2-40B4-BE49-F238E27FC236}">
                      <a16:creationId xmlns:a16="http://schemas.microsoft.com/office/drawing/2014/main" id="{2F906045-DCC6-1F43-ADE5-3940717E26C3}"/>
                    </a:ext>
                  </a:extLst>
                </p:cNvPr>
                <p:cNvSpPr txBox="1"/>
                <p:nvPr/>
              </p:nvSpPr>
              <p:spPr>
                <a:xfrm>
                  <a:off x="1226266" y="1830783"/>
                  <a:ext cx="235962" cy="338554"/>
                </a:xfrm>
                <a:prstGeom prst="rect">
                  <a:avLst/>
                </a:prstGeom>
                <a:noFill/>
              </p:spPr>
              <p:txBody>
                <a:bodyPr wrap="none" rtlCol="0">
                  <a:spAutoFit/>
                </a:bodyPr>
                <a:lstStyle/>
                <a:p>
                  <a:r>
                    <a:rPr lang="en-GB" sz="1600" dirty="0">
                      <a:solidFill>
                        <a:srgbClr val="E12139"/>
                      </a:solidFill>
                    </a:rPr>
                    <a:t>I</a:t>
                  </a:r>
                </a:p>
              </p:txBody>
            </p:sp>
            <p:sp>
              <p:nvSpPr>
                <p:cNvPr id="31" name="TextBox 30">
                  <a:extLst>
                    <a:ext uri="{FF2B5EF4-FFF2-40B4-BE49-F238E27FC236}">
                      <a16:creationId xmlns:a16="http://schemas.microsoft.com/office/drawing/2014/main" id="{1ED7CBE0-FB46-6C4C-852B-9B1C45468EFD}"/>
                    </a:ext>
                  </a:extLst>
                </p:cNvPr>
                <p:cNvSpPr txBox="1"/>
                <p:nvPr/>
              </p:nvSpPr>
              <p:spPr>
                <a:xfrm>
                  <a:off x="1506974" y="1830783"/>
                  <a:ext cx="317716" cy="338554"/>
                </a:xfrm>
                <a:prstGeom prst="rect">
                  <a:avLst/>
                </a:prstGeom>
                <a:noFill/>
              </p:spPr>
              <p:txBody>
                <a:bodyPr wrap="none" rtlCol="0">
                  <a:spAutoFit/>
                </a:bodyPr>
                <a:lstStyle/>
                <a:p>
                  <a:r>
                    <a:rPr lang="en-GB" sz="1600" dirty="0">
                      <a:solidFill>
                        <a:srgbClr val="E9AB01"/>
                      </a:solidFill>
                    </a:rPr>
                    <a:t>N</a:t>
                  </a:r>
                </a:p>
              </p:txBody>
            </p:sp>
            <p:sp>
              <p:nvSpPr>
                <p:cNvPr id="32" name="TextBox 31">
                  <a:extLst>
                    <a:ext uri="{FF2B5EF4-FFF2-40B4-BE49-F238E27FC236}">
                      <a16:creationId xmlns:a16="http://schemas.microsoft.com/office/drawing/2014/main" id="{6E9F7643-DB69-1749-92B2-9B7AD45507A8}"/>
                    </a:ext>
                  </a:extLst>
                </p:cNvPr>
                <p:cNvSpPr txBox="1"/>
                <p:nvPr/>
              </p:nvSpPr>
              <p:spPr>
                <a:xfrm>
                  <a:off x="1829545" y="1830783"/>
                  <a:ext cx="303288" cy="338554"/>
                </a:xfrm>
                <a:prstGeom prst="rect">
                  <a:avLst/>
                </a:prstGeom>
                <a:noFill/>
              </p:spPr>
              <p:txBody>
                <a:bodyPr wrap="none" rtlCol="0">
                  <a:spAutoFit/>
                </a:bodyPr>
                <a:lstStyle/>
                <a:p>
                  <a:r>
                    <a:rPr lang="en-GB" sz="1600" dirty="0"/>
                    <a:t>A</a:t>
                  </a:r>
                </a:p>
              </p:txBody>
            </p:sp>
          </p:grpSp>
          <p:sp>
            <p:nvSpPr>
              <p:cNvPr id="118" name="TextBox 117">
                <a:extLst>
                  <a:ext uri="{FF2B5EF4-FFF2-40B4-BE49-F238E27FC236}">
                    <a16:creationId xmlns:a16="http://schemas.microsoft.com/office/drawing/2014/main" id="{C7FA8C8F-5896-CB4B-B9B5-3D9CEBECB318}"/>
                  </a:ext>
                </a:extLst>
              </p:cNvPr>
              <p:cNvSpPr txBox="1"/>
              <p:nvPr/>
            </p:nvSpPr>
            <p:spPr>
              <a:xfrm>
                <a:off x="994097" y="3763853"/>
                <a:ext cx="1085233" cy="338554"/>
              </a:xfrm>
              <a:prstGeom prst="rect">
                <a:avLst/>
              </a:prstGeom>
              <a:noFill/>
            </p:spPr>
            <p:txBody>
              <a:bodyPr wrap="none" rtlCol="0">
                <a:spAutoFit/>
              </a:bodyPr>
              <a:lstStyle/>
              <a:p>
                <a:pPr algn="ctr"/>
                <a:r>
                  <a:rPr lang="en-GB" sz="1600" dirty="0"/>
                  <a:t>Incumbent</a:t>
                </a:r>
              </a:p>
            </p:txBody>
          </p:sp>
        </p:grpSp>
        <p:sp>
          <p:nvSpPr>
            <p:cNvPr id="122" name="TextBox 121">
              <a:extLst>
                <a:ext uri="{FF2B5EF4-FFF2-40B4-BE49-F238E27FC236}">
                  <a16:creationId xmlns:a16="http://schemas.microsoft.com/office/drawing/2014/main" id="{28A29C23-0208-4043-8BD2-70272C8D7379}"/>
                </a:ext>
              </a:extLst>
            </p:cNvPr>
            <p:cNvSpPr txBox="1"/>
            <p:nvPr/>
          </p:nvSpPr>
          <p:spPr>
            <a:xfrm>
              <a:off x="735323" y="3064518"/>
              <a:ext cx="1585690" cy="584775"/>
            </a:xfrm>
            <a:prstGeom prst="rect">
              <a:avLst/>
            </a:prstGeom>
            <a:noFill/>
          </p:spPr>
          <p:txBody>
            <a:bodyPr wrap="none" rtlCol="0">
              <a:spAutoFit/>
            </a:bodyPr>
            <a:lstStyle/>
            <a:p>
              <a:pPr algn="ctr"/>
              <a:r>
                <a:rPr lang="en-GB" sz="1600" dirty="0">
                  <a:solidFill>
                    <a:srgbClr val="22529D"/>
                  </a:solidFill>
                </a:rPr>
                <a:t>What often </a:t>
              </a:r>
            </a:p>
            <a:p>
              <a:pPr algn="ctr"/>
              <a:r>
                <a:rPr lang="en-GB" sz="1600" dirty="0">
                  <a:solidFill>
                    <a:srgbClr val="22529D"/>
                  </a:solidFill>
                </a:rPr>
                <a:t>actually happens</a:t>
              </a:r>
            </a:p>
          </p:txBody>
        </p:sp>
      </p:grpSp>
      <p:grpSp>
        <p:nvGrpSpPr>
          <p:cNvPr id="126" name="Group 125">
            <a:extLst>
              <a:ext uri="{FF2B5EF4-FFF2-40B4-BE49-F238E27FC236}">
                <a16:creationId xmlns:a16="http://schemas.microsoft.com/office/drawing/2014/main" id="{342AF66A-BA7D-DF48-8BC8-24920CFC3B77}"/>
              </a:ext>
            </a:extLst>
          </p:cNvPr>
          <p:cNvGrpSpPr/>
          <p:nvPr/>
        </p:nvGrpSpPr>
        <p:grpSpPr>
          <a:xfrm>
            <a:off x="5960186" y="2770316"/>
            <a:ext cx="1527175" cy="1527175"/>
            <a:chOff x="5711774" y="4901542"/>
            <a:chExt cx="1527175" cy="1527175"/>
          </a:xfrm>
        </p:grpSpPr>
        <p:grpSp>
          <p:nvGrpSpPr>
            <p:cNvPr id="110" name="Group 109">
              <a:extLst>
                <a:ext uri="{FF2B5EF4-FFF2-40B4-BE49-F238E27FC236}">
                  <a16:creationId xmlns:a16="http://schemas.microsoft.com/office/drawing/2014/main" id="{4231AE6C-9D6E-5F4C-8DAE-C9B582F2648C}"/>
                </a:ext>
              </a:extLst>
            </p:cNvPr>
            <p:cNvGrpSpPr/>
            <p:nvPr/>
          </p:nvGrpSpPr>
          <p:grpSpPr>
            <a:xfrm>
              <a:off x="5711774" y="4901542"/>
              <a:ext cx="1527175" cy="1527175"/>
              <a:chOff x="5711774" y="4901542"/>
              <a:chExt cx="1527175" cy="1527175"/>
            </a:xfrm>
          </p:grpSpPr>
          <p:cxnSp>
            <p:nvCxnSpPr>
              <p:cNvPr id="99" name="Straight Connector 98">
                <a:extLst>
                  <a:ext uri="{FF2B5EF4-FFF2-40B4-BE49-F238E27FC236}">
                    <a16:creationId xmlns:a16="http://schemas.microsoft.com/office/drawing/2014/main" id="{AB4360BA-6037-8D44-91CF-25C0A16CA7E9}"/>
                  </a:ext>
                </a:extLst>
              </p:cNvPr>
              <p:cNvCxnSpPr>
                <a:cxnSpLocks/>
              </p:cNvCxnSpPr>
              <p:nvPr/>
            </p:nvCxnSpPr>
            <p:spPr>
              <a:xfrm>
                <a:off x="5915985" y="5149481"/>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B2362A5-DB18-9D4D-A4A8-E93B8297273C}"/>
                  </a:ext>
                </a:extLst>
              </p:cNvPr>
              <p:cNvCxnSpPr>
                <a:cxnSpLocks/>
              </p:cNvCxnSpPr>
              <p:nvPr/>
            </p:nvCxnSpPr>
            <p:spPr>
              <a:xfrm>
                <a:off x="5776574" y="5962570"/>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F1EDEF97-3A42-3243-B727-64D9DB5383C1}"/>
                  </a:ext>
                </a:extLst>
              </p:cNvPr>
              <p:cNvSpPr/>
              <p:nvPr/>
            </p:nvSpPr>
            <p:spPr>
              <a:xfrm>
                <a:off x="5953219" y="5788030"/>
                <a:ext cx="238991" cy="143615"/>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A3C5EB70-345F-BA48-8453-50B441E1FB34}"/>
                  </a:ext>
                </a:extLst>
              </p:cNvPr>
              <p:cNvSpPr/>
              <p:nvPr/>
            </p:nvSpPr>
            <p:spPr>
              <a:xfrm>
                <a:off x="6267252" y="5788030"/>
                <a:ext cx="238991" cy="143615"/>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8A4F970D-6D00-364D-9856-09599311E720}"/>
                  </a:ext>
                </a:extLst>
              </p:cNvPr>
              <p:cNvSpPr/>
              <p:nvPr/>
            </p:nvSpPr>
            <p:spPr>
              <a:xfrm>
                <a:off x="6581285" y="5280027"/>
                <a:ext cx="238991" cy="651618"/>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19F165F3-3F26-324E-A97F-6F1067D29885}"/>
                  </a:ext>
                </a:extLst>
              </p:cNvPr>
              <p:cNvSpPr/>
              <p:nvPr/>
            </p:nvSpPr>
            <p:spPr>
              <a:xfrm>
                <a:off x="6895318" y="5885925"/>
                <a:ext cx="238991"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37035A25-0C83-DA4B-8CF5-830F7F5C27E0}"/>
                  </a:ext>
                </a:extLst>
              </p:cNvPr>
              <p:cNvSpPr/>
              <p:nvPr/>
            </p:nvSpPr>
            <p:spPr>
              <a:xfrm>
                <a:off x="5711774" y="4901542"/>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C5B972B4-55FD-214A-82D4-CE06B9DEE040}"/>
                  </a:ext>
                </a:extLst>
              </p:cNvPr>
              <p:cNvSpPr txBox="1"/>
              <p:nvPr/>
            </p:nvSpPr>
            <p:spPr>
              <a:xfrm>
                <a:off x="5914042" y="5884889"/>
                <a:ext cx="311304" cy="338554"/>
              </a:xfrm>
              <a:prstGeom prst="rect">
                <a:avLst/>
              </a:prstGeom>
              <a:noFill/>
            </p:spPr>
            <p:txBody>
              <a:bodyPr wrap="none" rtlCol="0">
                <a:spAutoFit/>
              </a:bodyPr>
              <a:lstStyle/>
              <a:p>
                <a:r>
                  <a:rPr lang="en-GB" sz="1600" dirty="0">
                    <a:solidFill>
                      <a:srgbClr val="22529D"/>
                    </a:solidFill>
                  </a:rPr>
                  <a:t>D</a:t>
                </a:r>
              </a:p>
            </p:txBody>
          </p:sp>
          <p:sp>
            <p:nvSpPr>
              <p:cNvPr id="107" name="TextBox 106">
                <a:extLst>
                  <a:ext uri="{FF2B5EF4-FFF2-40B4-BE49-F238E27FC236}">
                    <a16:creationId xmlns:a16="http://schemas.microsoft.com/office/drawing/2014/main" id="{A7988DD5-C6F9-464B-9709-2C2A42129326}"/>
                  </a:ext>
                </a:extLst>
              </p:cNvPr>
              <p:cNvSpPr txBox="1"/>
              <p:nvPr/>
            </p:nvSpPr>
            <p:spPr>
              <a:xfrm>
                <a:off x="6259890" y="5884889"/>
                <a:ext cx="235962" cy="338554"/>
              </a:xfrm>
              <a:prstGeom prst="rect">
                <a:avLst/>
              </a:prstGeom>
              <a:noFill/>
            </p:spPr>
            <p:txBody>
              <a:bodyPr wrap="none" rtlCol="0">
                <a:spAutoFit/>
              </a:bodyPr>
              <a:lstStyle/>
              <a:p>
                <a:r>
                  <a:rPr lang="en-GB" sz="1600" dirty="0">
                    <a:solidFill>
                      <a:srgbClr val="E12139"/>
                    </a:solidFill>
                  </a:rPr>
                  <a:t>I</a:t>
                </a:r>
              </a:p>
            </p:txBody>
          </p:sp>
          <p:sp>
            <p:nvSpPr>
              <p:cNvPr id="108" name="TextBox 107">
                <a:extLst>
                  <a:ext uri="{FF2B5EF4-FFF2-40B4-BE49-F238E27FC236}">
                    <a16:creationId xmlns:a16="http://schemas.microsoft.com/office/drawing/2014/main" id="{B928AF09-8056-1B43-BCB0-1F5C05EE3F81}"/>
                  </a:ext>
                </a:extLst>
              </p:cNvPr>
              <p:cNvSpPr txBox="1"/>
              <p:nvPr/>
            </p:nvSpPr>
            <p:spPr>
              <a:xfrm>
                <a:off x="6540598" y="5884889"/>
                <a:ext cx="317716" cy="338554"/>
              </a:xfrm>
              <a:prstGeom prst="rect">
                <a:avLst/>
              </a:prstGeom>
              <a:noFill/>
            </p:spPr>
            <p:txBody>
              <a:bodyPr wrap="none" rtlCol="0">
                <a:spAutoFit/>
              </a:bodyPr>
              <a:lstStyle/>
              <a:p>
                <a:r>
                  <a:rPr lang="en-GB" sz="1600" dirty="0">
                    <a:solidFill>
                      <a:srgbClr val="E9AB01"/>
                    </a:solidFill>
                  </a:rPr>
                  <a:t>N</a:t>
                </a:r>
              </a:p>
            </p:txBody>
          </p:sp>
          <p:sp>
            <p:nvSpPr>
              <p:cNvPr id="109" name="TextBox 108">
                <a:extLst>
                  <a:ext uri="{FF2B5EF4-FFF2-40B4-BE49-F238E27FC236}">
                    <a16:creationId xmlns:a16="http://schemas.microsoft.com/office/drawing/2014/main" id="{CC14EF30-4FB8-3148-9A26-F6A978F5B2F3}"/>
                  </a:ext>
                </a:extLst>
              </p:cNvPr>
              <p:cNvSpPr txBox="1"/>
              <p:nvPr/>
            </p:nvSpPr>
            <p:spPr>
              <a:xfrm>
                <a:off x="6863169" y="5884889"/>
                <a:ext cx="303288" cy="338554"/>
              </a:xfrm>
              <a:prstGeom prst="rect">
                <a:avLst/>
              </a:prstGeom>
              <a:noFill/>
            </p:spPr>
            <p:txBody>
              <a:bodyPr wrap="none" rtlCol="0">
                <a:spAutoFit/>
              </a:bodyPr>
              <a:lstStyle/>
              <a:p>
                <a:r>
                  <a:rPr lang="en-GB" sz="1600" dirty="0"/>
                  <a:t>A</a:t>
                </a:r>
              </a:p>
            </p:txBody>
          </p:sp>
        </p:grpSp>
        <p:sp>
          <p:nvSpPr>
            <p:cNvPr id="125" name="TextBox 124">
              <a:extLst>
                <a:ext uri="{FF2B5EF4-FFF2-40B4-BE49-F238E27FC236}">
                  <a16:creationId xmlns:a16="http://schemas.microsoft.com/office/drawing/2014/main" id="{697DF401-B669-B945-9E0C-292515BD0672}"/>
                </a:ext>
              </a:extLst>
            </p:cNvPr>
            <p:cNvSpPr txBox="1"/>
            <p:nvPr/>
          </p:nvSpPr>
          <p:spPr>
            <a:xfrm>
              <a:off x="5968972" y="4967793"/>
              <a:ext cx="1012778" cy="338554"/>
            </a:xfrm>
            <a:prstGeom prst="rect">
              <a:avLst/>
            </a:prstGeom>
            <a:noFill/>
          </p:spPr>
          <p:txBody>
            <a:bodyPr wrap="none" rtlCol="0">
              <a:spAutoFit/>
            </a:bodyPr>
            <a:lstStyle/>
            <a:p>
              <a:pPr algn="ctr"/>
              <a:r>
                <a:rPr lang="en-GB" sz="1600" dirty="0"/>
                <a:t>Evangelist</a:t>
              </a:r>
            </a:p>
          </p:txBody>
        </p:sp>
      </p:grpSp>
      <p:grpSp>
        <p:nvGrpSpPr>
          <p:cNvPr id="128" name="Group 127">
            <a:extLst>
              <a:ext uri="{FF2B5EF4-FFF2-40B4-BE49-F238E27FC236}">
                <a16:creationId xmlns:a16="http://schemas.microsoft.com/office/drawing/2014/main" id="{83F06408-B49B-4F4A-90C0-4A6836DA5631}"/>
              </a:ext>
            </a:extLst>
          </p:cNvPr>
          <p:cNvGrpSpPr/>
          <p:nvPr/>
        </p:nvGrpSpPr>
        <p:grpSpPr>
          <a:xfrm>
            <a:off x="5960186" y="853135"/>
            <a:ext cx="1527175" cy="1552099"/>
            <a:chOff x="4189408" y="3284272"/>
            <a:chExt cx="1527175" cy="1552099"/>
          </a:xfrm>
        </p:grpSpPr>
        <p:grpSp>
          <p:nvGrpSpPr>
            <p:cNvPr id="84" name="Group 83">
              <a:extLst>
                <a:ext uri="{FF2B5EF4-FFF2-40B4-BE49-F238E27FC236}">
                  <a16:creationId xmlns:a16="http://schemas.microsoft.com/office/drawing/2014/main" id="{6099A9EE-01FE-314C-B868-6312FFB6BD64}"/>
                </a:ext>
              </a:extLst>
            </p:cNvPr>
            <p:cNvGrpSpPr/>
            <p:nvPr/>
          </p:nvGrpSpPr>
          <p:grpSpPr>
            <a:xfrm>
              <a:off x="4189408" y="3309196"/>
              <a:ext cx="1527175" cy="1527175"/>
              <a:chOff x="4189408" y="3309196"/>
              <a:chExt cx="1527175" cy="1527175"/>
            </a:xfrm>
          </p:grpSpPr>
          <p:cxnSp>
            <p:nvCxnSpPr>
              <p:cNvPr id="73" name="Straight Connector 72">
                <a:extLst>
                  <a:ext uri="{FF2B5EF4-FFF2-40B4-BE49-F238E27FC236}">
                    <a16:creationId xmlns:a16="http://schemas.microsoft.com/office/drawing/2014/main" id="{B4C07713-0398-AC49-9F94-17DEECF82823}"/>
                  </a:ext>
                </a:extLst>
              </p:cNvPr>
              <p:cNvCxnSpPr>
                <a:cxnSpLocks/>
              </p:cNvCxnSpPr>
              <p:nvPr/>
            </p:nvCxnSpPr>
            <p:spPr>
              <a:xfrm>
                <a:off x="4393619" y="3557135"/>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1D35029-514D-8D4A-9EE4-9E76FDC5EBA4}"/>
                  </a:ext>
                </a:extLst>
              </p:cNvPr>
              <p:cNvCxnSpPr>
                <a:cxnSpLocks/>
              </p:cNvCxnSpPr>
              <p:nvPr/>
            </p:nvCxnSpPr>
            <p:spPr>
              <a:xfrm>
                <a:off x="4254208" y="4370224"/>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330B4DD-31D4-7E4D-9569-89F2A4FD80E0}"/>
                  </a:ext>
                </a:extLst>
              </p:cNvPr>
              <p:cNvSpPr/>
              <p:nvPr/>
            </p:nvSpPr>
            <p:spPr>
              <a:xfrm>
                <a:off x="4430853" y="3683748"/>
                <a:ext cx="238991" cy="655552"/>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47A8B62-FAAB-204D-B126-607A83E49EED}"/>
                  </a:ext>
                </a:extLst>
              </p:cNvPr>
              <p:cNvSpPr/>
              <p:nvPr/>
            </p:nvSpPr>
            <p:spPr>
              <a:xfrm>
                <a:off x="4744886" y="4164950"/>
                <a:ext cx="238991" cy="174349"/>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2782CB5C-0212-1149-B7E3-7EAF35339360}"/>
                  </a:ext>
                </a:extLst>
              </p:cNvPr>
              <p:cNvSpPr/>
              <p:nvPr/>
            </p:nvSpPr>
            <p:spPr>
              <a:xfrm>
                <a:off x="5058919" y="4245471"/>
                <a:ext cx="238991" cy="93828"/>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317040CE-1BAA-3240-8E11-F6A2314675BE}"/>
                  </a:ext>
                </a:extLst>
              </p:cNvPr>
              <p:cNvSpPr/>
              <p:nvPr/>
            </p:nvSpPr>
            <p:spPr>
              <a:xfrm>
                <a:off x="5372952" y="4292543"/>
                <a:ext cx="238991" cy="467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76AA7B07-3636-4449-A576-B5C6462DD192}"/>
                  </a:ext>
                </a:extLst>
              </p:cNvPr>
              <p:cNvSpPr/>
              <p:nvPr/>
            </p:nvSpPr>
            <p:spPr>
              <a:xfrm>
                <a:off x="4189408" y="3309196"/>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4904E28C-A10C-F94A-BBE4-B198366686EB}"/>
                  </a:ext>
                </a:extLst>
              </p:cNvPr>
              <p:cNvSpPr txBox="1"/>
              <p:nvPr/>
            </p:nvSpPr>
            <p:spPr>
              <a:xfrm>
                <a:off x="4391676" y="4292544"/>
                <a:ext cx="311304" cy="338554"/>
              </a:xfrm>
              <a:prstGeom prst="rect">
                <a:avLst/>
              </a:prstGeom>
              <a:noFill/>
            </p:spPr>
            <p:txBody>
              <a:bodyPr wrap="none" rtlCol="0">
                <a:spAutoFit/>
              </a:bodyPr>
              <a:lstStyle/>
              <a:p>
                <a:r>
                  <a:rPr lang="en-GB" sz="1600" dirty="0">
                    <a:solidFill>
                      <a:srgbClr val="22529D"/>
                    </a:solidFill>
                  </a:rPr>
                  <a:t>D</a:t>
                </a:r>
              </a:p>
            </p:txBody>
          </p:sp>
          <p:sp>
            <p:nvSpPr>
              <p:cNvPr id="81" name="TextBox 80">
                <a:extLst>
                  <a:ext uri="{FF2B5EF4-FFF2-40B4-BE49-F238E27FC236}">
                    <a16:creationId xmlns:a16="http://schemas.microsoft.com/office/drawing/2014/main" id="{4A12C579-26BD-0048-B897-1C967E385EC7}"/>
                  </a:ext>
                </a:extLst>
              </p:cNvPr>
              <p:cNvSpPr txBox="1"/>
              <p:nvPr/>
            </p:nvSpPr>
            <p:spPr>
              <a:xfrm>
                <a:off x="4737524" y="4292544"/>
                <a:ext cx="235962" cy="338554"/>
              </a:xfrm>
              <a:prstGeom prst="rect">
                <a:avLst/>
              </a:prstGeom>
              <a:noFill/>
            </p:spPr>
            <p:txBody>
              <a:bodyPr wrap="none" rtlCol="0">
                <a:spAutoFit/>
              </a:bodyPr>
              <a:lstStyle/>
              <a:p>
                <a:r>
                  <a:rPr lang="en-GB" sz="1600" dirty="0">
                    <a:solidFill>
                      <a:srgbClr val="E12139"/>
                    </a:solidFill>
                  </a:rPr>
                  <a:t>I</a:t>
                </a:r>
              </a:p>
            </p:txBody>
          </p:sp>
          <p:sp>
            <p:nvSpPr>
              <p:cNvPr id="82" name="TextBox 81">
                <a:extLst>
                  <a:ext uri="{FF2B5EF4-FFF2-40B4-BE49-F238E27FC236}">
                    <a16:creationId xmlns:a16="http://schemas.microsoft.com/office/drawing/2014/main" id="{5B445027-4BD5-0344-9344-D733657567A2}"/>
                  </a:ext>
                </a:extLst>
              </p:cNvPr>
              <p:cNvSpPr txBox="1"/>
              <p:nvPr/>
            </p:nvSpPr>
            <p:spPr>
              <a:xfrm>
                <a:off x="5018232" y="4292544"/>
                <a:ext cx="317716" cy="338554"/>
              </a:xfrm>
              <a:prstGeom prst="rect">
                <a:avLst/>
              </a:prstGeom>
              <a:noFill/>
            </p:spPr>
            <p:txBody>
              <a:bodyPr wrap="none" rtlCol="0">
                <a:spAutoFit/>
              </a:bodyPr>
              <a:lstStyle/>
              <a:p>
                <a:r>
                  <a:rPr lang="en-GB" sz="1600" dirty="0">
                    <a:solidFill>
                      <a:srgbClr val="E9AB01"/>
                    </a:solidFill>
                  </a:rPr>
                  <a:t>N</a:t>
                </a:r>
              </a:p>
            </p:txBody>
          </p:sp>
          <p:sp>
            <p:nvSpPr>
              <p:cNvPr id="83" name="TextBox 82">
                <a:extLst>
                  <a:ext uri="{FF2B5EF4-FFF2-40B4-BE49-F238E27FC236}">
                    <a16:creationId xmlns:a16="http://schemas.microsoft.com/office/drawing/2014/main" id="{8AF9F16E-094D-E341-BF0D-11192BBD9A2B}"/>
                  </a:ext>
                </a:extLst>
              </p:cNvPr>
              <p:cNvSpPr txBox="1"/>
              <p:nvPr/>
            </p:nvSpPr>
            <p:spPr>
              <a:xfrm>
                <a:off x="5340802" y="4292544"/>
                <a:ext cx="303288" cy="338554"/>
              </a:xfrm>
              <a:prstGeom prst="rect">
                <a:avLst/>
              </a:prstGeom>
              <a:noFill/>
            </p:spPr>
            <p:txBody>
              <a:bodyPr wrap="none" rtlCol="0">
                <a:spAutoFit/>
              </a:bodyPr>
              <a:lstStyle/>
              <a:p>
                <a:r>
                  <a:rPr lang="en-GB" sz="1600" dirty="0"/>
                  <a:t>A</a:t>
                </a:r>
              </a:p>
            </p:txBody>
          </p:sp>
        </p:grpSp>
        <p:sp>
          <p:nvSpPr>
            <p:cNvPr id="127" name="TextBox 126">
              <a:extLst>
                <a:ext uri="{FF2B5EF4-FFF2-40B4-BE49-F238E27FC236}">
                  <a16:creationId xmlns:a16="http://schemas.microsoft.com/office/drawing/2014/main" id="{9D34EFA2-054F-D342-84D9-E6E625C476C0}"/>
                </a:ext>
              </a:extLst>
            </p:cNvPr>
            <p:cNvSpPr txBox="1"/>
            <p:nvPr/>
          </p:nvSpPr>
          <p:spPr>
            <a:xfrm>
              <a:off x="4576993" y="3284272"/>
              <a:ext cx="879087" cy="584776"/>
            </a:xfrm>
            <a:prstGeom prst="rect">
              <a:avLst/>
            </a:prstGeom>
            <a:noFill/>
          </p:spPr>
          <p:txBody>
            <a:bodyPr wrap="none" rtlCol="0">
              <a:spAutoFit/>
            </a:bodyPr>
            <a:lstStyle/>
            <a:p>
              <a:pPr algn="ctr"/>
              <a:r>
                <a:rPr lang="en-GB" sz="1600" dirty="0"/>
                <a:t>Focal</a:t>
              </a:r>
            </a:p>
            <a:p>
              <a:pPr algn="ctr"/>
              <a:r>
                <a:rPr lang="en-GB" sz="1600" dirty="0"/>
                <a:t>Minister</a:t>
              </a:r>
            </a:p>
          </p:txBody>
        </p:sp>
      </p:grpSp>
      <p:cxnSp>
        <p:nvCxnSpPr>
          <p:cNvPr id="133" name="Straight Connector 132">
            <a:extLst>
              <a:ext uri="{FF2B5EF4-FFF2-40B4-BE49-F238E27FC236}">
                <a16:creationId xmlns:a16="http://schemas.microsoft.com/office/drawing/2014/main" id="{C45573BB-799C-024C-8B60-7227B2C1275E}"/>
              </a:ext>
            </a:extLst>
          </p:cNvPr>
          <p:cNvCxnSpPr/>
          <p:nvPr/>
        </p:nvCxnSpPr>
        <p:spPr>
          <a:xfrm>
            <a:off x="3544209" y="878059"/>
            <a:ext cx="0" cy="5144477"/>
          </a:xfrm>
          <a:prstGeom prst="line">
            <a:avLst/>
          </a:prstGeom>
          <a:ln w="38100">
            <a:solidFill>
              <a:srgbClr val="22529D"/>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45A8364-E4AB-FD47-91F0-4BD0D82398EA}"/>
              </a:ext>
            </a:extLst>
          </p:cNvPr>
          <p:cNvCxnSpPr>
            <a:cxnSpLocks/>
          </p:cNvCxnSpPr>
          <p:nvPr/>
        </p:nvCxnSpPr>
        <p:spPr>
          <a:xfrm flipH="1" flipV="1">
            <a:off x="1484284" y="3555526"/>
            <a:ext cx="1974241" cy="1"/>
          </a:xfrm>
          <a:prstGeom prst="line">
            <a:avLst/>
          </a:prstGeom>
          <a:ln w="38100">
            <a:solidFill>
              <a:srgbClr val="22529D"/>
            </a:solidFill>
            <a:prstDash val="dash"/>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8A16BBA1-A352-AD43-844B-87D5D42487B9}"/>
              </a:ext>
            </a:extLst>
          </p:cNvPr>
          <p:cNvGrpSpPr/>
          <p:nvPr/>
        </p:nvGrpSpPr>
        <p:grpSpPr>
          <a:xfrm>
            <a:off x="8161314" y="4752036"/>
            <a:ext cx="1527175" cy="1527175"/>
            <a:chOff x="7809265" y="4960467"/>
            <a:chExt cx="1527175" cy="1527175"/>
          </a:xfrm>
        </p:grpSpPr>
        <p:cxnSp>
          <p:nvCxnSpPr>
            <p:cNvPr id="141" name="Straight Connector 140">
              <a:extLst>
                <a:ext uri="{FF2B5EF4-FFF2-40B4-BE49-F238E27FC236}">
                  <a16:creationId xmlns:a16="http://schemas.microsoft.com/office/drawing/2014/main" id="{00806ACF-60FB-DE4C-8D91-1BEB5607DE96}"/>
                </a:ext>
              </a:extLst>
            </p:cNvPr>
            <p:cNvCxnSpPr>
              <a:cxnSpLocks/>
            </p:cNvCxnSpPr>
            <p:nvPr/>
          </p:nvCxnSpPr>
          <p:spPr>
            <a:xfrm>
              <a:off x="8013476" y="5208406"/>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AC96AA7-CCBA-F443-9640-1D2173EFDCDC}"/>
                </a:ext>
              </a:extLst>
            </p:cNvPr>
            <p:cNvCxnSpPr>
              <a:cxnSpLocks/>
            </p:cNvCxnSpPr>
            <p:nvPr/>
          </p:nvCxnSpPr>
          <p:spPr>
            <a:xfrm>
              <a:off x="7874065" y="6021495"/>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8595B4F-9724-3B40-AEC6-E047E429D3CA}"/>
                </a:ext>
              </a:extLst>
            </p:cNvPr>
            <p:cNvSpPr/>
            <p:nvPr/>
          </p:nvSpPr>
          <p:spPr>
            <a:xfrm>
              <a:off x="8050710" y="5846955"/>
              <a:ext cx="238991" cy="143615"/>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FB96E81D-1D61-3E47-8B2A-3F0004D427B5}"/>
                </a:ext>
              </a:extLst>
            </p:cNvPr>
            <p:cNvSpPr/>
            <p:nvPr/>
          </p:nvSpPr>
          <p:spPr>
            <a:xfrm>
              <a:off x="8364743" y="5419447"/>
              <a:ext cx="238991" cy="571123"/>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542B4DDF-6217-9049-A5A4-3EC47C56AD51}"/>
                </a:ext>
              </a:extLst>
            </p:cNvPr>
            <p:cNvSpPr/>
            <p:nvPr/>
          </p:nvSpPr>
          <p:spPr>
            <a:xfrm>
              <a:off x="8678776" y="5943814"/>
              <a:ext cx="238991" cy="46756"/>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192CFCA1-748F-7647-B6BA-67C4BA55CF5D}"/>
                </a:ext>
              </a:extLst>
            </p:cNvPr>
            <p:cNvSpPr/>
            <p:nvPr/>
          </p:nvSpPr>
          <p:spPr>
            <a:xfrm>
              <a:off x="8992809" y="5554778"/>
              <a:ext cx="238991" cy="43579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DA382224-2141-1C45-907B-D0F4971AAE68}"/>
                </a:ext>
              </a:extLst>
            </p:cNvPr>
            <p:cNvSpPr/>
            <p:nvPr/>
          </p:nvSpPr>
          <p:spPr>
            <a:xfrm>
              <a:off x="7809265" y="4960467"/>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TextBox 147">
              <a:extLst>
                <a:ext uri="{FF2B5EF4-FFF2-40B4-BE49-F238E27FC236}">
                  <a16:creationId xmlns:a16="http://schemas.microsoft.com/office/drawing/2014/main" id="{85A2AD2A-DA84-1744-834A-BF07AA19C307}"/>
                </a:ext>
              </a:extLst>
            </p:cNvPr>
            <p:cNvSpPr txBox="1"/>
            <p:nvPr/>
          </p:nvSpPr>
          <p:spPr>
            <a:xfrm>
              <a:off x="8011533" y="5943814"/>
              <a:ext cx="311304" cy="338554"/>
            </a:xfrm>
            <a:prstGeom prst="rect">
              <a:avLst/>
            </a:prstGeom>
            <a:noFill/>
          </p:spPr>
          <p:txBody>
            <a:bodyPr wrap="none" rtlCol="0">
              <a:spAutoFit/>
            </a:bodyPr>
            <a:lstStyle/>
            <a:p>
              <a:r>
                <a:rPr lang="en-GB" sz="1600" dirty="0">
                  <a:solidFill>
                    <a:srgbClr val="22529D"/>
                  </a:solidFill>
                </a:rPr>
                <a:t>D</a:t>
              </a:r>
            </a:p>
          </p:txBody>
        </p:sp>
        <p:sp>
          <p:nvSpPr>
            <p:cNvPr id="149" name="TextBox 148">
              <a:extLst>
                <a:ext uri="{FF2B5EF4-FFF2-40B4-BE49-F238E27FC236}">
                  <a16:creationId xmlns:a16="http://schemas.microsoft.com/office/drawing/2014/main" id="{76B883DB-2591-2F43-B351-530FAFB6BE6F}"/>
                </a:ext>
              </a:extLst>
            </p:cNvPr>
            <p:cNvSpPr txBox="1"/>
            <p:nvPr/>
          </p:nvSpPr>
          <p:spPr>
            <a:xfrm>
              <a:off x="8357381" y="5943814"/>
              <a:ext cx="235962" cy="338554"/>
            </a:xfrm>
            <a:prstGeom prst="rect">
              <a:avLst/>
            </a:prstGeom>
            <a:noFill/>
          </p:spPr>
          <p:txBody>
            <a:bodyPr wrap="none" rtlCol="0">
              <a:spAutoFit/>
            </a:bodyPr>
            <a:lstStyle/>
            <a:p>
              <a:r>
                <a:rPr lang="en-GB" sz="1600" dirty="0">
                  <a:solidFill>
                    <a:srgbClr val="E12139"/>
                  </a:solidFill>
                </a:rPr>
                <a:t>I</a:t>
              </a:r>
            </a:p>
          </p:txBody>
        </p:sp>
        <p:sp>
          <p:nvSpPr>
            <p:cNvPr id="150" name="TextBox 149">
              <a:extLst>
                <a:ext uri="{FF2B5EF4-FFF2-40B4-BE49-F238E27FC236}">
                  <a16:creationId xmlns:a16="http://schemas.microsoft.com/office/drawing/2014/main" id="{34EF2B31-43B9-4D41-A57D-07BB821FBFF9}"/>
                </a:ext>
              </a:extLst>
            </p:cNvPr>
            <p:cNvSpPr txBox="1"/>
            <p:nvPr/>
          </p:nvSpPr>
          <p:spPr>
            <a:xfrm>
              <a:off x="8638089" y="5943814"/>
              <a:ext cx="317716" cy="338554"/>
            </a:xfrm>
            <a:prstGeom prst="rect">
              <a:avLst/>
            </a:prstGeom>
            <a:noFill/>
          </p:spPr>
          <p:txBody>
            <a:bodyPr wrap="none" rtlCol="0">
              <a:spAutoFit/>
            </a:bodyPr>
            <a:lstStyle/>
            <a:p>
              <a:r>
                <a:rPr lang="en-GB" sz="1600" dirty="0">
                  <a:solidFill>
                    <a:srgbClr val="E9AB01"/>
                  </a:solidFill>
                </a:rPr>
                <a:t>N</a:t>
              </a:r>
            </a:p>
          </p:txBody>
        </p:sp>
        <p:sp>
          <p:nvSpPr>
            <p:cNvPr id="151" name="TextBox 150">
              <a:extLst>
                <a:ext uri="{FF2B5EF4-FFF2-40B4-BE49-F238E27FC236}">
                  <a16:creationId xmlns:a16="http://schemas.microsoft.com/office/drawing/2014/main" id="{16EE941E-E1EC-DB4B-9258-C7200701FB67}"/>
                </a:ext>
              </a:extLst>
            </p:cNvPr>
            <p:cNvSpPr txBox="1"/>
            <p:nvPr/>
          </p:nvSpPr>
          <p:spPr>
            <a:xfrm>
              <a:off x="8960660" y="5943814"/>
              <a:ext cx="303288" cy="338554"/>
            </a:xfrm>
            <a:prstGeom prst="rect">
              <a:avLst/>
            </a:prstGeom>
            <a:noFill/>
          </p:spPr>
          <p:txBody>
            <a:bodyPr wrap="none" rtlCol="0">
              <a:spAutoFit/>
            </a:bodyPr>
            <a:lstStyle/>
            <a:p>
              <a:r>
                <a:rPr lang="en-GB" sz="1600" dirty="0"/>
                <a:t>A</a:t>
              </a:r>
            </a:p>
          </p:txBody>
        </p:sp>
        <p:sp>
          <p:nvSpPr>
            <p:cNvPr id="140" name="TextBox 139">
              <a:extLst>
                <a:ext uri="{FF2B5EF4-FFF2-40B4-BE49-F238E27FC236}">
                  <a16:creationId xmlns:a16="http://schemas.microsoft.com/office/drawing/2014/main" id="{643C8351-FB86-6849-890D-57B8733E15E1}"/>
                </a:ext>
              </a:extLst>
            </p:cNvPr>
            <p:cNvSpPr txBox="1"/>
            <p:nvPr/>
          </p:nvSpPr>
          <p:spPr>
            <a:xfrm>
              <a:off x="8052164" y="4970121"/>
              <a:ext cx="1041375" cy="584775"/>
            </a:xfrm>
            <a:prstGeom prst="rect">
              <a:avLst/>
            </a:prstGeom>
            <a:noFill/>
          </p:spPr>
          <p:txBody>
            <a:bodyPr wrap="none" rtlCol="0">
              <a:spAutoFit/>
            </a:bodyPr>
            <a:lstStyle/>
            <a:p>
              <a:pPr algn="ctr"/>
              <a:r>
                <a:rPr lang="en-GB" sz="1600" dirty="0"/>
                <a:t>Social</a:t>
              </a:r>
            </a:p>
            <a:p>
              <a:pPr algn="ctr"/>
              <a:r>
                <a:rPr lang="en-GB" sz="1600" dirty="0"/>
                <a:t>Enterprise</a:t>
              </a:r>
            </a:p>
          </p:txBody>
        </p:sp>
      </p:grpSp>
      <p:grpSp>
        <p:nvGrpSpPr>
          <p:cNvPr id="156" name="Group 155">
            <a:extLst>
              <a:ext uri="{FF2B5EF4-FFF2-40B4-BE49-F238E27FC236}">
                <a16:creationId xmlns:a16="http://schemas.microsoft.com/office/drawing/2014/main" id="{956F9FAE-3C05-3B4B-BD76-135A02DA7B50}"/>
              </a:ext>
            </a:extLst>
          </p:cNvPr>
          <p:cNvGrpSpPr/>
          <p:nvPr/>
        </p:nvGrpSpPr>
        <p:grpSpPr>
          <a:xfrm>
            <a:off x="8161314" y="868711"/>
            <a:ext cx="1527175" cy="1527175"/>
            <a:chOff x="5711774" y="4901542"/>
            <a:chExt cx="1527175" cy="1527175"/>
          </a:xfrm>
        </p:grpSpPr>
        <p:grpSp>
          <p:nvGrpSpPr>
            <p:cNvPr id="157" name="Group 156">
              <a:extLst>
                <a:ext uri="{FF2B5EF4-FFF2-40B4-BE49-F238E27FC236}">
                  <a16:creationId xmlns:a16="http://schemas.microsoft.com/office/drawing/2014/main" id="{85898BBA-7FC4-664A-814A-5972D9B39967}"/>
                </a:ext>
              </a:extLst>
            </p:cNvPr>
            <p:cNvGrpSpPr/>
            <p:nvPr/>
          </p:nvGrpSpPr>
          <p:grpSpPr>
            <a:xfrm>
              <a:off x="5711774" y="4901542"/>
              <a:ext cx="1527175" cy="1527175"/>
              <a:chOff x="5711774" y="4901542"/>
              <a:chExt cx="1527175" cy="1527175"/>
            </a:xfrm>
          </p:grpSpPr>
          <p:cxnSp>
            <p:nvCxnSpPr>
              <p:cNvPr id="159" name="Straight Connector 158">
                <a:extLst>
                  <a:ext uri="{FF2B5EF4-FFF2-40B4-BE49-F238E27FC236}">
                    <a16:creationId xmlns:a16="http://schemas.microsoft.com/office/drawing/2014/main" id="{CC23FCA6-FD85-504C-9541-B0BA3B883D27}"/>
                  </a:ext>
                </a:extLst>
              </p:cNvPr>
              <p:cNvCxnSpPr>
                <a:cxnSpLocks/>
              </p:cNvCxnSpPr>
              <p:nvPr/>
            </p:nvCxnSpPr>
            <p:spPr>
              <a:xfrm>
                <a:off x="5915985" y="5149481"/>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453072-2002-E641-8E52-206DCCD03756}"/>
                  </a:ext>
                </a:extLst>
              </p:cNvPr>
              <p:cNvCxnSpPr>
                <a:cxnSpLocks/>
              </p:cNvCxnSpPr>
              <p:nvPr/>
            </p:nvCxnSpPr>
            <p:spPr>
              <a:xfrm>
                <a:off x="5776574" y="5962570"/>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0B506FCE-B2DD-7347-812A-2F154E0E5CF2}"/>
                  </a:ext>
                </a:extLst>
              </p:cNvPr>
              <p:cNvSpPr/>
              <p:nvPr/>
            </p:nvSpPr>
            <p:spPr>
              <a:xfrm>
                <a:off x="5953219" y="5624018"/>
                <a:ext cx="238991" cy="307628"/>
              </a:xfrm>
              <a:prstGeom prst="rect">
                <a:avLst/>
              </a:prstGeom>
              <a:solidFill>
                <a:srgbClr val="22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B685CCFB-E1C6-044F-BF0A-783201ED6454}"/>
                  </a:ext>
                </a:extLst>
              </p:cNvPr>
              <p:cNvSpPr/>
              <p:nvPr/>
            </p:nvSpPr>
            <p:spPr>
              <a:xfrm>
                <a:off x="6267252" y="5875666"/>
                <a:ext cx="238991" cy="55979"/>
              </a:xfrm>
              <a:prstGeom prst="rect">
                <a:avLst/>
              </a:prstGeom>
              <a:solidFill>
                <a:srgbClr val="E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154F80D0-2707-8A4A-900E-08C77D102A46}"/>
                  </a:ext>
                </a:extLst>
              </p:cNvPr>
              <p:cNvSpPr/>
              <p:nvPr/>
            </p:nvSpPr>
            <p:spPr>
              <a:xfrm>
                <a:off x="6581285" y="5346869"/>
                <a:ext cx="238991" cy="584776"/>
              </a:xfrm>
              <a:prstGeom prst="rect">
                <a:avLst/>
              </a:prstGeom>
              <a:solidFill>
                <a:srgbClr val="E9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2F3FF14F-68EC-4547-A212-806FAF913717}"/>
                  </a:ext>
                </a:extLst>
              </p:cNvPr>
              <p:cNvSpPr/>
              <p:nvPr/>
            </p:nvSpPr>
            <p:spPr>
              <a:xfrm>
                <a:off x="6895318" y="5885925"/>
                <a:ext cx="238991"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37A5522E-E93C-FC4D-9AEB-39271645C17A}"/>
                  </a:ext>
                </a:extLst>
              </p:cNvPr>
              <p:cNvSpPr/>
              <p:nvPr/>
            </p:nvSpPr>
            <p:spPr>
              <a:xfrm>
                <a:off x="5711774" y="4901542"/>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a:extLst>
                  <a:ext uri="{FF2B5EF4-FFF2-40B4-BE49-F238E27FC236}">
                    <a16:creationId xmlns:a16="http://schemas.microsoft.com/office/drawing/2014/main" id="{C8955D56-D54D-2445-ABAC-579D75A95E42}"/>
                  </a:ext>
                </a:extLst>
              </p:cNvPr>
              <p:cNvSpPr txBox="1"/>
              <p:nvPr/>
            </p:nvSpPr>
            <p:spPr>
              <a:xfrm>
                <a:off x="5914042" y="5884889"/>
                <a:ext cx="311304" cy="338554"/>
              </a:xfrm>
              <a:prstGeom prst="rect">
                <a:avLst/>
              </a:prstGeom>
              <a:noFill/>
            </p:spPr>
            <p:txBody>
              <a:bodyPr wrap="none" rtlCol="0">
                <a:spAutoFit/>
              </a:bodyPr>
              <a:lstStyle/>
              <a:p>
                <a:r>
                  <a:rPr lang="en-GB" sz="1600" dirty="0">
                    <a:solidFill>
                      <a:srgbClr val="22529D"/>
                    </a:solidFill>
                  </a:rPr>
                  <a:t>D</a:t>
                </a:r>
              </a:p>
            </p:txBody>
          </p:sp>
          <p:sp>
            <p:nvSpPr>
              <p:cNvPr id="167" name="TextBox 166">
                <a:extLst>
                  <a:ext uri="{FF2B5EF4-FFF2-40B4-BE49-F238E27FC236}">
                    <a16:creationId xmlns:a16="http://schemas.microsoft.com/office/drawing/2014/main" id="{49098FCA-2F1F-2F41-A721-5E79482FB458}"/>
                  </a:ext>
                </a:extLst>
              </p:cNvPr>
              <p:cNvSpPr txBox="1"/>
              <p:nvPr/>
            </p:nvSpPr>
            <p:spPr>
              <a:xfrm>
                <a:off x="6259890" y="5884889"/>
                <a:ext cx="235962" cy="338554"/>
              </a:xfrm>
              <a:prstGeom prst="rect">
                <a:avLst/>
              </a:prstGeom>
              <a:noFill/>
            </p:spPr>
            <p:txBody>
              <a:bodyPr wrap="none" rtlCol="0">
                <a:spAutoFit/>
              </a:bodyPr>
              <a:lstStyle/>
              <a:p>
                <a:r>
                  <a:rPr lang="en-GB" sz="1600" dirty="0">
                    <a:solidFill>
                      <a:srgbClr val="E12139"/>
                    </a:solidFill>
                  </a:rPr>
                  <a:t>I</a:t>
                </a:r>
              </a:p>
            </p:txBody>
          </p:sp>
          <p:sp>
            <p:nvSpPr>
              <p:cNvPr id="168" name="TextBox 167">
                <a:extLst>
                  <a:ext uri="{FF2B5EF4-FFF2-40B4-BE49-F238E27FC236}">
                    <a16:creationId xmlns:a16="http://schemas.microsoft.com/office/drawing/2014/main" id="{E43A7A85-2FBF-8C45-9FD7-25580C55E292}"/>
                  </a:ext>
                </a:extLst>
              </p:cNvPr>
              <p:cNvSpPr txBox="1"/>
              <p:nvPr/>
            </p:nvSpPr>
            <p:spPr>
              <a:xfrm>
                <a:off x="6540598" y="5884889"/>
                <a:ext cx="317716" cy="338554"/>
              </a:xfrm>
              <a:prstGeom prst="rect">
                <a:avLst/>
              </a:prstGeom>
              <a:noFill/>
            </p:spPr>
            <p:txBody>
              <a:bodyPr wrap="none" rtlCol="0">
                <a:spAutoFit/>
              </a:bodyPr>
              <a:lstStyle/>
              <a:p>
                <a:r>
                  <a:rPr lang="en-GB" sz="1600" dirty="0">
                    <a:solidFill>
                      <a:srgbClr val="E9AB01"/>
                    </a:solidFill>
                  </a:rPr>
                  <a:t>N</a:t>
                </a:r>
              </a:p>
            </p:txBody>
          </p:sp>
          <p:sp>
            <p:nvSpPr>
              <p:cNvPr id="169" name="TextBox 168">
                <a:extLst>
                  <a:ext uri="{FF2B5EF4-FFF2-40B4-BE49-F238E27FC236}">
                    <a16:creationId xmlns:a16="http://schemas.microsoft.com/office/drawing/2014/main" id="{8C8554F0-A93F-BC4A-B81B-ACEC939880B8}"/>
                  </a:ext>
                </a:extLst>
              </p:cNvPr>
              <p:cNvSpPr txBox="1"/>
              <p:nvPr/>
            </p:nvSpPr>
            <p:spPr>
              <a:xfrm>
                <a:off x="6863169" y="5884889"/>
                <a:ext cx="303288" cy="338554"/>
              </a:xfrm>
              <a:prstGeom prst="rect">
                <a:avLst/>
              </a:prstGeom>
              <a:noFill/>
            </p:spPr>
            <p:txBody>
              <a:bodyPr wrap="none" rtlCol="0">
                <a:spAutoFit/>
              </a:bodyPr>
              <a:lstStyle/>
              <a:p>
                <a:r>
                  <a:rPr lang="en-GB" sz="1600" dirty="0"/>
                  <a:t>A</a:t>
                </a:r>
              </a:p>
            </p:txBody>
          </p:sp>
        </p:grpSp>
        <p:sp>
          <p:nvSpPr>
            <p:cNvPr id="158" name="TextBox 157">
              <a:extLst>
                <a:ext uri="{FF2B5EF4-FFF2-40B4-BE49-F238E27FC236}">
                  <a16:creationId xmlns:a16="http://schemas.microsoft.com/office/drawing/2014/main" id="{E2503687-F68C-5143-8235-09E7856E24D9}"/>
                </a:ext>
              </a:extLst>
            </p:cNvPr>
            <p:cNvSpPr txBox="1"/>
            <p:nvPr/>
          </p:nvSpPr>
          <p:spPr>
            <a:xfrm>
              <a:off x="6084518" y="4967793"/>
              <a:ext cx="781689" cy="584775"/>
            </a:xfrm>
            <a:prstGeom prst="rect">
              <a:avLst/>
            </a:prstGeom>
            <a:noFill/>
          </p:spPr>
          <p:txBody>
            <a:bodyPr wrap="none" rtlCol="0">
              <a:spAutoFit/>
            </a:bodyPr>
            <a:lstStyle/>
            <a:p>
              <a:pPr algn="ctr"/>
              <a:r>
                <a:rPr lang="en-GB" sz="1600" dirty="0"/>
                <a:t>Church</a:t>
              </a:r>
            </a:p>
            <a:p>
              <a:pPr algn="ctr"/>
              <a:r>
                <a:rPr lang="en-GB" sz="1600" dirty="0"/>
                <a:t>Planter</a:t>
              </a:r>
            </a:p>
          </p:txBody>
        </p:sp>
      </p:grpSp>
      <p:sp>
        <p:nvSpPr>
          <p:cNvPr id="152" name="Rectangle 151">
            <a:extLst>
              <a:ext uri="{FF2B5EF4-FFF2-40B4-BE49-F238E27FC236}">
                <a16:creationId xmlns:a16="http://schemas.microsoft.com/office/drawing/2014/main" id="{8B359E36-09D0-AA46-A894-673B4F48363B}"/>
              </a:ext>
            </a:extLst>
          </p:cNvPr>
          <p:cNvSpPr/>
          <p:nvPr/>
        </p:nvSpPr>
        <p:spPr>
          <a:xfrm>
            <a:off x="1050845" y="139238"/>
            <a:ext cx="1573316" cy="369332"/>
          </a:xfrm>
          <a:prstGeom prst="rect">
            <a:avLst/>
          </a:prstGeom>
        </p:spPr>
        <p:txBody>
          <a:bodyPr wrap="none">
            <a:spAutoFit/>
          </a:bodyPr>
          <a:lstStyle/>
          <a:p>
            <a:r>
              <a:rPr lang="en-GB" b="1" dirty="0">
                <a:solidFill>
                  <a:srgbClr val="22529D"/>
                </a:solidFill>
              </a:rPr>
              <a:t>Ministry Focus</a:t>
            </a:r>
            <a:endParaRPr lang="en-GB" b="1" dirty="0"/>
          </a:p>
        </p:txBody>
      </p:sp>
      <p:grpSp>
        <p:nvGrpSpPr>
          <p:cNvPr id="154" name="Group 153">
            <a:extLst>
              <a:ext uri="{FF2B5EF4-FFF2-40B4-BE49-F238E27FC236}">
                <a16:creationId xmlns:a16="http://schemas.microsoft.com/office/drawing/2014/main" id="{75177E73-A5CF-2F4B-8B14-41340F2F25DE}"/>
              </a:ext>
            </a:extLst>
          </p:cNvPr>
          <p:cNvGrpSpPr/>
          <p:nvPr/>
        </p:nvGrpSpPr>
        <p:grpSpPr>
          <a:xfrm>
            <a:off x="10248489" y="1878202"/>
            <a:ext cx="1527175" cy="1527175"/>
            <a:chOff x="5711774" y="4901542"/>
            <a:chExt cx="1527175" cy="1527175"/>
          </a:xfrm>
        </p:grpSpPr>
        <p:grpSp>
          <p:nvGrpSpPr>
            <p:cNvPr id="155" name="Group 154">
              <a:extLst>
                <a:ext uri="{FF2B5EF4-FFF2-40B4-BE49-F238E27FC236}">
                  <a16:creationId xmlns:a16="http://schemas.microsoft.com/office/drawing/2014/main" id="{E846C48B-E59B-BC4E-9F52-5CBCDF60EBA0}"/>
                </a:ext>
              </a:extLst>
            </p:cNvPr>
            <p:cNvGrpSpPr/>
            <p:nvPr/>
          </p:nvGrpSpPr>
          <p:grpSpPr>
            <a:xfrm>
              <a:off x="5711774" y="4901542"/>
              <a:ext cx="1527175" cy="1527175"/>
              <a:chOff x="5711774" y="4901542"/>
              <a:chExt cx="1527175" cy="1527175"/>
            </a:xfrm>
          </p:grpSpPr>
          <p:cxnSp>
            <p:nvCxnSpPr>
              <p:cNvPr id="175" name="Straight Connector 174">
                <a:extLst>
                  <a:ext uri="{FF2B5EF4-FFF2-40B4-BE49-F238E27FC236}">
                    <a16:creationId xmlns:a16="http://schemas.microsoft.com/office/drawing/2014/main" id="{262390A2-E35A-714C-8079-0A92ACA807DE}"/>
                  </a:ext>
                </a:extLst>
              </p:cNvPr>
              <p:cNvCxnSpPr>
                <a:cxnSpLocks/>
              </p:cNvCxnSpPr>
              <p:nvPr/>
            </p:nvCxnSpPr>
            <p:spPr>
              <a:xfrm>
                <a:off x="5915985" y="5149481"/>
                <a:ext cx="0" cy="104140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6BD9082-4A00-B541-825F-D7B5A0AE6E2D}"/>
                  </a:ext>
                </a:extLst>
              </p:cNvPr>
              <p:cNvCxnSpPr>
                <a:cxnSpLocks/>
              </p:cNvCxnSpPr>
              <p:nvPr/>
            </p:nvCxnSpPr>
            <p:spPr>
              <a:xfrm>
                <a:off x="5776574" y="5962570"/>
                <a:ext cx="1397577" cy="0"/>
              </a:xfrm>
              <a:prstGeom prst="line">
                <a:avLst/>
              </a:prstGeom>
              <a:ln w="28575">
                <a:solidFill>
                  <a:srgbClr val="22529D"/>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34200F06-7864-E140-85E8-75CD5A0BC089}"/>
                  </a:ext>
                </a:extLst>
              </p:cNvPr>
              <p:cNvSpPr/>
              <p:nvPr/>
            </p:nvSpPr>
            <p:spPr>
              <a:xfrm>
                <a:off x="5711774" y="4901542"/>
                <a:ext cx="1527175" cy="1527175"/>
              </a:xfrm>
              <a:prstGeom prst="ellipse">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TextBox 181">
                <a:extLst>
                  <a:ext uri="{FF2B5EF4-FFF2-40B4-BE49-F238E27FC236}">
                    <a16:creationId xmlns:a16="http://schemas.microsoft.com/office/drawing/2014/main" id="{F3274BCB-BF76-6E45-8927-4C28B7174B27}"/>
                  </a:ext>
                </a:extLst>
              </p:cNvPr>
              <p:cNvSpPr txBox="1"/>
              <p:nvPr/>
            </p:nvSpPr>
            <p:spPr>
              <a:xfrm>
                <a:off x="5914042" y="5884889"/>
                <a:ext cx="311304" cy="338554"/>
              </a:xfrm>
              <a:prstGeom prst="rect">
                <a:avLst/>
              </a:prstGeom>
              <a:noFill/>
            </p:spPr>
            <p:txBody>
              <a:bodyPr wrap="none" rtlCol="0">
                <a:spAutoFit/>
              </a:bodyPr>
              <a:lstStyle/>
              <a:p>
                <a:r>
                  <a:rPr lang="en-GB" sz="1600" dirty="0">
                    <a:solidFill>
                      <a:srgbClr val="22529D"/>
                    </a:solidFill>
                  </a:rPr>
                  <a:t>D</a:t>
                </a:r>
              </a:p>
            </p:txBody>
          </p:sp>
          <p:sp>
            <p:nvSpPr>
              <p:cNvPr id="183" name="TextBox 182">
                <a:extLst>
                  <a:ext uri="{FF2B5EF4-FFF2-40B4-BE49-F238E27FC236}">
                    <a16:creationId xmlns:a16="http://schemas.microsoft.com/office/drawing/2014/main" id="{ABA60662-70A8-4342-9932-49AB2D95311A}"/>
                  </a:ext>
                </a:extLst>
              </p:cNvPr>
              <p:cNvSpPr txBox="1"/>
              <p:nvPr/>
            </p:nvSpPr>
            <p:spPr>
              <a:xfrm>
                <a:off x="6259890" y="5884889"/>
                <a:ext cx="235962" cy="338554"/>
              </a:xfrm>
              <a:prstGeom prst="rect">
                <a:avLst/>
              </a:prstGeom>
              <a:noFill/>
            </p:spPr>
            <p:txBody>
              <a:bodyPr wrap="none" rtlCol="0">
                <a:spAutoFit/>
              </a:bodyPr>
              <a:lstStyle/>
              <a:p>
                <a:r>
                  <a:rPr lang="en-GB" sz="1600" dirty="0">
                    <a:solidFill>
                      <a:srgbClr val="E12139"/>
                    </a:solidFill>
                  </a:rPr>
                  <a:t>I</a:t>
                </a:r>
              </a:p>
            </p:txBody>
          </p:sp>
          <p:sp>
            <p:nvSpPr>
              <p:cNvPr id="184" name="TextBox 183">
                <a:extLst>
                  <a:ext uri="{FF2B5EF4-FFF2-40B4-BE49-F238E27FC236}">
                    <a16:creationId xmlns:a16="http://schemas.microsoft.com/office/drawing/2014/main" id="{2AD04787-2272-4947-A0A3-B2981C3C6004}"/>
                  </a:ext>
                </a:extLst>
              </p:cNvPr>
              <p:cNvSpPr txBox="1"/>
              <p:nvPr/>
            </p:nvSpPr>
            <p:spPr>
              <a:xfrm>
                <a:off x="6540598" y="5884889"/>
                <a:ext cx="317716" cy="338554"/>
              </a:xfrm>
              <a:prstGeom prst="rect">
                <a:avLst/>
              </a:prstGeom>
              <a:noFill/>
            </p:spPr>
            <p:txBody>
              <a:bodyPr wrap="none" rtlCol="0">
                <a:spAutoFit/>
              </a:bodyPr>
              <a:lstStyle/>
              <a:p>
                <a:r>
                  <a:rPr lang="en-GB" sz="1600" dirty="0">
                    <a:solidFill>
                      <a:srgbClr val="E9AB01"/>
                    </a:solidFill>
                  </a:rPr>
                  <a:t>N</a:t>
                </a:r>
              </a:p>
            </p:txBody>
          </p:sp>
          <p:sp>
            <p:nvSpPr>
              <p:cNvPr id="185" name="TextBox 184">
                <a:extLst>
                  <a:ext uri="{FF2B5EF4-FFF2-40B4-BE49-F238E27FC236}">
                    <a16:creationId xmlns:a16="http://schemas.microsoft.com/office/drawing/2014/main" id="{D150DFA6-77FF-4248-841B-27779EE4C396}"/>
                  </a:ext>
                </a:extLst>
              </p:cNvPr>
              <p:cNvSpPr txBox="1"/>
              <p:nvPr/>
            </p:nvSpPr>
            <p:spPr>
              <a:xfrm>
                <a:off x="6854806" y="5887186"/>
                <a:ext cx="303288" cy="338554"/>
              </a:xfrm>
              <a:prstGeom prst="rect">
                <a:avLst/>
              </a:prstGeom>
              <a:noFill/>
            </p:spPr>
            <p:txBody>
              <a:bodyPr wrap="none" rtlCol="0">
                <a:spAutoFit/>
              </a:bodyPr>
              <a:lstStyle/>
              <a:p>
                <a:r>
                  <a:rPr lang="en-GB" sz="1600" dirty="0"/>
                  <a:t>A</a:t>
                </a:r>
              </a:p>
            </p:txBody>
          </p:sp>
        </p:grpSp>
        <p:sp>
          <p:nvSpPr>
            <p:cNvPr id="170" name="TextBox 169">
              <a:extLst>
                <a:ext uri="{FF2B5EF4-FFF2-40B4-BE49-F238E27FC236}">
                  <a16:creationId xmlns:a16="http://schemas.microsoft.com/office/drawing/2014/main" id="{C7493B7B-A159-114B-874F-6A2E78D9D546}"/>
                </a:ext>
              </a:extLst>
            </p:cNvPr>
            <p:cNvSpPr txBox="1"/>
            <p:nvPr/>
          </p:nvSpPr>
          <p:spPr>
            <a:xfrm>
              <a:off x="6335741" y="4967793"/>
              <a:ext cx="279243" cy="338554"/>
            </a:xfrm>
            <a:prstGeom prst="rect">
              <a:avLst/>
            </a:prstGeom>
            <a:noFill/>
          </p:spPr>
          <p:txBody>
            <a:bodyPr wrap="none" rtlCol="0">
              <a:spAutoFit/>
            </a:bodyPr>
            <a:lstStyle/>
            <a:p>
              <a:pPr algn="ctr"/>
              <a:r>
                <a:rPr lang="en-GB" sz="1600" dirty="0"/>
                <a:t>?</a:t>
              </a:r>
            </a:p>
          </p:txBody>
        </p:sp>
      </p:grpSp>
    </p:spTree>
    <p:extLst>
      <p:ext uri="{BB962C8B-B14F-4D97-AF65-F5344CB8AC3E}">
        <p14:creationId xmlns:p14="http://schemas.microsoft.com/office/powerpoint/2010/main" val="149364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46D41D-6496-2F4B-B07B-C02CCB3CDB0F}"/>
              </a:ext>
            </a:extLst>
          </p:cNvPr>
          <p:cNvSpPr/>
          <p:nvPr/>
        </p:nvSpPr>
        <p:spPr>
          <a:xfrm>
            <a:off x="989739" y="3792444"/>
            <a:ext cx="1444336" cy="2739550"/>
          </a:xfrm>
          <a:prstGeom prst="rect">
            <a:avLst/>
          </a:prstGeom>
          <a:no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21B1B0-D287-F144-B430-531C25EE835A}"/>
              </a:ext>
            </a:extLst>
          </p:cNvPr>
          <p:cNvSpPr txBox="1"/>
          <p:nvPr/>
        </p:nvSpPr>
        <p:spPr>
          <a:xfrm>
            <a:off x="1090827" y="2434345"/>
            <a:ext cx="1242802" cy="1015663"/>
          </a:xfrm>
          <a:prstGeom prst="rect">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endParaRPr lang="en-GB" sz="6000" b="0" dirty="0"/>
          </a:p>
        </p:txBody>
      </p:sp>
      <p:sp>
        <p:nvSpPr>
          <p:cNvPr id="6" name="TextBox 5">
            <a:extLst>
              <a:ext uri="{FF2B5EF4-FFF2-40B4-BE49-F238E27FC236}">
                <a16:creationId xmlns:a16="http://schemas.microsoft.com/office/drawing/2014/main" id="{4B7A45C8-77B5-1644-84FA-440E36B7DA20}"/>
              </a:ext>
            </a:extLst>
          </p:cNvPr>
          <p:cNvSpPr txBox="1"/>
          <p:nvPr/>
        </p:nvSpPr>
        <p:spPr>
          <a:xfrm>
            <a:off x="1090827" y="3894785"/>
            <a:ext cx="1242802" cy="1015663"/>
          </a:xfrm>
          <a:prstGeom prst="rect">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endParaRPr lang="en-GB" sz="6000" b="0" dirty="0"/>
          </a:p>
        </p:txBody>
      </p:sp>
      <p:sp>
        <p:nvSpPr>
          <p:cNvPr id="7" name="TextBox 6">
            <a:extLst>
              <a:ext uri="{FF2B5EF4-FFF2-40B4-BE49-F238E27FC236}">
                <a16:creationId xmlns:a16="http://schemas.microsoft.com/office/drawing/2014/main" id="{360436B8-1707-FD42-AB7B-6BB4032EC857}"/>
              </a:ext>
            </a:extLst>
          </p:cNvPr>
          <p:cNvSpPr txBox="1"/>
          <p:nvPr/>
        </p:nvSpPr>
        <p:spPr>
          <a:xfrm>
            <a:off x="1090827" y="5355225"/>
            <a:ext cx="1242802" cy="1015663"/>
          </a:xfrm>
          <a:prstGeom prst="rect">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endParaRPr lang="en-GB" sz="6000" b="0" dirty="0"/>
          </a:p>
        </p:txBody>
      </p:sp>
      <p:grpSp>
        <p:nvGrpSpPr>
          <p:cNvPr id="39" name="Group 38">
            <a:extLst>
              <a:ext uri="{FF2B5EF4-FFF2-40B4-BE49-F238E27FC236}">
                <a16:creationId xmlns:a16="http://schemas.microsoft.com/office/drawing/2014/main" id="{FF05C4A4-77EC-744A-9FF5-11984869B6C4}"/>
              </a:ext>
            </a:extLst>
          </p:cNvPr>
          <p:cNvGrpSpPr/>
          <p:nvPr/>
        </p:nvGrpSpPr>
        <p:grpSpPr>
          <a:xfrm>
            <a:off x="1282044" y="2489292"/>
            <a:ext cx="859723" cy="972470"/>
            <a:chOff x="894979" y="1078377"/>
            <a:chExt cx="859723" cy="972470"/>
          </a:xfrm>
        </p:grpSpPr>
        <p:pic>
          <p:nvPicPr>
            <p:cNvPr id="40" name="Graphic 39" descr="Man outline">
              <a:extLst>
                <a:ext uri="{FF2B5EF4-FFF2-40B4-BE49-F238E27FC236}">
                  <a16:creationId xmlns:a16="http://schemas.microsoft.com/office/drawing/2014/main" id="{7F1E9658-D2B7-C648-BE3A-D4D0EB7286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41" name="TextBox 40">
              <a:extLst>
                <a:ext uri="{FF2B5EF4-FFF2-40B4-BE49-F238E27FC236}">
                  <a16:creationId xmlns:a16="http://schemas.microsoft.com/office/drawing/2014/main" id="{1E18CAC2-E155-644B-BD5B-92408291F5BF}"/>
                </a:ext>
              </a:extLst>
            </p:cNvPr>
            <p:cNvSpPr txBox="1"/>
            <p:nvPr/>
          </p:nvSpPr>
          <p:spPr>
            <a:xfrm>
              <a:off x="894979" y="1773848"/>
              <a:ext cx="859723" cy="276999"/>
            </a:xfrm>
            <a:prstGeom prst="rect">
              <a:avLst/>
            </a:prstGeom>
            <a:noFill/>
          </p:spPr>
          <p:txBody>
            <a:bodyPr wrap="none" rtlCol="0">
              <a:spAutoFit/>
            </a:bodyPr>
            <a:lstStyle/>
            <a:p>
              <a:r>
                <a:rPr lang="en-GB" sz="1200" dirty="0">
                  <a:solidFill>
                    <a:srgbClr val="E12139"/>
                  </a:solidFill>
                </a:rPr>
                <a:t>Incumbent</a:t>
              </a:r>
            </a:p>
          </p:txBody>
        </p:sp>
      </p:grpSp>
      <p:sp>
        <p:nvSpPr>
          <p:cNvPr id="38" name="Rectangle 37">
            <a:extLst>
              <a:ext uri="{FF2B5EF4-FFF2-40B4-BE49-F238E27FC236}">
                <a16:creationId xmlns:a16="http://schemas.microsoft.com/office/drawing/2014/main" id="{9B848889-8D1F-8A47-B207-3D05F19B9DEB}"/>
              </a:ext>
            </a:extLst>
          </p:cNvPr>
          <p:cNvSpPr/>
          <p:nvPr/>
        </p:nvSpPr>
        <p:spPr>
          <a:xfrm>
            <a:off x="1184339" y="3997913"/>
            <a:ext cx="1041918" cy="2271139"/>
          </a:xfrm>
          <a:prstGeom prst="rect">
            <a:avLst/>
          </a:prstGeom>
          <a:solidFill>
            <a:schemeClr val="bg1"/>
          </a:solid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9C5652D8-D6B3-1F41-9B53-04EB53C6E636}"/>
              </a:ext>
            </a:extLst>
          </p:cNvPr>
          <p:cNvGrpSpPr/>
          <p:nvPr/>
        </p:nvGrpSpPr>
        <p:grpSpPr>
          <a:xfrm>
            <a:off x="1303722" y="4675984"/>
            <a:ext cx="859723" cy="972470"/>
            <a:chOff x="894979" y="1078377"/>
            <a:chExt cx="859723" cy="972470"/>
          </a:xfrm>
        </p:grpSpPr>
        <p:pic>
          <p:nvPicPr>
            <p:cNvPr id="43" name="Graphic 42" descr="Man outline">
              <a:extLst>
                <a:ext uri="{FF2B5EF4-FFF2-40B4-BE49-F238E27FC236}">
                  <a16:creationId xmlns:a16="http://schemas.microsoft.com/office/drawing/2014/main" id="{2F33021D-2EC5-5D43-B982-1F741DB2B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44" name="TextBox 43">
              <a:extLst>
                <a:ext uri="{FF2B5EF4-FFF2-40B4-BE49-F238E27FC236}">
                  <a16:creationId xmlns:a16="http://schemas.microsoft.com/office/drawing/2014/main" id="{CCB0D53E-CC0D-DB4B-83FC-64B0B1152E10}"/>
                </a:ext>
              </a:extLst>
            </p:cNvPr>
            <p:cNvSpPr txBox="1"/>
            <p:nvPr/>
          </p:nvSpPr>
          <p:spPr>
            <a:xfrm>
              <a:off x="894979" y="1773848"/>
              <a:ext cx="859723" cy="276999"/>
            </a:xfrm>
            <a:prstGeom prst="rect">
              <a:avLst/>
            </a:prstGeom>
            <a:noFill/>
          </p:spPr>
          <p:txBody>
            <a:bodyPr wrap="none" rtlCol="0">
              <a:spAutoFit/>
            </a:bodyPr>
            <a:lstStyle/>
            <a:p>
              <a:r>
                <a:rPr lang="en-GB" sz="1200" dirty="0">
                  <a:solidFill>
                    <a:srgbClr val="E12139"/>
                  </a:solidFill>
                </a:rPr>
                <a:t>Incumbent</a:t>
              </a:r>
            </a:p>
          </p:txBody>
        </p:sp>
      </p:grpSp>
      <p:cxnSp>
        <p:nvCxnSpPr>
          <p:cNvPr id="152" name="Straight Connector 151">
            <a:extLst>
              <a:ext uri="{FF2B5EF4-FFF2-40B4-BE49-F238E27FC236}">
                <a16:creationId xmlns:a16="http://schemas.microsoft.com/office/drawing/2014/main" id="{65501ECD-BFD4-9D48-8B9E-E8B1E9E85C65}"/>
              </a:ext>
            </a:extLst>
          </p:cNvPr>
          <p:cNvCxnSpPr>
            <a:cxnSpLocks/>
          </p:cNvCxnSpPr>
          <p:nvPr/>
        </p:nvCxnSpPr>
        <p:spPr>
          <a:xfrm>
            <a:off x="2774762" y="882315"/>
            <a:ext cx="0" cy="5669465"/>
          </a:xfrm>
          <a:prstGeom prst="line">
            <a:avLst/>
          </a:prstGeom>
          <a:ln w="28575">
            <a:solidFill>
              <a:srgbClr val="E9AB01"/>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7C9DE5D-9DF3-8448-82F1-28AB0962D4D4}"/>
              </a:ext>
            </a:extLst>
          </p:cNvPr>
          <p:cNvGrpSpPr/>
          <p:nvPr/>
        </p:nvGrpSpPr>
        <p:grpSpPr>
          <a:xfrm>
            <a:off x="3131119" y="836542"/>
            <a:ext cx="1444336" cy="5661998"/>
            <a:chOff x="2633255" y="877463"/>
            <a:chExt cx="1444336" cy="5661998"/>
          </a:xfrm>
        </p:grpSpPr>
        <p:sp>
          <p:nvSpPr>
            <p:cNvPr id="23" name="Rectangle 22">
              <a:extLst>
                <a:ext uri="{FF2B5EF4-FFF2-40B4-BE49-F238E27FC236}">
                  <a16:creationId xmlns:a16="http://schemas.microsoft.com/office/drawing/2014/main" id="{0BC4DE9C-CD0B-3343-B0B2-F8AE1458351D}"/>
                </a:ext>
              </a:extLst>
            </p:cNvPr>
            <p:cNvSpPr/>
            <p:nvPr/>
          </p:nvSpPr>
          <p:spPr>
            <a:xfrm>
              <a:off x="2633255" y="877463"/>
              <a:ext cx="1444336" cy="5661998"/>
            </a:xfrm>
            <a:prstGeom prst="rect">
              <a:avLst/>
            </a:prstGeom>
            <a:no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C4D7C770-243A-9C4C-963F-B84FFB247A58}"/>
                </a:ext>
              </a:extLst>
            </p:cNvPr>
            <p:cNvSpPr/>
            <p:nvPr/>
          </p:nvSpPr>
          <p:spPr>
            <a:xfrm>
              <a:off x="2729915" y="967919"/>
              <a:ext cx="1257300" cy="5495637"/>
            </a:xfrm>
            <a:prstGeom prst="rect">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6023AD83-FA2A-5D41-B08D-B1E02E32647D}"/>
                </a:ext>
              </a:extLst>
            </p:cNvPr>
            <p:cNvGrpSpPr/>
            <p:nvPr/>
          </p:nvGrpSpPr>
          <p:grpSpPr>
            <a:xfrm>
              <a:off x="2877751" y="1038318"/>
              <a:ext cx="963534" cy="788890"/>
              <a:chOff x="711661" y="1078377"/>
              <a:chExt cx="1330169" cy="1071810"/>
            </a:xfrm>
          </p:grpSpPr>
          <p:pic>
            <p:nvPicPr>
              <p:cNvPr id="50" name="Graphic 49" descr="Man outline">
                <a:extLst>
                  <a:ext uri="{FF2B5EF4-FFF2-40B4-BE49-F238E27FC236}">
                    <a16:creationId xmlns:a16="http://schemas.microsoft.com/office/drawing/2014/main" id="{BE580DCA-3D50-E245-A705-5A82D7D99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380" y="1078377"/>
                <a:ext cx="768730" cy="768729"/>
              </a:xfrm>
              <a:prstGeom prst="rect">
                <a:avLst/>
              </a:prstGeom>
            </p:spPr>
          </p:pic>
          <p:sp>
            <p:nvSpPr>
              <p:cNvPr id="51" name="TextBox 50">
                <a:extLst>
                  <a:ext uri="{FF2B5EF4-FFF2-40B4-BE49-F238E27FC236}">
                    <a16:creationId xmlns:a16="http://schemas.microsoft.com/office/drawing/2014/main" id="{29C78B2B-5741-594E-A7F8-57D274317C94}"/>
                  </a:ext>
                </a:extLst>
              </p:cNvPr>
              <p:cNvSpPr txBox="1"/>
              <p:nvPr/>
            </p:nvSpPr>
            <p:spPr>
              <a:xfrm>
                <a:off x="711661" y="1773848"/>
                <a:ext cx="1330169" cy="376339"/>
              </a:xfrm>
              <a:prstGeom prst="rect">
                <a:avLst/>
              </a:prstGeom>
              <a:noFill/>
            </p:spPr>
            <p:txBody>
              <a:bodyPr wrap="none" rtlCol="0">
                <a:spAutoFit/>
              </a:bodyPr>
              <a:lstStyle/>
              <a:p>
                <a:pPr algn="ctr"/>
                <a:r>
                  <a:rPr lang="en-GB" sz="1200" dirty="0">
                    <a:solidFill>
                      <a:srgbClr val="E12139"/>
                    </a:solidFill>
                  </a:rPr>
                  <a:t>Team Rector</a:t>
                </a:r>
              </a:p>
            </p:txBody>
          </p:sp>
        </p:grpSp>
        <p:grpSp>
          <p:nvGrpSpPr>
            <p:cNvPr id="52" name="Group 51">
              <a:extLst>
                <a:ext uri="{FF2B5EF4-FFF2-40B4-BE49-F238E27FC236}">
                  <a16:creationId xmlns:a16="http://schemas.microsoft.com/office/drawing/2014/main" id="{4E392B40-215B-724D-9983-00B50B31E2E3}"/>
                </a:ext>
              </a:extLst>
            </p:cNvPr>
            <p:cNvGrpSpPr/>
            <p:nvPr/>
          </p:nvGrpSpPr>
          <p:grpSpPr>
            <a:xfrm>
              <a:off x="2819915" y="1829110"/>
              <a:ext cx="1079206" cy="1160359"/>
              <a:chOff x="582708" y="1078377"/>
              <a:chExt cx="1489855" cy="1671986"/>
            </a:xfrm>
          </p:grpSpPr>
          <p:pic>
            <p:nvPicPr>
              <p:cNvPr id="53" name="Graphic 52" descr="Man outline">
                <a:extLst>
                  <a:ext uri="{FF2B5EF4-FFF2-40B4-BE49-F238E27FC236}">
                    <a16:creationId xmlns:a16="http://schemas.microsoft.com/office/drawing/2014/main" id="{E7A743D2-B02C-674F-9124-6CC1933363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54" name="TextBox 53">
                <a:extLst>
                  <a:ext uri="{FF2B5EF4-FFF2-40B4-BE49-F238E27FC236}">
                    <a16:creationId xmlns:a16="http://schemas.microsoft.com/office/drawing/2014/main" id="{FF1C299A-6407-AE43-927D-96DC54134252}"/>
                  </a:ext>
                </a:extLst>
              </p:cNvPr>
              <p:cNvSpPr txBox="1"/>
              <p:nvPr/>
            </p:nvSpPr>
            <p:spPr>
              <a:xfrm>
                <a:off x="582708" y="1819051"/>
                <a:ext cx="1489855" cy="931312"/>
              </a:xfrm>
              <a:prstGeom prst="rect">
                <a:avLst/>
              </a:prstGeom>
              <a:noFill/>
            </p:spPr>
            <p:txBody>
              <a:bodyPr wrap="none" rtlCol="0">
                <a:spAutoFit/>
              </a:bodyPr>
              <a:lstStyle/>
              <a:p>
                <a:pPr algn="ctr"/>
                <a:r>
                  <a:rPr lang="en-GB" sz="1200" dirty="0">
                    <a:solidFill>
                      <a:srgbClr val="E12139"/>
                    </a:solidFill>
                  </a:rPr>
                  <a:t>Team Vicar</a:t>
                </a:r>
              </a:p>
              <a:p>
                <a:pPr algn="ctr"/>
                <a:r>
                  <a:rPr lang="en-GB" sz="1200" dirty="0">
                    <a:solidFill>
                      <a:srgbClr val="E12139"/>
                    </a:solidFill>
                  </a:rPr>
                  <a:t>Existing</a:t>
                </a:r>
              </a:p>
              <a:p>
                <a:pPr algn="ctr"/>
                <a:r>
                  <a:rPr lang="en-GB" sz="1200" dirty="0">
                    <a:solidFill>
                      <a:srgbClr val="E12139"/>
                    </a:solidFill>
                  </a:rPr>
                  <a:t>Congregations</a:t>
                </a:r>
              </a:p>
            </p:txBody>
          </p:sp>
        </p:grpSp>
        <p:grpSp>
          <p:nvGrpSpPr>
            <p:cNvPr id="58" name="Group 57">
              <a:extLst>
                <a:ext uri="{FF2B5EF4-FFF2-40B4-BE49-F238E27FC236}">
                  <a16:creationId xmlns:a16="http://schemas.microsoft.com/office/drawing/2014/main" id="{B09ADC06-B8E5-5E48-9219-432B82B4323C}"/>
                </a:ext>
              </a:extLst>
            </p:cNvPr>
            <p:cNvGrpSpPr/>
            <p:nvPr/>
          </p:nvGrpSpPr>
          <p:grpSpPr>
            <a:xfrm>
              <a:off x="2819915" y="4169374"/>
              <a:ext cx="1079206" cy="1147980"/>
              <a:chOff x="570505" y="1078377"/>
              <a:chExt cx="1489855" cy="1654149"/>
            </a:xfrm>
          </p:grpSpPr>
          <p:pic>
            <p:nvPicPr>
              <p:cNvPr id="59" name="Graphic 58" descr="Man outline">
                <a:extLst>
                  <a:ext uri="{FF2B5EF4-FFF2-40B4-BE49-F238E27FC236}">
                    <a16:creationId xmlns:a16="http://schemas.microsoft.com/office/drawing/2014/main" id="{63837F4D-DD02-644E-9AB2-EB14A19BCE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60" name="TextBox 59">
                <a:extLst>
                  <a:ext uri="{FF2B5EF4-FFF2-40B4-BE49-F238E27FC236}">
                    <a16:creationId xmlns:a16="http://schemas.microsoft.com/office/drawing/2014/main" id="{0B3663F2-0EB4-1240-AC50-D0C5E4F5DDF0}"/>
                  </a:ext>
                </a:extLst>
              </p:cNvPr>
              <p:cNvSpPr txBox="1"/>
              <p:nvPr/>
            </p:nvSpPr>
            <p:spPr>
              <a:xfrm>
                <a:off x="570505" y="1801213"/>
                <a:ext cx="1489855" cy="931313"/>
              </a:xfrm>
              <a:prstGeom prst="rect">
                <a:avLst/>
              </a:prstGeom>
              <a:noFill/>
            </p:spPr>
            <p:txBody>
              <a:bodyPr wrap="none" rtlCol="0">
                <a:spAutoFit/>
              </a:bodyPr>
              <a:lstStyle/>
              <a:p>
                <a:pPr algn="ctr"/>
                <a:r>
                  <a:rPr lang="en-GB" sz="1200" dirty="0">
                    <a:solidFill>
                      <a:srgbClr val="22529D"/>
                    </a:solidFill>
                  </a:rPr>
                  <a:t>Lay SSM</a:t>
                </a:r>
              </a:p>
              <a:p>
                <a:pPr algn="ctr"/>
                <a:r>
                  <a:rPr lang="en-GB" sz="1200" dirty="0">
                    <a:solidFill>
                      <a:srgbClr val="22529D"/>
                    </a:solidFill>
                  </a:rPr>
                  <a:t>New </a:t>
                </a:r>
              </a:p>
              <a:p>
                <a:pPr algn="ctr"/>
                <a:r>
                  <a:rPr lang="en-GB" sz="1200" dirty="0">
                    <a:solidFill>
                      <a:srgbClr val="22529D"/>
                    </a:solidFill>
                  </a:rPr>
                  <a:t>Congregations</a:t>
                </a:r>
              </a:p>
            </p:txBody>
          </p:sp>
        </p:grpSp>
        <p:grpSp>
          <p:nvGrpSpPr>
            <p:cNvPr id="61" name="Group 60">
              <a:extLst>
                <a:ext uri="{FF2B5EF4-FFF2-40B4-BE49-F238E27FC236}">
                  <a16:creationId xmlns:a16="http://schemas.microsoft.com/office/drawing/2014/main" id="{DE8DA2E9-E0F1-924A-8C44-8E82C9D0F4FD}"/>
                </a:ext>
              </a:extLst>
            </p:cNvPr>
            <p:cNvGrpSpPr/>
            <p:nvPr/>
          </p:nvGrpSpPr>
          <p:grpSpPr>
            <a:xfrm>
              <a:off x="2819915" y="3011599"/>
              <a:ext cx="1079206" cy="1160359"/>
              <a:chOff x="582708" y="1078377"/>
              <a:chExt cx="1489855" cy="1671986"/>
            </a:xfrm>
          </p:grpSpPr>
          <p:pic>
            <p:nvPicPr>
              <p:cNvPr id="62" name="Graphic 61" descr="Man outline">
                <a:extLst>
                  <a:ext uri="{FF2B5EF4-FFF2-40B4-BE49-F238E27FC236}">
                    <a16:creationId xmlns:a16="http://schemas.microsoft.com/office/drawing/2014/main" id="{38A412BA-D551-F84B-B38B-870AD849F6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63" name="TextBox 62">
                <a:extLst>
                  <a:ext uri="{FF2B5EF4-FFF2-40B4-BE49-F238E27FC236}">
                    <a16:creationId xmlns:a16="http://schemas.microsoft.com/office/drawing/2014/main" id="{9157B7A8-75A5-4C47-ACE3-4CDDE663BDF1}"/>
                  </a:ext>
                </a:extLst>
              </p:cNvPr>
              <p:cNvSpPr txBox="1"/>
              <p:nvPr/>
            </p:nvSpPr>
            <p:spPr>
              <a:xfrm>
                <a:off x="582708" y="1819051"/>
                <a:ext cx="1489855" cy="931312"/>
              </a:xfrm>
              <a:prstGeom prst="rect">
                <a:avLst/>
              </a:prstGeom>
              <a:noFill/>
            </p:spPr>
            <p:txBody>
              <a:bodyPr wrap="none" rtlCol="0">
                <a:spAutoFit/>
              </a:bodyPr>
              <a:lstStyle/>
              <a:p>
                <a:pPr algn="ctr"/>
                <a:r>
                  <a:rPr lang="en-GB" sz="1200" dirty="0">
                    <a:solidFill>
                      <a:srgbClr val="E12139"/>
                    </a:solidFill>
                  </a:rPr>
                  <a:t>Team Vicar</a:t>
                </a:r>
              </a:p>
              <a:p>
                <a:pPr algn="ctr"/>
                <a:r>
                  <a:rPr lang="en-GB" sz="1200" dirty="0">
                    <a:solidFill>
                      <a:srgbClr val="E12139"/>
                    </a:solidFill>
                  </a:rPr>
                  <a:t>Existing</a:t>
                </a:r>
              </a:p>
              <a:p>
                <a:pPr algn="ctr"/>
                <a:r>
                  <a:rPr lang="en-GB" sz="1200" dirty="0">
                    <a:solidFill>
                      <a:srgbClr val="E12139"/>
                    </a:solidFill>
                  </a:rPr>
                  <a:t>Congregations</a:t>
                </a:r>
              </a:p>
            </p:txBody>
          </p:sp>
        </p:grpSp>
        <p:grpSp>
          <p:nvGrpSpPr>
            <p:cNvPr id="148" name="Group 147">
              <a:extLst>
                <a:ext uri="{FF2B5EF4-FFF2-40B4-BE49-F238E27FC236}">
                  <a16:creationId xmlns:a16="http://schemas.microsoft.com/office/drawing/2014/main" id="{B25506BD-8908-554F-8B7F-A33228CE253C}"/>
                </a:ext>
              </a:extLst>
            </p:cNvPr>
            <p:cNvGrpSpPr/>
            <p:nvPr/>
          </p:nvGrpSpPr>
          <p:grpSpPr>
            <a:xfrm>
              <a:off x="2921610" y="5466444"/>
              <a:ext cx="875817" cy="975694"/>
              <a:chOff x="723101" y="1078377"/>
              <a:chExt cx="1209075" cy="1405899"/>
            </a:xfrm>
          </p:grpSpPr>
          <p:pic>
            <p:nvPicPr>
              <p:cNvPr id="149" name="Graphic 148" descr="Man outline">
                <a:extLst>
                  <a:ext uri="{FF2B5EF4-FFF2-40B4-BE49-F238E27FC236}">
                    <a16:creationId xmlns:a16="http://schemas.microsoft.com/office/drawing/2014/main" id="{4800D7CA-C5F4-4748-B938-C65398344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150" name="TextBox 149">
                <a:extLst>
                  <a:ext uri="{FF2B5EF4-FFF2-40B4-BE49-F238E27FC236}">
                    <a16:creationId xmlns:a16="http://schemas.microsoft.com/office/drawing/2014/main" id="{16090AE0-2DAB-EB43-94B7-E0C765D9B03B}"/>
                  </a:ext>
                </a:extLst>
              </p:cNvPr>
              <p:cNvSpPr txBox="1"/>
              <p:nvPr/>
            </p:nvSpPr>
            <p:spPr>
              <a:xfrm>
                <a:off x="723101" y="1819052"/>
                <a:ext cx="1209075" cy="665224"/>
              </a:xfrm>
              <a:prstGeom prst="rect">
                <a:avLst/>
              </a:prstGeom>
              <a:noFill/>
            </p:spPr>
            <p:txBody>
              <a:bodyPr wrap="none" rtlCol="0">
                <a:spAutoFit/>
              </a:bodyPr>
              <a:lstStyle/>
              <a:p>
                <a:pPr algn="ctr"/>
                <a:r>
                  <a:rPr lang="en-GB" sz="1200" dirty="0">
                    <a:solidFill>
                      <a:srgbClr val="E12139"/>
                    </a:solidFill>
                  </a:rPr>
                  <a:t>Operations</a:t>
                </a:r>
              </a:p>
              <a:p>
                <a:pPr algn="ctr"/>
                <a:r>
                  <a:rPr lang="en-GB" sz="1200" dirty="0">
                    <a:solidFill>
                      <a:srgbClr val="E12139"/>
                    </a:solidFill>
                  </a:rPr>
                  <a:t>Manager</a:t>
                </a:r>
              </a:p>
            </p:txBody>
          </p:sp>
        </p:grpSp>
      </p:grpSp>
      <p:grpSp>
        <p:nvGrpSpPr>
          <p:cNvPr id="15" name="Group 14">
            <a:extLst>
              <a:ext uri="{FF2B5EF4-FFF2-40B4-BE49-F238E27FC236}">
                <a16:creationId xmlns:a16="http://schemas.microsoft.com/office/drawing/2014/main" id="{F1519D61-1B47-904A-B4F0-23CC9726FACB}"/>
              </a:ext>
            </a:extLst>
          </p:cNvPr>
          <p:cNvGrpSpPr/>
          <p:nvPr/>
        </p:nvGrpSpPr>
        <p:grpSpPr>
          <a:xfrm>
            <a:off x="5359889" y="836542"/>
            <a:ext cx="2174489" cy="5274326"/>
            <a:chOff x="5359889" y="836542"/>
            <a:chExt cx="2174489" cy="5274326"/>
          </a:xfrm>
        </p:grpSpPr>
        <p:sp>
          <p:nvSpPr>
            <p:cNvPr id="28" name="Rectangle 27">
              <a:extLst>
                <a:ext uri="{FF2B5EF4-FFF2-40B4-BE49-F238E27FC236}">
                  <a16:creationId xmlns:a16="http://schemas.microsoft.com/office/drawing/2014/main" id="{17B2A9D5-7DA2-BA4C-ADE8-1D299EAF1895}"/>
                </a:ext>
              </a:extLst>
            </p:cNvPr>
            <p:cNvSpPr/>
            <p:nvPr/>
          </p:nvSpPr>
          <p:spPr>
            <a:xfrm>
              <a:off x="5359889" y="836542"/>
              <a:ext cx="2174489" cy="5274326"/>
            </a:xfrm>
            <a:prstGeom prst="rect">
              <a:avLst/>
            </a:prstGeom>
            <a:no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A605160A-4E2F-454B-9942-A2E7EC50C664}"/>
                </a:ext>
              </a:extLst>
            </p:cNvPr>
            <p:cNvGrpSpPr/>
            <p:nvPr/>
          </p:nvGrpSpPr>
          <p:grpSpPr>
            <a:xfrm>
              <a:off x="6034874" y="1060348"/>
              <a:ext cx="846707" cy="715265"/>
              <a:chOff x="631889" y="1078377"/>
              <a:chExt cx="1257653" cy="1119635"/>
            </a:xfrm>
          </p:grpSpPr>
          <p:pic>
            <p:nvPicPr>
              <p:cNvPr id="66" name="Graphic 65" descr="Man outline">
                <a:extLst>
                  <a:ext uri="{FF2B5EF4-FFF2-40B4-BE49-F238E27FC236}">
                    <a16:creationId xmlns:a16="http://schemas.microsoft.com/office/drawing/2014/main" id="{52209792-718F-A343-81F2-4CD0D21460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67" name="TextBox 66">
                <a:extLst>
                  <a:ext uri="{FF2B5EF4-FFF2-40B4-BE49-F238E27FC236}">
                    <a16:creationId xmlns:a16="http://schemas.microsoft.com/office/drawing/2014/main" id="{C4905389-A098-1C4C-88A7-AC2495DCA339}"/>
                  </a:ext>
                </a:extLst>
              </p:cNvPr>
              <p:cNvSpPr txBox="1"/>
              <p:nvPr/>
            </p:nvSpPr>
            <p:spPr>
              <a:xfrm>
                <a:off x="631889" y="1812592"/>
                <a:ext cx="1257653" cy="385420"/>
              </a:xfrm>
              <a:prstGeom prst="rect">
                <a:avLst/>
              </a:prstGeom>
              <a:noFill/>
            </p:spPr>
            <p:txBody>
              <a:bodyPr wrap="none" rtlCol="0">
                <a:spAutoFit/>
              </a:bodyPr>
              <a:lstStyle/>
              <a:p>
                <a:r>
                  <a:rPr lang="en-GB" sz="1000" dirty="0">
                    <a:solidFill>
                      <a:srgbClr val="E12139"/>
                    </a:solidFill>
                  </a:rPr>
                  <a:t>Team Rector</a:t>
                </a:r>
              </a:p>
            </p:txBody>
          </p:sp>
        </p:grpSp>
        <p:grpSp>
          <p:nvGrpSpPr>
            <p:cNvPr id="68" name="Group 67">
              <a:extLst>
                <a:ext uri="{FF2B5EF4-FFF2-40B4-BE49-F238E27FC236}">
                  <a16:creationId xmlns:a16="http://schemas.microsoft.com/office/drawing/2014/main" id="{C756A06A-BA1E-C642-9C9F-9C019AE70BEE}"/>
                </a:ext>
              </a:extLst>
            </p:cNvPr>
            <p:cNvGrpSpPr/>
            <p:nvPr/>
          </p:nvGrpSpPr>
          <p:grpSpPr>
            <a:xfrm>
              <a:off x="5413352" y="1439548"/>
              <a:ext cx="936475" cy="1027168"/>
              <a:chOff x="632141" y="1078377"/>
              <a:chExt cx="1390989" cy="1607872"/>
            </a:xfrm>
          </p:grpSpPr>
          <p:pic>
            <p:nvPicPr>
              <p:cNvPr id="69" name="Graphic 68" descr="Man outline">
                <a:extLst>
                  <a:ext uri="{FF2B5EF4-FFF2-40B4-BE49-F238E27FC236}">
                    <a16:creationId xmlns:a16="http://schemas.microsoft.com/office/drawing/2014/main" id="{D109F32B-8CB5-9545-9B94-643F9BCD0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70" name="TextBox 69">
                <a:extLst>
                  <a:ext uri="{FF2B5EF4-FFF2-40B4-BE49-F238E27FC236}">
                    <a16:creationId xmlns:a16="http://schemas.microsoft.com/office/drawing/2014/main" id="{4941BDC1-E647-134B-A4E6-C7A0A7263E96}"/>
                  </a:ext>
                </a:extLst>
              </p:cNvPr>
              <p:cNvSpPr txBox="1"/>
              <p:nvPr/>
            </p:nvSpPr>
            <p:spPr>
              <a:xfrm>
                <a:off x="632141" y="1819051"/>
                <a:ext cx="1390989" cy="867198"/>
              </a:xfrm>
              <a:prstGeom prst="rect">
                <a:avLst/>
              </a:prstGeom>
              <a:noFill/>
            </p:spPr>
            <p:txBody>
              <a:bodyPr wrap="none" rtlCol="0">
                <a:spAutoFit/>
              </a:bodyPr>
              <a:lstStyle/>
              <a:p>
                <a:pPr algn="ctr"/>
                <a:r>
                  <a:rPr lang="en-GB" sz="1000" dirty="0">
                    <a:solidFill>
                      <a:srgbClr val="E12139"/>
                    </a:solidFill>
                  </a:rPr>
                  <a:t>Team Vicar</a:t>
                </a:r>
              </a:p>
              <a:p>
                <a:pPr algn="ctr"/>
                <a:r>
                  <a:rPr lang="en-GB" sz="1000" dirty="0">
                    <a:solidFill>
                      <a:srgbClr val="E12139"/>
                    </a:solidFill>
                  </a:rPr>
                  <a:t>Existing</a:t>
                </a:r>
              </a:p>
              <a:p>
                <a:pPr algn="ctr"/>
                <a:r>
                  <a:rPr lang="en-GB" sz="1000" dirty="0">
                    <a:solidFill>
                      <a:srgbClr val="E12139"/>
                    </a:solidFill>
                  </a:rPr>
                  <a:t>Congregations</a:t>
                </a:r>
              </a:p>
            </p:txBody>
          </p:sp>
        </p:grpSp>
        <p:grpSp>
          <p:nvGrpSpPr>
            <p:cNvPr id="71" name="Group 70">
              <a:extLst>
                <a:ext uri="{FF2B5EF4-FFF2-40B4-BE49-F238E27FC236}">
                  <a16:creationId xmlns:a16="http://schemas.microsoft.com/office/drawing/2014/main" id="{3357E0AA-9F93-8741-8D36-343218236840}"/>
                </a:ext>
              </a:extLst>
            </p:cNvPr>
            <p:cNvGrpSpPr/>
            <p:nvPr/>
          </p:nvGrpSpPr>
          <p:grpSpPr>
            <a:xfrm>
              <a:off x="6557074" y="3664644"/>
              <a:ext cx="936475" cy="1045091"/>
              <a:chOff x="632143" y="1078377"/>
              <a:chExt cx="1390986" cy="1635928"/>
            </a:xfrm>
          </p:grpSpPr>
          <p:pic>
            <p:nvPicPr>
              <p:cNvPr id="72" name="Graphic 71" descr="Man outline">
                <a:extLst>
                  <a:ext uri="{FF2B5EF4-FFF2-40B4-BE49-F238E27FC236}">
                    <a16:creationId xmlns:a16="http://schemas.microsoft.com/office/drawing/2014/main" id="{AC60DA8C-6CF3-E34F-A6E6-330FC70155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73" name="TextBox 72">
                <a:extLst>
                  <a:ext uri="{FF2B5EF4-FFF2-40B4-BE49-F238E27FC236}">
                    <a16:creationId xmlns:a16="http://schemas.microsoft.com/office/drawing/2014/main" id="{25165068-B2DF-EB44-AFB8-C27284F3A508}"/>
                  </a:ext>
                </a:extLst>
              </p:cNvPr>
              <p:cNvSpPr txBox="1"/>
              <p:nvPr/>
            </p:nvSpPr>
            <p:spPr>
              <a:xfrm>
                <a:off x="632143" y="1847107"/>
                <a:ext cx="1390986" cy="867198"/>
              </a:xfrm>
              <a:prstGeom prst="rect">
                <a:avLst/>
              </a:prstGeom>
              <a:noFill/>
            </p:spPr>
            <p:txBody>
              <a:bodyPr wrap="none" rtlCol="0">
                <a:spAutoFit/>
              </a:bodyPr>
              <a:lstStyle/>
              <a:p>
                <a:pPr algn="ctr"/>
                <a:r>
                  <a:rPr lang="en-GB" sz="1000" dirty="0">
                    <a:solidFill>
                      <a:srgbClr val="22529D"/>
                    </a:solidFill>
                  </a:rPr>
                  <a:t>Lay SSM</a:t>
                </a:r>
              </a:p>
              <a:p>
                <a:pPr algn="ctr"/>
                <a:r>
                  <a:rPr lang="en-GB" sz="1000" dirty="0">
                    <a:solidFill>
                      <a:srgbClr val="22529D"/>
                    </a:solidFill>
                  </a:rPr>
                  <a:t>New </a:t>
                </a:r>
              </a:p>
              <a:p>
                <a:pPr algn="ctr"/>
                <a:r>
                  <a:rPr lang="en-GB" sz="1000" dirty="0">
                    <a:solidFill>
                      <a:srgbClr val="22529D"/>
                    </a:solidFill>
                  </a:rPr>
                  <a:t>Congregations</a:t>
                </a:r>
              </a:p>
            </p:txBody>
          </p:sp>
        </p:grpSp>
        <p:grpSp>
          <p:nvGrpSpPr>
            <p:cNvPr id="74" name="Group 73">
              <a:extLst>
                <a:ext uri="{FF2B5EF4-FFF2-40B4-BE49-F238E27FC236}">
                  <a16:creationId xmlns:a16="http://schemas.microsoft.com/office/drawing/2014/main" id="{3D9649CA-AD33-9544-AD16-64D6AD12ACD9}"/>
                </a:ext>
              </a:extLst>
            </p:cNvPr>
            <p:cNvGrpSpPr/>
            <p:nvPr/>
          </p:nvGrpSpPr>
          <p:grpSpPr>
            <a:xfrm>
              <a:off x="6475771" y="1502307"/>
              <a:ext cx="936475" cy="1027168"/>
              <a:chOff x="632141" y="1078377"/>
              <a:chExt cx="1390989" cy="1607872"/>
            </a:xfrm>
          </p:grpSpPr>
          <p:pic>
            <p:nvPicPr>
              <p:cNvPr id="75" name="Graphic 74" descr="Man outline">
                <a:extLst>
                  <a:ext uri="{FF2B5EF4-FFF2-40B4-BE49-F238E27FC236}">
                    <a16:creationId xmlns:a16="http://schemas.microsoft.com/office/drawing/2014/main" id="{BB4D2A17-B8FB-3B44-A8E7-DE437C1EC9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76" name="TextBox 75">
                <a:extLst>
                  <a:ext uri="{FF2B5EF4-FFF2-40B4-BE49-F238E27FC236}">
                    <a16:creationId xmlns:a16="http://schemas.microsoft.com/office/drawing/2014/main" id="{57472E7F-BD2E-6945-9B84-25A25F91C270}"/>
                  </a:ext>
                </a:extLst>
              </p:cNvPr>
              <p:cNvSpPr txBox="1"/>
              <p:nvPr/>
            </p:nvSpPr>
            <p:spPr>
              <a:xfrm>
                <a:off x="632141" y="1819051"/>
                <a:ext cx="1390989" cy="867198"/>
              </a:xfrm>
              <a:prstGeom prst="rect">
                <a:avLst/>
              </a:prstGeom>
              <a:noFill/>
            </p:spPr>
            <p:txBody>
              <a:bodyPr wrap="none" rtlCol="0">
                <a:spAutoFit/>
              </a:bodyPr>
              <a:lstStyle/>
              <a:p>
                <a:pPr algn="ctr"/>
                <a:r>
                  <a:rPr lang="en-GB" sz="1000" dirty="0">
                    <a:solidFill>
                      <a:srgbClr val="22529D"/>
                    </a:solidFill>
                  </a:rPr>
                  <a:t>Team Vicar</a:t>
                </a:r>
              </a:p>
              <a:p>
                <a:pPr algn="ctr"/>
                <a:r>
                  <a:rPr lang="en-GB" sz="1000" dirty="0">
                    <a:solidFill>
                      <a:srgbClr val="22529D"/>
                    </a:solidFill>
                  </a:rPr>
                  <a:t>Existing</a:t>
                </a:r>
              </a:p>
              <a:p>
                <a:pPr algn="ctr"/>
                <a:r>
                  <a:rPr lang="en-GB" sz="1000" dirty="0">
                    <a:solidFill>
                      <a:srgbClr val="22529D"/>
                    </a:solidFill>
                  </a:rPr>
                  <a:t>Congregations</a:t>
                </a:r>
              </a:p>
            </p:txBody>
          </p:sp>
        </p:grpSp>
        <p:sp>
          <p:nvSpPr>
            <p:cNvPr id="77" name="Rectangle 76">
              <a:extLst>
                <a:ext uri="{FF2B5EF4-FFF2-40B4-BE49-F238E27FC236}">
                  <a16:creationId xmlns:a16="http://schemas.microsoft.com/office/drawing/2014/main" id="{71DF1BAD-8693-B747-BE99-19B242DAA422}"/>
                </a:ext>
              </a:extLst>
            </p:cNvPr>
            <p:cNvSpPr/>
            <p:nvPr/>
          </p:nvSpPr>
          <p:spPr>
            <a:xfrm>
              <a:off x="5454959" y="919722"/>
              <a:ext cx="1983360" cy="5101937"/>
            </a:xfrm>
            <a:prstGeom prst="rect">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B77FF1CE-0DB8-1D4B-8829-736D514895EB}"/>
                </a:ext>
              </a:extLst>
            </p:cNvPr>
            <p:cNvGrpSpPr/>
            <p:nvPr/>
          </p:nvGrpSpPr>
          <p:grpSpPr>
            <a:xfrm>
              <a:off x="5437097" y="3958424"/>
              <a:ext cx="936475" cy="1027167"/>
              <a:chOff x="632141" y="1078378"/>
              <a:chExt cx="1390990" cy="1607871"/>
            </a:xfrm>
          </p:grpSpPr>
          <p:pic>
            <p:nvPicPr>
              <p:cNvPr id="79" name="Graphic 78" descr="Man outline">
                <a:extLst>
                  <a:ext uri="{FF2B5EF4-FFF2-40B4-BE49-F238E27FC236}">
                    <a16:creationId xmlns:a16="http://schemas.microsoft.com/office/drawing/2014/main" id="{94E8AC6C-3C68-E844-8652-4018F3F9D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8"/>
                <a:ext cx="768731" cy="768730"/>
              </a:xfrm>
              <a:prstGeom prst="rect">
                <a:avLst/>
              </a:prstGeom>
            </p:spPr>
          </p:pic>
          <p:sp>
            <p:nvSpPr>
              <p:cNvPr id="80" name="TextBox 79">
                <a:extLst>
                  <a:ext uri="{FF2B5EF4-FFF2-40B4-BE49-F238E27FC236}">
                    <a16:creationId xmlns:a16="http://schemas.microsoft.com/office/drawing/2014/main" id="{A46AEA5F-121B-BD47-AB61-062935127490}"/>
                  </a:ext>
                </a:extLst>
              </p:cNvPr>
              <p:cNvSpPr txBox="1"/>
              <p:nvPr/>
            </p:nvSpPr>
            <p:spPr>
              <a:xfrm>
                <a:off x="632141" y="1819051"/>
                <a:ext cx="1390990" cy="867198"/>
              </a:xfrm>
              <a:prstGeom prst="rect">
                <a:avLst/>
              </a:prstGeom>
              <a:noFill/>
            </p:spPr>
            <p:txBody>
              <a:bodyPr wrap="none" rtlCol="0">
                <a:spAutoFit/>
              </a:bodyPr>
              <a:lstStyle/>
              <a:p>
                <a:pPr algn="ctr"/>
                <a:r>
                  <a:rPr lang="en-GB" sz="1000" dirty="0">
                    <a:solidFill>
                      <a:srgbClr val="E12139"/>
                    </a:solidFill>
                  </a:rPr>
                  <a:t>Team Vicar</a:t>
                </a:r>
              </a:p>
              <a:p>
                <a:pPr algn="ctr"/>
                <a:r>
                  <a:rPr lang="en-GB" sz="1000" dirty="0">
                    <a:solidFill>
                      <a:srgbClr val="E12139"/>
                    </a:solidFill>
                  </a:rPr>
                  <a:t>New</a:t>
                </a:r>
              </a:p>
              <a:p>
                <a:pPr algn="ctr"/>
                <a:r>
                  <a:rPr lang="en-GB" sz="1000" dirty="0">
                    <a:solidFill>
                      <a:srgbClr val="E12139"/>
                    </a:solidFill>
                  </a:rPr>
                  <a:t>Congregations</a:t>
                </a:r>
              </a:p>
            </p:txBody>
          </p:sp>
        </p:grpSp>
        <p:grpSp>
          <p:nvGrpSpPr>
            <p:cNvPr id="101" name="Group 100">
              <a:extLst>
                <a:ext uri="{FF2B5EF4-FFF2-40B4-BE49-F238E27FC236}">
                  <a16:creationId xmlns:a16="http://schemas.microsoft.com/office/drawing/2014/main" id="{76D7501C-6CB5-B246-9505-94CF9FED4789}"/>
                </a:ext>
              </a:extLst>
            </p:cNvPr>
            <p:cNvGrpSpPr/>
            <p:nvPr/>
          </p:nvGrpSpPr>
          <p:grpSpPr>
            <a:xfrm>
              <a:off x="5490962" y="2635228"/>
              <a:ext cx="1008610" cy="873280"/>
              <a:chOff x="578571" y="1078377"/>
              <a:chExt cx="1498134" cy="1366984"/>
            </a:xfrm>
          </p:grpSpPr>
          <p:pic>
            <p:nvPicPr>
              <p:cNvPr id="102" name="Graphic 101" descr="Man outline">
                <a:extLst>
                  <a:ext uri="{FF2B5EF4-FFF2-40B4-BE49-F238E27FC236}">
                    <a16:creationId xmlns:a16="http://schemas.microsoft.com/office/drawing/2014/main" id="{C4C9D7F0-7FEC-E048-B218-6C9AA02AEA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03" name="TextBox 102">
                <a:extLst>
                  <a:ext uri="{FF2B5EF4-FFF2-40B4-BE49-F238E27FC236}">
                    <a16:creationId xmlns:a16="http://schemas.microsoft.com/office/drawing/2014/main" id="{B6EC2F98-CAD4-CA4F-B2E7-206E309EFE3E}"/>
                  </a:ext>
                </a:extLst>
              </p:cNvPr>
              <p:cNvSpPr txBox="1"/>
              <p:nvPr/>
            </p:nvSpPr>
            <p:spPr>
              <a:xfrm>
                <a:off x="578571" y="1819051"/>
                <a:ext cx="1498134" cy="626310"/>
              </a:xfrm>
              <a:prstGeom prst="rect">
                <a:avLst/>
              </a:prstGeom>
              <a:noFill/>
            </p:spPr>
            <p:txBody>
              <a:bodyPr wrap="none" rtlCol="0">
                <a:spAutoFit/>
              </a:bodyPr>
              <a:lstStyle/>
              <a:p>
                <a:pPr algn="ctr"/>
                <a:r>
                  <a:rPr lang="en-GB" sz="1000" dirty="0">
                    <a:solidFill>
                      <a:srgbClr val="22529D"/>
                    </a:solidFill>
                  </a:rPr>
                  <a:t>Commissioned</a:t>
                </a:r>
              </a:p>
              <a:p>
                <a:pPr algn="ctr"/>
                <a:r>
                  <a:rPr lang="en-GB" sz="1000" dirty="0">
                    <a:solidFill>
                      <a:srgbClr val="22529D"/>
                    </a:solidFill>
                  </a:rPr>
                  <a:t>Worship Leader</a:t>
                </a:r>
              </a:p>
            </p:txBody>
          </p:sp>
        </p:grpSp>
        <p:grpSp>
          <p:nvGrpSpPr>
            <p:cNvPr id="104" name="Group 103">
              <a:extLst>
                <a:ext uri="{FF2B5EF4-FFF2-40B4-BE49-F238E27FC236}">
                  <a16:creationId xmlns:a16="http://schemas.microsoft.com/office/drawing/2014/main" id="{96299960-70E7-EE48-A957-65642A304547}"/>
                </a:ext>
              </a:extLst>
            </p:cNvPr>
            <p:cNvGrpSpPr/>
            <p:nvPr/>
          </p:nvGrpSpPr>
          <p:grpSpPr>
            <a:xfrm>
              <a:off x="6428001" y="2667367"/>
              <a:ext cx="949299" cy="873280"/>
              <a:chOff x="622620" y="1078377"/>
              <a:chExt cx="1410037" cy="1366984"/>
            </a:xfrm>
          </p:grpSpPr>
          <p:pic>
            <p:nvPicPr>
              <p:cNvPr id="105" name="Graphic 104" descr="Man outline">
                <a:extLst>
                  <a:ext uri="{FF2B5EF4-FFF2-40B4-BE49-F238E27FC236}">
                    <a16:creationId xmlns:a16="http://schemas.microsoft.com/office/drawing/2014/main" id="{251F51D3-7B63-274C-B025-3C6D5E5329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06" name="TextBox 105">
                <a:extLst>
                  <a:ext uri="{FF2B5EF4-FFF2-40B4-BE49-F238E27FC236}">
                    <a16:creationId xmlns:a16="http://schemas.microsoft.com/office/drawing/2014/main" id="{65F0DBB7-888F-444C-AF7D-87F271505329}"/>
                  </a:ext>
                </a:extLst>
              </p:cNvPr>
              <p:cNvSpPr txBox="1"/>
              <p:nvPr/>
            </p:nvSpPr>
            <p:spPr>
              <a:xfrm>
                <a:off x="622620" y="1819051"/>
                <a:ext cx="1410037" cy="626310"/>
              </a:xfrm>
              <a:prstGeom prst="rect">
                <a:avLst/>
              </a:prstGeom>
              <a:noFill/>
            </p:spPr>
            <p:txBody>
              <a:bodyPr wrap="none" rtlCol="0">
                <a:spAutoFit/>
              </a:bodyPr>
              <a:lstStyle/>
              <a:p>
                <a:pPr algn="ctr"/>
                <a:r>
                  <a:rPr lang="en-GB" sz="1000" dirty="0">
                    <a:solidFill>
                      <a:srgbClr val="22529D"/>
                    </a:solidFill>
                  </a:rPr>
                  <a:t>Commissioned</a:t>
                </a:r>
              </a:p>
              <a:p>
                <a:pPr algn="ctr"/>
                <a:r>
                  <a:rPr lang="en-GB" sz="1000" dirty="0">
                    <a:solidFill>
                      <a:srgbClr val="22529D"/>
                    </a:solidFill>
                  </a:rPr>
                  <a:t>Preacher</a:t>
                </a:r>
              </a:p>
            </p:txBody>
          </p:sp>
        </p:grpSp>
        <p:grpSp>
          <p:nvGrpSpPr>
            <p:cNvPr id="107" name="Group 106">
              <a:extLst>
                <a:ext uri="{FF2B5EF4-FFF2-40B4-BE49-F238E27FC236}">
                  <a16:creationId xmlns:a16="http://schemas.microsoft.com/office/drawing/2014/main" id="{6DE56986-0DDF-0743-9489-543D58BB7D28}"/>
                </a:ext>
              </a:extLst>
            </p:cNvPr>
            <p:cNvGrpSpPr/>
            <p:nvPr/>
          </p:nvGrpSpPr>
          <p:grpSpPr>
            <a:xfrm>
              <a:off x="5479810" y="5002346"/>
              <a:ext cx="1008610" cy="873280"/>
              <a:chOff x="578571" y="1078377"/>
              <a:chExt cx="1498134" cy="1366984"/>
            </a:xfrm>
          </p:grpSpPr>
          <p:pic>
            <p:nvPicPr>
              <p:cNvPr id="108" name="Graphic 107" descr="Man outline">
                <a:extLst>
                  <a:ext uri="{FF2B5EF4-FFF2-40B4-BE49-F238E27FC236}">
                    <a16:creationId xmlns:a16="http://schemas.microsoft.com/office/drawing/2014/main" id="{D64CEB32-BDB7-4540-B202-E1DE6B5E3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09" name="TextBox 108">
                <a:extLst>
                  <a:ext uri="{FF2B5EF4-FFF2-40B4-BE49-F238E27FC236}">
                    <a16:creationId xmlns:a16="http://schemas.microsoft.com/office/drawing/2014/main" id="{35CF9E72-4D10-A040-A31E-7482F793E41E}"/>
                  </a:ext>
                </a:extLst>
              </p:cNvPr>
              <p:cNvSpPr txBox="1"/>
              <p:nvPr/>
            </p:nvSpPr>
            <p:spPr>
              <a:xfrm>
                <a:off x="578571" y="1819051"/>
                <a:ext cx="1498134" cy="626310"/>
              </a:xfrm>
              <a:prstGeom prst="rect">
                <a:avLst/>
              </a:prstGeom>
              <a:noFill/>
            </p:spPr>
            <p:txBody>
              <a:bodyPr wrap="none" rtlCol="0">
                <a:spAutoFit/>
              </a:bodyPr>
              <a:lstStyle/>
              <a:p>
                <a:pPr algn="ctr"/>
                <a:r>
                  <a:rPr lang="en-GB" sz="1000" dirty="0">
                    <a:solidFill>
                      <a:srgbClr val="22529D"/>
                    </a:solidFill>
                  </a:rPr>
                  <a:t>Commissioned</a:t>
                </a:r>
              </a:p>
              <a:p>
                <a:pPr algn="ctr"/>
                <a:r>
                  <a:rPr lang="en-GB" sz="1000" dirty="0">
                    <a:solidFill>
                      <a:srgbClr val="22529D"/>
                    </a:solidFill>
                  </a:rPr>
                  <a:t>Worship Leader</a:t>
                </a:r>
              </a:p>
            </p:txBody>
          </p:sp>
        </p:grpSp>
        <p:grpSp>
          <p:nvGrpSpPr>
            <p:cNvPr id="110" name="Group 109">
              <a:extLst>
                <a:ext uri="{FF2B5EF4-FFF2-40B4-BE49-F238E27FC236}">
                  <a16:creationId xmlns:a16="http://schemas.microsoft.com/office/drawing/2014/main" id="{2D67030A-8014-4641-883B-89F55919D1AF}"/>
                </a:ext>
              </a:extLst>
            </p:cNvPr>
            <p:cNvGrpSpPr/>
            <p:nvPr/>
          </p:nvGrpSpPr>
          <p:grpSpPr>
            <a:xfrm>
              <a:off x="6528362" y="4878368"/>
              <a:ext cx="949299" cy="873280"/>
              <a:chOff x="622620" y="1078377"/>
              <a:chExt cx="1410037" cy="1366984"/>
            </a:xfrm>
          </p:grpSpPr>
          <p:pic>
            <p:nvPicPr>
              <p:cNvPr id="111" name="Graphic 110" descr="Man outline">
                <a:extLst>
                  <a:ext uri="{FF2B5EF4-FFF2-40B4-BE49-F238E27FC236}">
                    <a16:creationId xmlns:a16="http://schemas.microsoft.com/office/drawing/2014/main" id="{31E01E48-4B23-FE48-B8CA-1D7AF9A9DB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12" name="TextBox 111">
                <a:extLst>
                  <a:ext uri="{FF2B5EF4-FFF2-40B4-BE49-F238E27FC236}">
                    <a16:creationId xmlns:a16="http://schemas.microsoft.com/office/drawing/2014/main" id="{7EF55B6F-7205-C640-A9DF-DE91AC2844AB}"/>
                  </a:ext>
                </a:extLst>
              </p:cNvPr>
              <p:cNvSpPr txBox="1"/>
              <p:nvPr/>
            </p:nvSpPr>
            <p:spPr>
              <a:xfrm>
                <a:off x="622620" y="1819051"/>
                <a:ext cx="1410037" cy="626310"/>
              </a:xfrm>
              <a:prstGeom prst="rect">
                <a:avLst/>
              </a:prstGeom>
              <a:noFill/>
            </p:spPr>
            <p:txBody>
              <a:bodyPr wrap="none" rtlCol="0">
                <a:spAutoFit/>
              </a:bodyPr>
              <a:lstStyle/>
              <a:p>
                <a:pPr algn="ctr"/>
                <a:r>
                  <a:rPr lang="en-GB" sz="1000" dirty="0">
                    <a:solidFill>
                      <a:srgbClr val="22529D"/>
                    </a:solidFill>
                  </a:rPr>
                  <a:t>Commissioned</a:t>
                </a:r>
              </a:p>
              <a:p>
                <a:pPr algn="ctr"/>
                <a:r>
                  <a:rPr lang="en-GB" sz="1000" dirty="0">
                    <a:solidFill>
                      <a:srgbClr val="22529D"/>
                    </a:solidFill>
                  </a:rPr>
                  <a:t>Preacher</a:t>
                </a:r>
              </a:p>
            </p:txBody>
          </p:sp>
        </p:grpSp>
        <p:grpSp>
          <p:nvGrpSpPr>
            <p:cNvPr id="153" name="Group 152">
              <a:extLst>
                <a:ext uri="{FF2B5EF4-FFF2-40B4-BE49-F238E27FC236}">
                  <a16:creationId xmlns:a16="http://schemas.microsoft.com/office/drawing/2014/main" id="{85997259-A72C-474D-A188-EABFE94FB04D}"/>
                </a:ext>
              </a:extLst>
            </p:cNvPr>
            <p:cNvGrpSpPr/>
            <p:nvPr/>
          </p:nvGrpSpPr>
          <p:grpSpPr>
            <a:xfrm>
              <a:off x="5931354" y="3509924"/>
              <a:ext cx="993553" cy="930393"/>
              <a:chOff x="681745" y="1078377"/>
              <a:chExt cx="1291788" cy="1299528"/>
            </a:xfrm>
          </p:grpSpPr>
          <p:pic>
            <p:nvPicPr>
              <p:cNvPr id="166" name="Graphic 165" descr="Man outline">
                <a:extLst>
                  <a:ext uri="{FF2B5EF4-FFF2-40B4-BE49-F238E27FC236}">
                    <a16:creationId xmlns:a16="http://schemas.microsoft.com/office/drawing/2014/main" id="{96E6195C-1E78-6F43-8030-A8461E8877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167" name="TextBox 166">
                <a:extLst>
                  <a:ext uri="{FF2B5EF4-FFF2-40B4-BE49-F238E27FC236}">
                    <a16:creationId xmlns:a16="http://schemas.microsoft.com/office/drawing/2014/main" id="{1C9C2A5E-2043-9B4F-9BEA-A975C25A1A45}"/>
                  </a:ext>
                </a:extLst>
              </p:cNvPr>
              <p:cNvSpPr txBox="1"/>
              <p:nvPr/>
            </p:nvSpPr>
            <p:spPr>
              <a:xfrm>
                <a:off x="681745" y="1819051"/>
                <a:ext cx="1291788" cy="558854"/>
              </a:xfrm>
              <a:prstGeom prst="rect">
                <a:avLst/>
              </a:prstGeom>
              <a:noFill/>
            </p:spPr>
            <p:txBody>
              <a:bodyPr wrap="none" rtlCol="0">
                <a:spAutoFit/>
              </a:bodyPr>
              <a:lstStyle/>
              <a:p>
                <a:pPr algn="ctr"/>
                <a:r>
                  <a:rPr lang="en-GB" sz="1000" dirty="0">
                    <a:solidFill>
                      <a:srgbClr val="E12139"/>
                    </a:solidFill>
                  </a:rPr>
                  <a:t>Operations</a:t>
                </a:r>
              </a:p>
              <a:p>
                <a:pPr algn="ctr"/>
                <a:r>
                  <a:rPr lang="en-GB" sz="1000" dirty="0">
                    <a:solidFill>
                      <a:srgbClr val="E12139"/>
                    </a:solidFill>
                  </a:rPr>
                  <a:t>Manager</a:t>
                </a:r>
              </a:p>
            </p:txBody>
          </p:sp>
        </p:grpSp>
      </p:grpSp>
      <p:grpSp>
        <p:nvGrpSpPr>
          <p:cNvPr id="16" name="Group 15">
            <a:extLst>
              <a:ext uri="{FF2B5EF4-FFF2-40B4-BE49-F238E27FC236}">
                <a16:creationId xmlns:a16="http://schemas.microsoft.com/office/drawing/2014/main" id="{1C8E1B43-34ED-2B4E-84B5-DD570B85D8AD}"/>
              </a:ext>
            </a:extLst>
          </p:cNvPr>
          <p:cNvGrpSpPr/>
          <p:nvPr/>
        </p:nvGrpSpPr>
        <p:grpSpPr>
          <a:xfrm>
            <a:off x="8318811" y="836542"/>
            <a:ext cx="3423424" cy="4605253"/>
            <a:chOff x="8318811" y="836542"/>
            <a:chExt cx="3423424" cy="4605253"/>
          </a:xfrm>
        </p:grpSpPr>
        <p:sp>
          <p:nvSpPr>
            <p:cNvPr id="113" name="Rectangle 112">
              <a:extLst>
                <a:ext uri="{FF2B5EF4-FFF2-40B4-BE49-F238E27FC236}">
                  <a16:creationId xmlns:a16="http://schemas.microsoft.com/office/drawing/2014/main" id="{45E00FF9-11AF-3444-9A7E-068C73865227}"/>
                </a:ext>
              </a:extLst>
            </p:cNvPr>
            <p:cNvSpPr/>
            <p:nvPr/>
          </p:nvSpPr>
          <p:spPr>
            <a:xfrm>
              <a:off x="8318811" y="836542"/>
              <a:ext cx="3423424" cy="4605253"/>
            </a:xfrm>
            <a:prstGeom prst="rect">
              <a:avLst/>
            </a:prstGeom>
            <a:no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4" name="Group 113">
              <a:extLst>
                <a:ext uri="{FF2B5EF4-FFF2-40B4-BE49-F238E27FC236}">
                  <a16:creationId xmlns:a16="http://schemas.microsoft.com/office/drawing/2014/main" id="{C97B8C05-EBAB-6843-9AA3-2380EFDE94D6}"/>
                </a:ext>
              </a:extLst>
            </p:cNvPr>
            <p:cNvGrpSpPr/>
            <p:nvPr/>
          </p:nvGrpSpPr>
          <p:grpSpPr>
            <a:xfrm>
              <a:off x="9600456" y="1082650"/>
              <a:ext cx="713657" cy="602114"/>
              <a:chOff x="631889" y="1078377"/>
              <a:chExt cx="1285848" cy="1143302"/>
            </a:xfrm>
          </p:grpSpPr>
          <p:pic>
            <p:nvPicPr>
              <p:cNvPr id="115" name="Graphic 114" descr="Man outline">
                <a:extLst>
                  <a:ext uri="{FF2B5EF4-FFF2-40B4-BE49-F238E27FC236}">
                    <a16:creationId xmlns:a16="http://schemas.microsoft.com/office/drawing/2014/main" id="{E179845F-FFA0-0246-BE57-F8BB4CBA5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116" name="TextBox 115">
                <a:extLst>
                  <a:ext uri="{FF2B5EF4-FFF2-40B4-BE49-F238E27FC236}">
                    <a16:creationId xmlns:a16="http://schemas.microsoft.com/office/drawing/2014/main" id="{FD7FBE81-C989-234B-BAF9-247D17A4C328}"/>
                  </a:ext>
                </a:extLst>
              </p:cNvPr>
              <p:cNvSpPr txBox="1"/>
              <p:nvPr/>
            </p:nvSpPr>
            <p:spPr>
              <a:xfrm>
                <a:off x="631889" y="1812591"/>
                <a:ext cx="1285848" cy="409088"/>
              </a:xfrm>
              <a:prstGeom prst="rect">
                <a:avLst/>
              </a:prstGeom>
              <a:noFill/>
            </p:spPr>
            <p:txBody>
              <a:bodyPr wrap="none" rtlCol="0">
                <a:spAutoFit/>
              </a:bodyPr>
              <a:lstStyle/>
              <a:p>
                <a:r>
                  <a:rPr lang="en-GB" sz="800" dirty="0">
                    <a:solidFill>
                      <a:srgbClr val="E12139"/>
                    </a:solidFill>
                  </a:rPr>
                  <a:t>Team Rector</a:t>
                </a:r>
              </a:p>
            </p:txBody>
          </p:sp>
        </p:grpSp>
        <p:grpSp>
          <p:nvGrpSpPr>
            <p:cNvPr id="117" name="Group 116">
              <a:extLst>
                <a:ext uri="{FF2B5EF4-FFF2-40B4-BE49-F238E27FC236}">
                  <a16:creationId xmlns:a16="http://schemas.microsoft.com/office/drawing/2014/main" id="{5E965DB5-44F4-A347-96E7-B0C895E7AF88}"/>
                </a:ext>
              </a:extLst>
            </p:cNvPr>
            <p:cNvGrpSpPr/>
            <p:nvPr/>
          </p:nvGrpSpPr>
          <p:grpSpPr>
            <a:xfrm>
              <a:off x="8451151" y="1117805"/>
              <a:ext cx="787396" cy="851737"/>
              <a:chOff x="618281" y="1078377"/>
              <a:chExt cx="1418710" cy="1617292"/>
            </a:xfrm>
          </p:grpSpPr>
          <p:pic>
            <p:nvPicPr>
              <p:cNvPr id="118" name="Graphic 117" descr="Man outline">
                <a:extLst>
                  <a:ext uri="{FF2B5EF4-FFF2-40B4-BE49-F238E27FC236}">
                    <a16:creationId xmlns:a16="http://schemas.microsoft.com/office/drawing/2014/main" id="{426D27FC-743B-E34B-B664-761AFA5E4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119" name="TextBox 118">
                <a:extLst>
                  <a:ext uri="{FF2B5EF4-FFF2-40B4-BE49-F238E27FC236}">
                    <a16:creationId xmlns:a16="http://schemas.microsoft.com/office/drawing/2014/main" id="{74470A1E-36E1-CD4D-8492-3261F62D6351}"/>
                  </a:ext>
                </a:extLst>
              </p:cNvPr>
              <p:cNvSpPr txBox="1"/>
              <p:nvPr/>
            </p:nvSpPr>
            <p:spPr>
              <a:xfrm>
                <a:off x="618281" y="1819052"/>
                <a:ext cx="1418710" cy="876617"/>
              </a:xfrm>
              <a:prstGeom prst="rect">
                <a:avLst/>
              </a:prstGeom>
              <a:noFill/>
            </p:spPr>
            <p:txBody>
              <a:bodyPr wrap="none" rtlCol="0">
                <a:spAutoFit/>
              </a:bodyPr>
              <a:lstStyle/>
              <a:p>
                <a:pPr algn="ctr"/>
                <a:r>
                  <a:rPr lang="en-GB" sz="800" dirty="0">
                    <a:solidFill>
                      <a:srgbClr val="E12139"/>
                    </a:solidFill>
                  </a:rPr>
                  <a:t>Team Vicar</a:t>
                </a:r>
              </a:p>
              <a:p>
                <a:pPr algn="ctr"/>
                <a:r>
                  <a:rPr lang="en-GB" sz="800" dirty="0">
                    <a:solidFill>
                      <a:srgbClr val="E12139"/>
                    </a:solidFill>
                  </a:rPr>
                  <a:t>Existing</a:t>
                </a:r>
              </a:p>
              <a:p>
                <a:pPr algn="ctr"/>
                <a:r>
                  <a:rPr lang="en-GB" sz="800" dirty="0">
                    <a:solidFill>
                      <a:srgbClr val="E12139"/>
                    </a:solidFill>
                  </a:rPr>
                  <a:t>Congregations</a:t>
                </a:r>
              </a:p>
            </p:txBody>
          </p:sp>
        </p:grpSp>
        <p:grpSp>
          <p:nvGrpSpPr>
            <p:cNvPr id="120" name="Group 119">
              <a:extLst>
                <a:ext uri="{FF2B5EF4-FFF2-40B4-BE49-F238E27FC236}">
                  <a16:creationId xmlns:a16="http://schemas.microsoft.com/office/drawing/2014/main" id="{C3FC5427-37D0-6E49-997C-8ECF2AD2B2CF}"/>
                </a:ext>
              </a:extLst>
            </p:cNvPr>
            <p:cNvGrpSpPr/>
            <p:nvPr/>
          </p:nvGrpSpPr>
          <p:grpSpPr>
            <a:xfrm>
              <a:off x="9778428" y="4235975"/>
              <a:ext cx="787396" cy="866512"/>
              <a:chOff x="618282" y="1078377"/>
              <a:chExt cx="1418707" cy="1645347"/>
            </a:xfrm>
          </p:grpSpPr>
          <p:pic>
            <p:nvPicPr>
              <p:cNvPr id="121" name="Graphic 120" descr="Man outline">
                <a:extLst>
                  <a:ext uri="{FF2B5EF4-FFF2-40B4-BE49-F238E27FC236}">
                    <a16:creationId xmlns:a16="http://schemas.microsoft.com/office/drawing/2014/main" id="{008F172A-6C8B-104B-BF84-AB069A02C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22" name="TextBox 121">
                <a:extLst>
                  <a:ext uri="{FF2B5EF4-FFF2-40B4-BE49-F238E27FC236}">
                    <a16:creationId xmlns:a16="http://schemas.microsoft.com/office/drawing/2014/main" id="{ADC061DD-A44D-FA48-AFA4-21791E2B424F}"/>
                  </a:ext>
                </a:extLst>
              </p:cNvPr>
              <p:cNvSpPr txBox="1"/>
              <p:nvPr/>
            </p:nvSpPr>
            <p:spPr>
              <a:xfrm>
                <a:off x="618282" y="1847107"/>
                <a:ext cx="1418707" cy="876617"/>
              </a:xfrm>
              <a:prstGeom prst="rect">
                <a:avLst/>
              </a:prstGeom>
              <a:noFill/>
            </p:spPr>
            <p:txBody>
              <a:bodyPr wrap="none" rtlCol="0">
                <a:spAutoFit/>
              </a:bodyPr>
              <a:lstStyle/>
              <a:p>
                <a:pPr algn="ctr"/>
                <a:r>
                  <a:rPr lang="en-GB" sz="800" dirty="0">
                    <a:solidFill>
                      <a:srgbClr val="22529D"/>
                    </a:solidFill>
                  </a:rPr>
                  <a:t>Lay SSM</a:t>
                </a:r>
              </a:p>
              <a:p>
                <a:pPr algn="ctr"/>
                <a:r>
                  <a:rPr lang="en-GB" sz="800" dirty="0">
                    <a:solidFill>
                      <a:srgbClr val="22529D"/>
                    </a:solidFill>
                  </a:rPr>
                  <a:t>New </a:t>
                </a:r>
              </a:p>
              <a:p>
                <a:pPr algn="ctr"/>
                <a:r>
                  <a:rPr lang="en-GB" sz="800" dirty="0">
                    <a:solidFill>
                      <a:srgbClr val="22529D"/>
                    </a:solidFill>
                  </a:rPr>
                  <a:t>Congregations</a:t>
                </a:r>
              </a:p>
            </p:txBody>
          </p:sp>
        </p:grpSp>
        <p:grpSp>
          <p:nvGrpSpPr>
            <p:cNvPr id="123" name="Group 122">
              <a:extLst>
                <a:ext uri="{FF2B5EF4-FFF2-40B4-BE49-F238E27FC236}">
                  <a16:creationId xmlns:a16="http://schemas.microsoft.com/office/drawing/2014/main" id="{B35D088A-EA89-FD41-A0C5-CDC3CD8A66BE}"/>
                </a:ext>
              </a:extLst>
            </p:cNvPr>
            <p:cNvGrpSpPr/>
            <p:nvPr/>
          </p:nvGrpSpPr>
          <p:grpSpPr>
            <a:xfrm>
              <a:off x="10720889" y="1105444"/>
              <a:ext cx="787396" cy="851737"/>
              <a:chOff x="618281" y="1078377"/>
              <a:chExt cx="1418710" cy="1617292"/>
            </a:xfrm>
          </p:grpSpPr>
          <p:pic>
            <p:nvPicPr>
              <p:cNvPr id="124" name="Graphic 123" descr="Man outline">
                <a:extLst>
                  <a:ext uri="{FF2B5EF4-FFF2-40B4-BE49-F238E27FC236}">
                    <a16:creationId xmlns:a16="http://schemas.microsoft.com/office/drawing/2014/main" id="{1D781C94-A834-6841-85A1-34F0770AA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25" name="TextBox 124">
                <a:extLst>
                  <a:ext uri="{FF2B5EF4-FFF2-40B4-BE49-F238E27FC236}">
                    <a16:creationId xmlns:a16="http://schemas.microsoft.com/office/drawing/2014/main" id="{DC3736CA-C94A-DD47-8736-677F77425D08}"/>
                  </a:ext>
                </a:extLst>
              </p:cNvPr>
              <p:cNvSpPr txBox="1"/>
              <p:nvPr/>
            </p:nvSpPr>
            <p:spPr>
              <a:xfrm>
                <a:off x="618281" y="1819052"/>
                <a:ext cx="1418710" cy="876617"/>
              </a:xfrm>
              <a:prstGeom prst="rect">
                <a:avLst/>
              </a:prstGeom>
              <a:noFill/>
            </p:spPr>
            <p:txBody>
              <a:bodyPr wrap="none" rtlCol="0">
                <a:spAutoFit/>
              </a:bodyPr>
              <a:lstStyle/>
              <a:p>
                <a:pPr algn="ctr"/>
                <a:r>
                  <a:rPr lang="en-GB" sz="800" dirty="0">
                    <a:solidFill>
                      <a:srgbClr val="22529D"/>
                    </a:solidFill>
                  </a:rPr>
                  <a:t>Team Vicar</a:t>
                </a:r>
              </a:p>
              <a:p>
                <a:pPr algn="ctr"/>
                <a:r>
                  <a:rPr lang="en-GB" sz="800" dirty="0">
                    <a:solidFill>
                      <a:srgbClr val="22529D"/>
                    </a:solidFill>
                  </a:rPr>
                  <a:t>Existing</a:t>
                </a:r>
              </a:p>
              <a:p>
                <a:pPr algn="ctr"/>
                <a:r>
                  <a:rPr lang="en-GB" sz="800" dirty="0">
                    <a:solidFill>
                      <a:srgbClr val="22529D"/>
                    </a:solidFill>
                  </a:rPr>
                  <a:t>Congregations</a:t>
                </a:r>
              </a:p>
            </p:txBody>
          </p:sp>
        </p:grpSp>
        <p:sp>
          <p:nvSpPr>
            <p:cNvPr id="126" name="Rectangle 125">
              <a:extLst>
                <a:ext uri="{FF2B5EF4-FFF2-40B4-BE49-F238E27FC236}">
                  <a16:creationId xmlns:a16="http://schemas.microsoft.com/office/drawing/2014/main" id="{421E08DB-D5FB-3F47-8DDC-95B8C9EADDA9}"/>
                </a:ext>
              </a:extLst>
            </p:cNvPr>
            <p:cNvSpPr/>
            <p:nvPr/>
          </p:nvSpPr>
          <p:spPr>
            <a:xfrm>
              <a:off x="8418375" y="919723"/>
              <a:ext cx="3234650" cy="4388258"/>
            </a:xfrm>
            <a:prstGeom prst="rect">
              <a:avLst/>
            </a:prstGeom>
            <a:no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7" name="Group 126">
              <a:extLst>
                <a:ext uri="{FF2B5EF4-FFF2-40B4-BE49-F238E27FC236}">
                  <a16:creationId xmlns:a16="http://schemas.microsoft.com/office/drawing/2014/main" id="{7EEA4ADF-D076-5C4F-8C54-B7B4B0CD74C3}"/>
                </a:ext>
              </a:extLst>
            </p:cNvPr>
            <p:cNvGrpSpPr/>
            <p:nvPr/>
          </p:nvGrpSpPr>
          <p:grpSpPr>
            <a:xfrm>
              <a:off x="8514497" y="3796781"/>
              <a:ext cx="787396" cy="851736"/>
              <a:chOff x="618281" y="1078378"/>
              <a:chExt cx="1418711" cy="1617290"/>
            </a:xfrm>
          </p:grpSpPr>
          <p:pic>
            <p:nvPicPr>
              <p:cNvPr id="128" name="Graphic 127" descr="Man outline">
                <a:extLst>
                  <a:ext uri="{FF2B5EF4-FFF2-40B4-BE49-F238E27FC236}">
                    <a16:creationId xmlns:a16="http://schemas.microsoft.com/office/drawing/2014/main" id="{6D878628-11C4-3D48-91FE-6F047A0CE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8"/>
                <a:ext cx="768731" cy="768730"/>
              </a:xfrm>
              <a:prstGeom prst="rect">
                <a:avLst/>
              </a:prstGeom>
            </p:spPr>
          </p:pic>
          <p:sp>
            <p:nvSpPr>
              <p:cNvPr id="129" name="TextBox 128">
                <a:extLst>
                  <a:ext uri="{FF2B5EF4-FFF2-40B4-BE49-F238E27FC236}">
                    <a16:creationId xmlns:a16="http://schemas.microsoft.com/office/drawing/2014/main" id="{E9F50E0B-8BDD-BB4B-A536-A3E53696C321}"/>
                  </a:ext>
                </a:extLst>
              </p:cNvPr>
              <p:cNvSpPr txBox="1"/>
              <p:nvPr/>
            </p:nvSpPr>
            <p:spPr>
              <a:xfrm>
                <a:off x="618281" y="1819051"/>
                <a:ext cx="1418711" cy="876617"/>
              </a:xfrm>
              <a:prstGeom prst="rect">
                <a:avLst/>
              </a:prstGeom>
              <a:noFill/>
            </p:spPr>
            <p:txBody>
              <a:bodyPr wrap="none" rtlCol="0">
                <a:spAutoFit/>
              </a:bodyPr>
              <a:lstStyle/>
              <a:p>
                <a:pPr algn="ctr"/>
                <a:r>
                  <a:rPr lang="en-GB" sz="800" dirty="0">
                    <a:solidFill>
                      <a:srgbClr val="E12139"/>
                    </a:solidFill>
                  </a:rPr>
                  <a:t>Team Vicar</a:t>
                </a:r>
              </a:p>
              <a:p>
                <a:pPr algn="ctr"/>
                <a:r>
                  <a:rPr lang="en-GB" sz="800" dirty="0">
                    <a:solidFill>
                      <a:srgbClr val="E12139"/>
                    </a:solidFill>
                  </a:rPr>
                  <a:t>New</a:t>
                </a:r>
              </a:p>
              <a:p>
                <a:pPr algn="ctr"/>
                <a:r>
                  <a:rPr lang="en-GB" sz="800" dirty="0">
                    <a:solidFill>
                      <a:srgbClr val="E12139"/>
                    </a:solidFill>
                  </a:rPr>
                  <a:t>Congregations</a:t>
                </a:r>
              </a:p>
            </p:txBody>
          </p:sp>
        </p:grpSp>
        <p:grpSp>
          <p:nvGrpSpPr>
            <p:cNvPr id="130" name="Group 129">
              <a:extLst>
                <a:ext uri="{FF2B5EF4-FFF2-40B4-BE49-F238E27FC236}">
                  <a16:creationId xmlns:a16="http://schemas.microsoft.com/office/drawing/2014/main" id="{96746836-1D1F-A74A-B37B-4B475DE74B0B}"/>
                </a:ext>
              </a:extLst>
            </p:cNvPr>
            <p:cNvGrpSpPr/>
            <p:nvPr/>
          </p:nvGrpSpPr>
          <p:grpSpPr>
            <a:xfrm>
              <a:off x="9085961" y="1524325"/>
              <a:ext cx="846707" cy="728626"/>
              <a:chOff x="564851" y="1078377"/>
              <a:chExt cx="1525574" cy="1383525"/>
            </a:xfrm>
          </p:grpSpPr>
          <p:pic>
            <p:nvPicPr>
              <p:cNvPr id="131" name="Graphic 130" descr="Man outline">
                <a:extLst>
                  <a:ext uri="{FF2B5EF4-FFF2-40B4-BE49-F238E27FC236}">
                    <a16:creationId xmlns:a16="http://schemas.microsoft.com/office/drawing/2014/main" id="{EBCA1C05-EA71-8546-9276-52D2E0DAA9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32" name="TextBox 131">
                <a:extLst>
                  <a:ext uri="{FF2B5EF4-FFF2-40B4-BE49-F238E27FC236}">
                    <a16:creationId xmlns:a16="http://schemas.microsoft.com/office/drawing/2014/main" id="{6BF0EF35-E26B-A248-94E3-68234A055EFE}"/>
                  </a:ext>
                </a:extLst>
              </p:cNvPr>
              <p:cNvSpPr txBox="1"/>
              <p:nvPr/>
            </p:nvSpPr>
            <p:spPr>
              <a:xfrm>
                <a:off x="564851" y="1819051"/>
                <a:ext cx="1525574"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Worship Leader</a:t>
                </a:r>
              </a:p>
            </p:txBody>
          </p:sp>
        </p:grpSp>
        <p:grpSp>
          <p:nvGrpSpPr>
            <p:cNvPr id="133" name="Group 132">
              <a:extLst>
                <a:ext uri="{FF2B5EF4-FFF2-40B4-BE49-F238E27FC236}">
                  <a16:creationId xmlns:a16="http://schemas.microsoft.com/office/drawing/2014/main" id="{5956C5C2-3061-1D4F-BDA7-435E4054D5E5}"/>
                </a:ext>
              </a:extLst>
            </p:cNvPr>
            <p:cNvGrpSpPr/>
            <p:nvPr/>
          </p:nvGrpSpPr>
          <p:grpSpPr>
            <a:xfrm>
              <a:off x="8464742" y="2147544"/>
              <a:ext cx="800219" cy="728626"/>
              <a:chOff x="606731" y="1078377"/>
              <a:chExt cx="1441813" cy="1383525"/>
            </a:xfrm>
          </p:grpSpPr>
          <p:pic>
            <p:nvPicPr>
              <p:cNvPr id="134" name="Graphic 133" descr="Man outline">
                <a:extLst>
                  <a:ext uri="{FF2B5EF4-FFF2-40B4-BE49-F238E27FC236}">
                    <a16:creationId xmlns:a16="http://schemas.microsoft.com/office/drawing/2014/main" id="{1D2BF26A-F7C3-F848-8B6A-C304885762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35" name="TextBox 134">
                <a:extLst>
                  <a:ext uri="{FF2B5EF4-FFF2-40B4-BE49-F238E27FC236}">
                    <a16:creationId xmlns:a16="http://schemas.microsoft.com/office/drawing/2014/main" id="{283034D6-6C11-F247-92D3-64A98F4FB107}"/>
                  </a:ext>
                </a:extLst>
              </p:cNvPr>
              <p:cNvSpPr txBox="1"/>
              <p:nvPr/>
            </p:nvSpPr>
            <p:spPr>
              <a:xfrm>
                <a:off x="606731" y="1819051"/>
                <a:ext cx="1441813"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36" name="Group 135">
              <a:extLst>
                <a:ext uri="{FF2B5EF4-FFF2-40B4-BE49-F238E27FC236}">
                  <a16:creationId xmlns:a16="http://schemas.microsoft.com/office/drawing/2014/main" id="{898FBDD8-35EF-0D40-95A5-FD502AC65625}"/>
                </a:ext>
              </a:extLst>
            </p:cNvPr>
            <p:cNvGrpSpPr/>
            <p:nvPr/>
          </p:nvGrpSpPr>
          <p:grpSpPr>
            <a:xfrm>
              <a:off x="9074216" y="3490677"/>
              <a:ext cx="846707" cy="728626"/>
              <a:chOff x="564851" y="1078377"/>
              <a:chExt cx="1525574" cy="1383525"/>
            </a:xfrm>
          </p:grpSpPr>
          <p:pic>
            <p:nvPicPr>
              <p:cNvPr id="137" name="Graphic 136" descr="Man outline">
                <a:extLst>
                  <a:ext uri="{FF2B5EF4-FFF2-40B4-BE49-F238E27FC236}">
                    <a16:creationId xmlns:a16="http://schemas.microsoft.com/office/drawing/2014/main" id="{0B4B4B31-33CB-A24D-B28B-688C8B6A2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38" name="TextBox 137">
                <a:extLst>
                  <a:ext uri="{FF2B5EF4-FFF2-40B4-BE49-F238E27FC236}">
                    <a16:creationId xmlns:a16="http://schemas.microsoft.com/office/drawing/2014/main" id="{714C73C1-74E1-FD4F-BD03-9BBC7E41909B}"/>
                  </a:ext>
                </a:extLst>
              </p:cNvPr>
              <p:cNvSpPr txBox="1"/>
              <p:nvPr/>
            </p:nvSpPr>
            <p:spPr>
              <a:xfrm>
                <a:off x="564851" y="1819051"/>
                <a:ext cx="1525574"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Worship Leader</a:t>
                </a:r>
              </a:p>
            </p:txBody>
          </p:sp>
        </p:grpSp>
        <p:grpSp>
          <p:nvGrpSpPr>
            <p:cNvPr id="139" name="Group 138">
              <a:extLst>
                <a:ext uri="{FF2B5EF4-FFF2-40B4-BE49-F238E27FC236}">
                  <a16:creationId xmlns:a16="http://schemas.microsoft.com/office/drawing/2014/main" id="{8037344A-94AD-2D4D-B7F2-0B8D9FDAC291}"/>
                </a:ext>
              </a:extLst>
            </p:cNvPr>
            <p:cNvGrpSpPr/>
            <p:nvPr/>
          </p:nvGrpSpPr>
          <p:grpSpPr>
            <a:xfrm>
              <a:off x="8992842" y="4463748"/>
              <a:ext cx="800219" cy="728626"/>
              <a:chOff x="606731" y="1078377"/>
              <a:chExt cx="1441813" cy="1383527"/>
            </a:xfrm>
          </p:grpSpPr>
          <p:pic>
            <p:nvPicPr>
              <p:cNvPr id="140" name="Graphic 139" descr="Man outline">
                <a:extLst>
                  <a:ext uri="{FF2B5EF4-FFF2-40B4-BE49-F238E27FC236}">
                    <a16:creationId xmlns:a16="http://schemas.microsoft.com/office/drawing/2014/main" id="{E9106780-219D-044A-AD06-5226FE41BD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41" name="TextBox 140">
                <a:extLst>
                  <a:ext uri="{FF2B5EF4-FFF2-40B4-BE49-F238E27FC236}">
                    <a16:creationId xmlns:a16="http://schemas.microsoft.com/office/drawing/2014/main" id="{E9AD5FB7-3F1A-8E45-8E14-AF1D89EE8716}"/>
                  </a:ext>
                </a:extLst>
              </p:cNvPr>
              <p:cNvSpPr txBox="1"/>
              <p:nvPr/>
            </p:nvSpPr>
            <p:spPr>
              <a:xfrm>
                <a:off x="606731" y="1819052"/>
                <a:ext cx="1441813" cy="642852"/>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42" name="Group 141">
              <a:extLst>
                <a:ext uri="{FF2B5EF4-FFF2-40B4-BE49-F238E27FC236}">
                  <a16:creationId xmlns:a16="http://schemas.microsoft.com/office/drawing/2014/main" id="{04BD4383-166B-F74B-87A4-C06361F7FEEC}"/>
                </a:ext>
              </a:extLst>
            </p:cNvPr>
            <p:cNvGrpSpPr/>
            <p:nvPr/>
          </p:nvGrpSpPr>
          <p:grpSpPr>
            <a:xfrm>
              <a:off x="10335706" y="3593759"/>
              <a:ext cx="787396" cy="851737"/>
              <a:chOff x="618281" y="1078377"/>
              <a:chExt cx="1418710" cy="1617292"/>
            </a:xfrm>
          </p:grpSpPr>
          <p:pic>
            <p:nvPicPr>
              <p:cNvPr id="143" name="Graphic 142" descr="Man outline">
                <a:extLst>
                  <a:ext uri="{FF2B5EF4-FFF2-40B4-BE49-F238E27FC236}">
                    <a16:creationId xmlns:a16="http://schemas.microsoft.com/office/drawing/2014/main" id="{FC006D3F-5EC3-9344-AD40-D317584EE6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44" name="TextBox 143">
                <a:extLst>
                  <a:ext uri="{FF2B5EF4-FFF2-40B4-BE49-F238E27FC236}">
                    <a16:creationId xmlns:a16="http://schemas.microsoft.com/office/drawing/2014/main" id="{F033F6BA-B890-7B41-A0ED-7A7F30286870}"/>
                  </a:ext>
                </a:extLst>
              </p:cNvPr>
              <p:cNvSpPr txBox="1"/>
              <p:nvPr/>
            </p:nvSpPr>
            <p:spPr>
              <a:xfrm>
                <a:off x="618281" y="1819052"/>
                <a:ext cx="1418710" cy="876617"/>
              </a:xfrm>
              <a:prstGeom prst="rect">
                <a:avLst/>
              </a:prstGeom>
              <a:noFill/>
            </p:spPr>
            <p:txBody>
              <a:bodyPr wrap="none" rtlCol="0">
                <a:spAutoFit/>
              </a:bodyPr>
              <a:lstStyle/>
              <a:p>
                <a:pPr algn="ctr"/>
                <a:r>
                  <a:rPr lang="en-GB" sz="800" dirty="0">
                    <a:solidFill>
                      <a:srgbClr val="22529D"/>
                    </a:solidFill>
                  </a:rPr>
                  <a:t>Team Vicar</a:t>
                </a:r>
              </a:p>
              <a:p>
                <a:pPr algn="ctr"/>
                <a:r>
                  <a:rPr lang="en-GB" sz="800" dirty="0">
                    <a:solidFill>
                      <a:srgbClr val="22529D"/>
                    </a:solidFill>
                  </a:rPr>
                  <a:t>Existing</a:t>
                </a:r>
              </a:p>
              <a:p>
                <a:pPr algn="ctr"/>
                <a:r>
                  <a:rPr lang="en-GB" sz="800" dirty="0">
                    <a:solidFill>
                      <a:srgbClr val="22529D"/>
                    </a:solidFill>
                  </a:rPr>
                  <a:t>Congregations</a:t>
                </a:r>
              </a:p>
            </p:txBody>
          </p:sp>
        </p:grpSp>
        <p:grpSp>
          <p:nvGrpSpPr>
            <p:cNvPr id="145" name="Group 144">
              <a:extLst>
                <a:ext uri="{FF2B5EF4-FFF2-40B4-BE49-F238E27FC236}">
                  <a16:creationId xmlns:a16="http://schemas.microsoft.com/office/drawing/2014/main" id="{5FD4E793-FD05-DD46-9969-61A7FCE1DC3C}"/>
                </a:ext>
              </a:extLst>
            </p:cNvPr>
            <p:cNvGrpSpPr/>
            <p:nvPr/>
          </p:nvGrpSpPr>
          <p:grpSpPr>
            <a:xfrm>
              <a:off x="9692990" y="2059189"/>
              <a:ext cx="787396" cy="851736"/>
              <a:chOff x="618281" y="1078378"/>
              <a:chExt cx="1418711" cy="1617290"/>
            </a:xfrm>
          </p:grpSpPr>
          <p:pic>
            <p:nvPicPr>
              <p:cNvPr id="146" name="Graphic 145" descr="Man outline">
                <a:extLst>
                  <a:ext uri="{FF2B5EF4-FFF2-40B4-BE49-F238E27FC236}">
                    <a16:creationId xmlns:a16="http://schemas.microsoft.com/office/drawing/2014/main" id="{99F01EA9-5839-A54C-97EF-38DDF528BE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8"/>
                <a:ext cx="768731" cy="768730"/>
              </a:xfrm>
              <a:prstGeom prst="rect">
                <a:avLst/>
              </a:prstGeom>
            </p:spPr>
          </p:pic>
          <p:sp>
            <p:nvSpPr>
              <p:cNvPr id="147" name="TextBox 146">
                <a:extLst>
                  <a:ext uri="{FF2B5EF4-FFF2-40B4-BE49-F238E27FC236}">
                    <a16:creationId xmlns:a16="http://schemas.microsoft.com/office/drawing/2014/main" id="{416A50C5-D672-E945-9FBF-623CF12C911A}"/>
                  </a:ext>
                </a:extLst>
              </p:cNvPr>
              <p:cNvSpPr txBox="1"/>
              <p:nvPr/>
            </p:nvSpPr>
            <p:spPr>
              <a:xfrm>
                <a:off x="618281" y="1819051"/>
                <a:ext cx="1418711" cy="876617"/>
              </a:xfrm>
              <a:prstGeom prst="rect">
                <a:avLst/>
              </a:prstGeom>
              <a:noFill/>
            </p:spPr>
            <p:txBody>
              <a:bodyPr wrap="none" rtlCol="0">
                <a:spAutoFit/>
              </a:bodyPr>
              <a:lstStyle/>
              <a:p>
                <a:pPr algn="ctr"/>
                <a:r>
                  <a:rPr lang="en-GB" sz="800" dirty="0">
                    <a:solidFill>
                      <a:srgbClr val="E12139"/>
                    </a:solidFill>
                  </a:rPr>
                  <a:t>Team Vicar</a:t>
                </a:r>
              </a:p>
              <a:p>
                <a:pPr algn="ctr"/>
                <a:r>
                  <a:rPr lang="en-GB" sz="800" dirty="0">
                    <a:solidFill>
                      <a:srgbClr val="E12139"/>
                    </a:solidFill>
                  </a:rPr>
                  <a:t>New</a:t>
                </a:r>
              </a:p>
              <a:p>
                <a:pPr algn="ctr"/>
                <a:r>
                  <a:rPr lang="en-GB" sz="800" dirty="0">
                    <a:solidFill>
                      <a:srgbClr val="E12139"/>
                    </a:solidFill>
                  </a:rPr>
                  <a:t>Congregations</a:t>
                </a:r>
              </a:p>
            </p:txBody>
          </p:sp>
        </p:grpSp>
        <p:grpSp>
          <p:nvGrpSpPr>
            <p:cNvPr id="154" name="Group 153">
              <a:extLst>
                <a:ext uri="{FF2B5EF4-FFF2-40B4-BE49-F238E27FC236}">
                  <a16:creationId xmlns:a16="http://schemas.microsoft.com/office/drawing/2014/main" id="{92B74F2C-FFE0-2E47-8C4C-376732353C48}"/>
                </a:ext>
              </a:extLst>
            </p:cNvPr>
            <p:cNvGrpSpPr/>
            <p:nvPr/>
          </p:nvGrpSpPr>
          <p:grpSpPr>
            <a:xfrm>
              <a:off x="8486977" y="2955773"/>
              <a:ext cx="846707" cy="728626"/>
              <a:chOff x="564851" y="1078377"/>
              <a:chExt cx="1525574" cy="1383525"/>
            </a:xfrm>
          </p:grpSpPr>
          <p:pic>
            <p:nvPicPr>
              <p:cNvPr id="155" name="Graphic 154" descr="Man outline">
                <a:extLst>
                  <a:ext uri="{FF2B5EF4-FFF2-40B4-BE49-F238E27FC236}">
                    <a16:creationId xmlns:a16="http://schemas.microsoft.com/office/drawing/2014/main" id="{79E8E152-D3CD-1247-97AD-E01FEAF088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56" name="TextBox 155">
                <a:extLst>
                  <a:ext uri="{FF2B5EF4-FFF2-40B4-BE49-F238E27FC236}">
                    <a16:creationId xmlns:a16="http://schemas.microsoft.com/office/drawing/2014/main" id="{F2B4036A-0083-1145-911D-E862E7483CA2}"/>
                  </a:ext>
                </a:extLst>
              </p:cNvPr>
              <p:cNvSpPr txBox="1"/>
              <p:nvPr/>
            </p:nvSpPr>
            <p:spPr>
              <a:xfrm>
                <a:off x="564851" y="1819051"/>
                <a:ext cx="1525574"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Worship Leader</a:t>
                </a:r>
              </a:p>
            </p:txBody>
          </p:sp>
        </p:grpSp>
        <p:grpSp>
          <p:nvGrpSpPr>
            <p:cNvPr id="157" name="Group 156">
              <a:extLst>
                <a:ext uri="{FF2B5EF4-FFF2-40B4-BE49-F238E27FC236}">
                  <a16:creationId xmlns:a16="http://schemas.microsoft.com/office/drawing/2014/main" id="{75C763C4-FBE6-5E46-A41A-A84044440840}"/>
                </a:ext>
              </a:extLst>
            </p:cNvPr>
            <p:cNvGrpSpPr/>
            <p:nvPr/>
          </p:nvGrpSpPr>
          <p:grpSpPr>
            <a:xfrm>
              <a:off x="9125402" y="2581178"/>
              <a:ext cx="800219" cy="728626"/>
              <a:chOff x="606731" y="1078377"/>
              <a:chExt cx="1441813" cy="1383525"/>
            </a:xfrm>
          </p:grpSpPr>
          <p:pic>
            <p:nvPicPr>
              <p:cNvPr id="158" name="Graphic 157" descr="Man outline">
                <a:extLst>
                  <a:ext uri="{FF2B5EF4-FFF2-40B4-BE49-F238E27FC236}">
                    <a16:creationId xmlns:a16="http://schemas.microsoft.com/office/drawing/2014/main" id="{FD8F70C4-6E80-C245-A6BC-50599D9A3C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59" name="TextBox 158">
                <a:extLst>
                  <a:ext uri="{FF2B5EF4-FFF2-40B4-BE49-F238E27FC236}">
                    <a16:creationId xmlns:a16="http://schemas.microsoft.com/office/drawing/2014/main" id="{3BA53452-7EF2-6E4D-8BA4-3AD9800A924D}"/>
                  </a:ext>
                </a:extLst>
              </p:cNvPr>
              <p:cNvSpPr txBox="1"/>
              <p:nvPr/>
            </p:nvSpPr>
            <p:spPr>
              <a:xfrm>
                <a:off x="606731" y="1819051"/>
                <a:ext cx="1441813"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60" name="Group 159">
              <a:extLst>
                <a:ext uri="{FF2B5EF4-FFF2-40B4-BE49-F238E27FC236}">
                  <a16:creationId xmlns:a16="http://schemas.microsoft.com/office/drawing/2014/main" id="{A23A7CC3-9511-1347-8E77-0F4AC165904D}"/>
                </a:ext>
              </a:extLst>
            </p:cNvPr>
            <p:cNvGrpSpPr/>
            <p:nvPr/>
          </p:nvGrpSpPr>
          <p:grpSpPr>
            <a:xfrm>
              <a:off x="10842660" y="2042789"/>
              <a:ext cx="800219" cy="728626"/>
              <a:chOff x="606731" y="1078377"/>
              <a:chExt cx="1441813" cy="1383525"/>
            </a:xfrm>
          </p:grpSpPr>
          <p:pic>
            <p:nvPicPr>
              <p:cNvPr id="161" name="Graphic 160" descr="Man outline">
                <a:extLst>
                  <a:ext uri="{FF2B5EF4-FFF2-40B4-BE49-F238E27FC236}">
                    <a16:creationId xmlns:a16="http://schemas.microsoft.com/office/drawing/2014/main" id="{4C880405-2ACC-724F-830D-96A89218AE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62" name="TextBox 161">
                <a:extLst>
                  <a:ext uri="{FF2B5EF4-FFF2-40B4-BE49-F238E27FC236}">
                    <a16:creationId xmlns:a16="http://schemas.microsoft.com/office/drawing/2014/main" id="{F140E746-98C1-A447-A52C-B02868AF1E62}"/>
                  </a:ext>
                </a:extLst>
              </p:cNvPr>
              <p:cNvSpPr txBox="1"/>
              <p:nvPr/>
            </p:nvSpPr>
            <p:spPr>
              <a:xfrm>
                <a:off x="606731" y="1819051"/>
                <a:ext cx="1441813"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63" name="Group 162">
              <a:extLst>
                <a:ext uri="{FF2B5EF4-FFF2-40B4-BE49-F238E27FC236}">
                  <a16:creationId xmlns:a16="http://schemas.microsoft.com/office/drawing/2014/main" id="{DAD51191-D2FE-C642-B95E-983771C65095}"/>
                </a:ext>
              </a:extLst>
            </p:cNvPr>
            <p:cNvGrpSpPr/>
            <p:nvPr/>
          </p:nvGrpSpPr>
          <p:grpSpPr>
            <a:xfrm>
              <a:off x="10753450" y="4421854"/>
              <a:ext cx="800219" cy="728626"/>
              <a:chOff x="606731" y="1078377"/>
              <a:chExt cx="1441813" cy="1383525"/>
            </a:xfrm>
          </p:grpSpPr>
          <p:pic>
            <p:nvPicPr>
              <p:cNvPr id="164" name="Graphic 163" descr="Man outline">
                <a:extLst>
                  <a:ext uri="{FF2B5EF4-FFF2-40B4-BE49-F238E27FC236}">
                    <a16:creationId xmlns:a16="http://schemas.microsoft.com/office/drawing/2014/main" id="{EE5D2A96-20C3-1649-978D-A20C1E2DBC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65" name="TextBox 164">
                <a:extLst>
                  <a:ext uri="{FF2B5EF4-FFF2-40B4-BE49-F238E27FC236}">
                    <a16:creationId xmlns:a16="http://schemas.microsoft.com/office/drawing/2014/main" id="{E8329316-ADCC-5E48-928F-21BB730FA3DC}"/>
                  </a:ext>
                </a:extLst>
              </p:cNvPr>
              <p:cNvSpPr txBox="1"/>
              <p:nvPr/>
            </p:nvSpPr>
            <p:spPr>
              <a:xfrm>
                <a:off x="606731" y="1819051"/>
                <a:ext cx="1441813"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69" name="Group 168">
              <a:extLst>
                <a:ext uri="{FF2B5EF4-FFF2-40B4-BE49-F238E27FC236}">
                  <a16:creationId xmlns:a16="http://schemas.microsoft.com/office/drawing/2014/main" id="{B2B235B1-8B43-6C4F-B520-9B59E244DB74}"/>
                </a:ext>
              </a:extLst>
            </p:cNvPr>
            <p:cNvGrpSpPr/>
            <p:nvPr/>
          </p:nvGrpSpPr>
          <p:grpSpPr>
            <a:xfrm>
              <a:off x="10783253" y="3109953"/>
              <a:ext cx="846707" cy="728626"/>
              <a:chOff x="564851" y="1078377"/>
              <a:chExt cx="1525574" cy="1383525"/>
            </a:xfrm>
          </p:grpSpPr>
          <p:pic>
            <p:nvPicPr>
              <p:cNvPr id="170" name="Graphic 169" descr="Man outline">
                <a:extLst>
                  <a:ext uri="{FF2B5EF4-FFF2-40B4-BE49-F238E27FC236}">
                    <a16:creationId xmlns:a16="http://schemas.microsoft.com/office/drawing/2014/main" id="{CDF4FDD6-ACD8-2940-A0C0-65AC3EF937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71" name="TextBox 170">
                <a:extLst>
                  <a:ext uri="{FF2B5EF4-FFF2-40B4-BE49-F238E27FC236}">
                    <a16:creationId xmlns:a16="http://schemas.microsoft.com/office/drawing/2014/main" id="{AEA69B9D-47EB-3B41-A598-515E54E20750}"/>
                  </a:ext>
                </a:extLst>
              </p:cNvPr>
              <p:cNvSpPr txBox="1"/>
              <p:nvPr/>
            </p:nvSpPr>
            <p:spPr>
              <a:xfrm>
                <a:off x="564851" y="1819051"/>
                <a:ext cx="1525574"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Worship Leader</a:t>
                </a:r>
              </a:p>
            </p:txBody>
          </p:sp>
        </p:grpSp>
        <p:grpSp>
          <p:nvGrpSpPr>
            <p:cNvPr id="172" name="Group 171">
              <a:extLst>
                <a:ext uri="{FF2B5EF4-FFF2-40B4-BE49-F238E27FC236}">
                  <a16:creationId xmlns:a16="http://schemas.microsoft.com/office/drawing/2014/main" id="{F85F7CF1-ECD3-354E-A6D3-070CA52D564B}"/>
                </a:ext>
              </a:extLst>
            </p:cNvPr>
            <p:cNvGrpSpPr/>
            <p:nvPr/>
          </p:nvGrpSpPr>
          <p:grpSpPr>
            <a:xfrm>
              <a:off x="10186855" y="1699326"/>
              <a:ext cx="800219" cy="728626"/>
              <a:chOff x="606731" y="1078377"/>
              <a:chExt cx="1441813" cy="1383525"/>
            </a:xfrm>
          </p:grpSpPr>
          <p:pic>
            <p:nvPicPr>
              <p:cNvPr id="173" name="Graphic 172" descr="Man outline">
                <a:extLst>
                  <a:ext uri="{FF2B5EF4-FFF2-40B4-BE49-F238E27FC236}">
                    <a16:creationId xmlns:a16="http://schemas.microsoft.com/office/drawing/2014/main" id="{E85217C0-FDEA-9D47-8A70-709348908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74" name="TextBox 173">
                <a:extLst>
                  <a:ext uri="{FF2B5EF4-FFF2-40B4-BE49-F238E27FC236}">
                    <a16:creationId xmlns:a16="http://schemas.microsoft.com/office/drawing/2014/main" id="{AA6349C9-F739-094D-8116-B98310385851}"/>
                  </a:ext>
                </a:extLst>
              </p:cNvPr>
              <p:cNvSpPr txBox="1"/>
              <p:nvPr/>
            </p:nvSpPr>
            <p:spPr>
              <a:xfrm>
                <a:off x="606731" y="1819051"/>
                <a:ext cx="1441813"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75" name="Group 174">
              <a:extLst>
                <a:ext uri="{FF2B5EF4-FFF2-40B4-BE49-F238E27FC236}">
                  <a16:creationId xmlns:a16="http://schemas.microsoft.com/office/drawing/2014/main" id="{0E6A931F-0920-EC4D-80C3-E15CBB7459A9}"/>
                </a:ext>
              </a:extLst>
            </p:cNvPr>
            <p:cNvGrpSpPr/>
            <p:nvPr/>
          </p:nvGrpSpPr>
          <p:grpSpPr>
            <a:xfrm>
              <a:off x="10308687" y="2598316"/>
              <a:ext cx="800219" cy="728626"/>
              <a:chOff x="606731" y="1078377"/>
              <a:chExt cx="1441813" cy="1383525"/>
            </a:xfrm>
          </p:grpSpPr>
          <p:pic>
            <p:nvPicPr>
              <p:cNvPr id="176" name="Graphic 175" descr="Man outline">
                <a:extLst>
                  <a:ext uri="{FF2B5EF4-FFF2-40B4-BE49-F238E27FC236}">
                    <a16:creationId xmlns:a16="http://schemas.microsoft.com/office/drawing/2014/main" id="{E0F8121A-420E-8444-A2A8-801F2AE807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270" y="1078377"/>
                <a:ext cx="768730" cy="768730"/>
              </a:xfrm>
              <a:prstGeom prst="rect">
                <a:avLst/>
              </a:prstGeom>
            </p:spPr>
          </p:pic>
          <p:sp>
            <p:nvSpPr>
              <p:cNvPr id="177" name="TextBox 176">
                <a:extLst>
                  <a:ext uri="{FF2B5EF4-FFF2-40B4-BE49-F238E27FC236}">
                    <a16:creationId xmlns:a16="http://schemas.microsoft.com/office/drawing/2014/main" id="{5BF0D305-AC81-674B-BCE8-6A6FDE9C9919}"/>
                  </a:ext>
                </a:extLst>
              </p:cNvPr>
              <p:cNvSpPr txBox="1"/>
              <p:nvPr/>
            </p:nvSpPr>
            <p:spPr>
              <a:xfrm>
                <a:off x="606731" y="1819051"/>
                <a:ext cx="1441813" cy="642851"/>
              </a:xfrm>
              <a:prstGeom prst="rect">
                <a:avLst/>
              </a:prstGeom>
              <a:noFill/>
            </p:spPr>
            <p:txBody>
              <a:bodyPr wrap="none" rtlCol="0">
                <a:spAutoFit/>
              </a:bodyPr>
              <a:lstStyle/>
              <a:p>
                <a:pPr algn="ctr"/>
                <a:r>
                  <a:rPr lang="en-GB" sz="800" dirty="0">
                    <a:solidFill>
                      <a:srgbClr val="22529D"/>
                    </a:solidFill>
                  </a:rPr>
                  <a:t>Commissioned</a:t>
                </a:r>
              </a:p>
              <a:p>
                <a:pPr algn="ctr"/>
                <a:r>
                  <a:rPr lang="en-GB" sz="800" dirty="0">
                    <a:solidFill>
                      <a:srgbClr val="22529D"/>
                    </a:solidFill>
                  </a:rPr>
                  <a:t>Preacher</a:t>
                </a:r>
              </a:p>
            </p:txBody>
          </p:sp>
        </p:grpSp>
        <p:grpSp>
          <p:nvGrpSpPr>
            <p:cNvPr id="168" name="Group 167">
              <a:extLst>
                <a:ext uri="{FF2B5EF4-FFF2-40B4-BE49-F238E27FC236}">
                  <a16:creationId xmlns:a16="http://schemas.microsoft.com/office/drawing/2014/main" id="{39825CED-AD91-DB46-BBA2-1B07CF97C719}"/>
                </a:ext>
              </a:extLst>
            </p:cNvPr>
            <p:cNvGrpSpPr/>
            <p:nvPr/>
          </p:nvGrpSpPr>
          <p:grpSpPr>
            <a:xfrm>
              <a:off x="9810353" y="3098198"/>
              <a:ext cx="649538" cy="746661"/>
              <a:chOff x="658767" y="1078377"/>
              <a:chExt cx="1337744" cy="1355116"/>
            </a:xfrm>
          </p:grpSpPr>
          <p:pic>
            <p:nvPicPr>
              <p:cNvPr id="178" name="Graphic 177" descr="Man outline">
                <a:extLst>
                  <a:ext uri="{FF2B5EF4-FFF2-40B4-BE49-F238E27FC236}">
                    <a16:creationId xmlns:a16="http://schemas.microsoft.com/office/drawing/2014/main" id="{C5AE3467-586D-AC4A-BF37-662C818A1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179" name="TextBox 178">
                <a:extLst>
                  <a:ext uri="{FF2B5EF4-FFF2-40B4-BE49-F238E27FC236}">
                    <a16:creationId xmlns:a16="http://schemas.microsoft.com/office/drawing/2014/main" id="{A2D62CBD-F56F-8140-BEF0-F0E641473C38}"/>
                  </a:ext>
                </a:extLst>
              </p:cNvPr>
              <p:cNvSpPr txBox="1"/>
              <p:nvPr/>
            </p:nvSpPr>
            <p:spPr>
              <a:xfrm>
                <a:off x="658767" y="1819051"/>
                <a:ext cx="1337744" cy="614442"/>
              </a:xfrm>
              <a:prstGeom prst="rect">
                <a:avLst/>
              </a:prstGeom>
              <a:noFill/>
            </p:spPr>
            <p:txBody>
              <a:bodyPr wrap="none" rtlCol="0">
                <a:spAutoFit/>
              </a:bodyPr>
              <a:lstStyle/>
              <a:p>
                <a:pPr algn="ctr"/>
                <a:r>
                  <a:rPr lang="en-GB" sz="800" dirty="0">
                    <a:solidFill>
                      <a:srgbClr val="E12139"/>
                    </a:solidFill>
                  </a:rPr>
                  <a:t>Operations</a:t>
                </a:r>
              </a:p>
              <a:p>
                <a:pPr algn="ctr"/>
                <a:r>
                  <a:rPr lang="en-GB" sz="800" dirty="0">
                    <a:solidFill>
                      <a:srgbClr val="E12139"/>
                    </a:solidFill>
                  </a:rPr>
                  <a:t>Manager</a:t>
                </a:r>
              </a:p>
            </p:txBody>
          </p:sp>
        </p:grpSp>
      </p:grpSp>
      <p:sp>
        <p:nvSpPr>
          <p:cNvPr id="180" name="Rectangle 179">
            <a:extLst>
              <a:ext uri="{FF2B5EF4-FFF2-40B4-BE49-F238E27FC236}">
                <a16:creationId xmlns:a16="http://schemas.microsoft.com/office/drawing/2014/main" id="{92898D2C-E2CE-9244-9E63-18C4CE6D647B}"/>
              </a:ext>
            </a:extLst>
          </p:cNvPr>
          <p:cNvSpPr/>
          <p:nvPr/>
        </p:nvSpPr>
        <p:spPr>
          <a:xfrm>
            <a:off x="1050845" y="139238"/>
            <a:ext cx="2637325" cy="369332"/>
          </a:xfrm>
          <a:prstGeom prst="rect">
            <a:avLst/>
          </a:prstGeom>
        </p:spPr>
        <p:txBody>
          <a:bodyPr wrap="none">
            <a:spAutoFit/>
          </a:bodyPr>
          <a:lstStyle/>
          <a:p>
            <a:r>
              <a:rPr lang="en-GB" b="1" dirty="0">
                <a:solidFill>
                  <a:srgbClr val="22529D"/>
                </a:solidFill>
              </a:rPr>
              <a:t>Ministry Team Transitions</a:t>
            </a:r>
            <a:endParaRPr lang="en-GB" b="1" dirty="0"/>
          </a:p>
        </p:txBody>
      </p:sp>
      <p:grpSp>
        <p:nvGrpSpPr>
          <p:cNvPr id="14" name="Group 13">
            <a:extLst>
              <a:ext uri="{FF2B5EF4-FFF2-40B4-BE49-F238E27FC236}">
                <a16:creationId xmlns:a16="http://schemas.microsoft.com/office/drawing/2014/main" id="{18B33129-327C-2947-96B7-72363E3B609A}"/>
              </a:ext>
            </a:extLst>
          </p:cNvPr>
          <p:cNvGrpSpPr/>
          <p:nvPr/>
        </p:nvGrpSpPr>
        <p:grpSpPr>
          <a:xfrm>
            <a:off x="997173" y="836542"/>
            <a:ext cx="1444336" cy="1262775"/>
            <a:chOff x="997173" y="844805"/>
            <a:chExt cx="1444336" cy="1262775"/>
          </a:xfrm>
        </p:grpSpPr>
        <p:sp>
          <p:nvSpPr>
            <p:cNvPr id="4" name="TextBox 3">
              <a:extLst>
                <a:ext uri="{FF2B5EF4-FFF2-40B4-BE49-F238E27FC236}">
                  <a16:creationId xmlns:a16="http://schemas.microsoft.com/office/drawing/2014/main" id="{BB2EC12A-8105-DC4D-971D-B504A7CE6875}"/>
                </a:ext>
              </a:extLst>
            </p:cNvPr>
            <p:cNvSpPr txBox="1"/>
            <p:nvPr/>
          </p:nvSpPr>
          <p:spPr>
            <a:xfrm>
              <a:off x="1092558" y="973121"/>
              <a:ext cx="1242802" cy="1015663"/>
            </a:xfrm>
            <a:prstGeom prst="rect">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pPr algn="ctr"/>
              <a:endParaRPr lang="en-GB" sz="6000" b="0" dirty="0"/>
            </a:p>
          </p:txBody>
        </p:sp>
        <p:grpSp>
          <p:nvGrpSpPr>
            <p:cNvPr id="34" name="Group 33">
              <a:extLst>
                <a:ext uri="{FF2B5EF4-FFF2-40B4-BE49-F238E27FC236}">
                  <a16:creationId xmlns:a16="http://schemas.microsoft.com/office/drawing/2014/main" id="{3181DD32-9051-4649-8E12-179306F6935E}"/>
                </a:ext>
              </a:extLst>
            </p:cNvPr>
            <p:cNvGrpSpPr/>
            <p:nvPr/>
          </p:nvGrpSpPr>
          <p:grpSpPr>
            <a:xfrm>
              <a:off x="1282045" y="1019366"/>
              <a:ext cx="859723" cy="972470"/>
              <a:chOff x="894979" y="1078377"/>
              <a:chExt cx="859723" cy="972470"/>
            </a:xfrm>
          </p:grpSpPr>
          <p:pic>
            <p:nvPicPr>
              <p:cNvPr id="29" name="Graphic 28" descr="Man outline">
                <a:extLst>
                  <a:ext uri="{FF2B5EF4-FFF2-40B4-BE49-F238E27FC236}">
                    <a16:creationId xmlns:a16="http://schemas.microsoft.com/office/drawing/2014/main" id="{DFE2929F-6D86-D942-BA13-570B94A87B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270" y="1078377"/>
                <a:ext cx="768730" cy="768730"/>
              </a:xfrm>
              <a:prstGeom prst="rect">
                <a:avLst/>
              </a:prstGeom>
            </p:spPr>
          </p:pic>
          <p:sp>
            <p:nvSpPr>
              <p:cNvPr id="30" name="TextBox 29">
                <a:extLst>
                  <a:ext uri="{FF2B5EF4-FFF2-40B4-BE49-F238E27FC236}">
                    <a16:creationId xmlns:a16="http://schemas.microsoft.com/office/drawing/2014/main" id="{1133C504-34AD-1B4A-ADE2-00B7B4F8485C}"/>
                  </a:ext>
                </a:extLst>
              </p:cNvPr>
              <p:cNvSpPr txBox="1"/>
              <p:nvPr/>
            </p:nvSpPr>
            <p:spPr>
              <a:xfrm>
                <a:off x="894979" y="1773848"/>
                <a:ext cx="859723" cy="276999"/>
              </a:xfrm>
              <a:prstGeom prst="rect">
                <a:avLst/>
              </a:prstGeom>
              <a:noFill/>
            </p:spPr>
            <p:txBody>
              <a:bodyPr wrap="none" rtlCol="0">
                <a:spAutoFit/>
              </a:bodyPr>
              <a:lstStyle/>
              <a:p>
                <a:r>
                  <a:rPr lang="en-GB" sz="1200" dirty="0">
                    <a:solidFill>
                      <a:srgbClr val="E12139"/>
                    </a:solidFill>
                  </a:rPr>
                  <a:t>Incumbent</a:t>
                </a:r>
              </a:p>
            </p:txBody>
          </p:sp>
        </p:grpSp>
        <p:sp>
          <p:nvSpPr>
            <p:cNvPr id="181" name="Rectangle 180">
              <a:extLst>
                <a:ext uri="{FF2B5EF4-FFF2-40B4-BE49-F238E27FC236}">
                  <a16:creationId xmlns:a16="http://schemas.microsoft.com/office/drawing/2014/main" id="{A0C88BA5-DB18-0945-959E-82840F34BF71}"/>
                </a:ext>
              </a:extLst>
            </p:cNvPr>
            <p:cNvSpPr/>
            <p:nvPr/>
          </p:nvSpPr>
          <p:spPr>
            <a:xfrm>
              <a:off x="997173" y="844805"/>
              <a:ext cx="1444336" cy="1262775"/>
            </a:xfrm>
            <a:prstGeom prst="rect">
              <a:avLst/>
            </a:prstGeom>
            <a:no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2" name="Rectangle 181">
            <a:extLst>
              <a:ext uri="{FF2B5EF4-FFF2-40B4-BE49-F238E27FC236}">
                <a16:creationId xmlns:a16="http://schemas.microsoft.com/office/drawing/2014/main" id="{546A5610-E8B1-4046-B9FB-4B8BD29503DA}"/>
              </a:ext>
            </a:extLst>
          </p:cNvPr>
          <p:cNvSpPr/>
          <p:nvPr/>
        </p:nvSpPr>
        <p:spPr>
          <a:xfrm>
            <a:off x="993455" y="2301897"/>
            <a:ext cx="1444336" cy="1262775"/>
          </a:xfrm>
          <a:prstGeom prst="rect">
            <a:avLst/>
          </a:prstGeom>
          <a:noFill/>
          <a:ln w="28575">
            <a:solidFill>
              <a:srgbClr val="E1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460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DE9242-76B0-AE49-9814-43EBFCEA0AA3}"/>
              </a:ext>
            </a:extLst>
          </p:cNvPr>
          <p:cNvSpPr/>
          <p:nvPr/>
        </p:nvSpPr>
        <p:spPr>
          <a:xfrm>
            <a:off x="1141142" y="164355"/>
            <a:ext cx="10288858" cy="5262979"/>
          </a:xfrm>
          <a:prstGeom prst="rect">
            <a:avLst/>
          </a:prstGeom>
        </p:spPr>
        <p:txBody>
          <a:bodyPr wrap="square">
            <a:spAutoFit/>
          </a:bodyPr>
          <a:lstStyle/>
          <a:p>
            <a:r>
              <a:rPr lang="en-GB"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Next Steps</a:t>
            </a:r>
          </a:p>
          <a:p>
            <a:endParaRPr lang="en-GB"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Archdeacons have fed back high level thoughts on deanery plans</a:t>
            </a:r>
          </a:p>
          <a:p>
            <a:pPr lvl="0"/>
            <a:endParaRPr lang="en-GB"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Discuss in-depth consultation approach with Area Deans and Lay Chairs to agree best way forward</a:t>
            </a:r>
          </a:p>
          <a:p>
            <a:pPr lvl="0"/>
            <a:endParaRPr lang="en-GB"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Present high-level model principles and deanery plans with Bishop’s Council for discussion and agreement, including timeline for consultation with parishes </a:t>
            </a:r>
          </a:p>
          <a:p>
            <a:pPr lvl="0"/>
            <a:endParaRPr lang="en-GB"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Begin the implementation journey</a:t>
            </a:r>
            <a:endParaRPr lang="en-GB"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01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9B869-212A-4FFF-8A51-47E0C1FAB446}"/>
              </a:ext>
            </a:extLst>
          </p:cNvPr>
          <p:cNvSpPr txBox="1"/>
          <p:nvPr/>
        </p:nvSpPr>
        <p:spPr>
          <a:xfrm>
            <a:off x="1764396" y="600115"/>
            <a:ext cx="11029950" cy="4659737"/>
          </a:xfrm>
          <a:prstGeom prst="rect">
            <a:avLst/>
          </a:prstGeom>
          <a:noFill/>
        </p:spPr>
        <p:txBody>
          <a:bodyPr wrap="square">
            <a:spAutoFit/>
          </a:bodyPr>
          <a:lstStyle/>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Lord our God, You make all things new.</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Inspire our lives with your spirit</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Renew our prayer with your grace</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Transform our service with your love.</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In the renewal of our life may your kingdom flourish</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and your church thrive</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so that all may come to know and love you</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in your Son Jesus Christ. </a:t>
            </a:r>
          </a:p>
          <a:p>
            <a:pPr marR="0" lvl="0" algn="l" defTabSz="844083" rtl="0" eaLnBrk="1" fontAlgn="auto" latinLnBrk="0" hangingPunct="1">
              <a:lnSpc>
                <a:spcPct val="100000"/>
              </a:lnSpc>
              <a:spcBef>
                <a:spcPct val="20000"/>
              </a:spcBef>
              <a:spcAft>
                <a:spcPts val="0"/>
              </a:spcAft>
              <a:buClrTx/>
              <a:buSzTx/>
              <a:tabLst/>
              <a:defRPr/>
            </a:pPr>
            <a:r>
              <a:rPr lang="en-GB" sz="2800" dirty="0">
                <a:solidFill>
                  <a:schemeClr val="accent1">
                    <a:lumMod val="75000"/>
                  </a:schemeClr>
                </a:solidFill>
                <a:latin typeface="Calibri" panose="020F0502020204030204" pitchFamily="34" charset="0"/>
                <a:cs typeface="Calibri" panose="020F0502020204030204" pitchFamily="34" charset="0"/>
              </a:rPr>
              <a:t>Amen</a:t>
            </a:r>
          </a:p>
        </p:txBody>
      </p:sp>
    </p:spTree>
    <p:extLst>
      <p:ext uri="{BB962C8B-B14F-4D97-AF65-F5344CB8AC3E}">
        <p14:creationId xmlns:p14="http://schemas.microsoft.com/office/powerpoint/2010/main" val="253998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A1DCB-244F-4D78-B010-83009C475070}"/>
              </a:ext>
            </a:extLst>
          </p:cNvPr>
          <p:cNvPicPr>
            <a:picLocks noChangeAspect="1"/>
          </p:cNvPicPr>
          <p:nvPr/>
        </p:nvPicPr>
        <p:blipFill>
          <a:blip r:embed="rId2"/>
          <a:stretch>
            <a:fillRect/>
          </a:stretch>
        </p:blipFill>
        <p:spPr>
          <a:xfrm>
            <a:off x="5777283" y="69037"/>
            <a:ext cx="6402641" cy="6788963"/>
          </a:xfrm>
          <a:prstGeom prst="rect">
            <a:avLst/>
          </a:prstGeom>
        </p:spPr>
      </p:pic>
      <p:sp>
        <p:nvSpPr>
          <p:cNvPr id="6" name="TextBox 5">
            <a:extLst>
              <a:ext uri="{FF2B5EF4-FFF2-40B4-BE49-F238E27FC236}">
                <a16:creationId xmlns:a16="http://schemas.microsoft.com/office/drawing/2014/main" id="{4506AFA4-2940-44CB-A2A4-66D9BCDF8AF1}"/>
              </a:ext>
            </a:extLst>
          </p:cNvPr>
          <p:cNvSpPr txBox="1"/>
          <p:nvPr/>
        </p:nvSpPr>
        <p:spPr>
          <a:xfrm>
            <a:off x="1015649" y="819140"/>
            <a:ext cx="2883783" cy="2277547"/>
          </a:xfrm>
          <a:prstGeom prst="rect">
            <a:avLst/>
          </a:prstGeom>
          <a:noFill/>
        </p:spPr>
        <p:txBody>
          <a:bodyPr wrap="square" rtlCol="0">
            <a:spAutoFit/>
          </a:bodyPr>
          <a:lstStyle/>
          <a:p>
            <a:pPr algn="ctr"/>
            <a:r>
              <a:rPr lang="en-GB" b="1" dirty="0"/>
              <a:t>1989</a:t>
            </a:r>
          </a:p>
          <a:p>
            <a:endParaRPr lang="en-GB" sz="1200" dirty="0"/>
          </a:p>
          <a:p>
            <a:r>
              <a:rPr lang="en-GB" sz="1600" dirty="0"/>
              <a:t>Population: 694,000</a:t>
            </a:r>
          </a:p>
          <a:p>
            <a:r>
              <a:rPr lang="en-GB" sz="1600" dirty="0"/>
              <a:t>Attendees: 16,200</a:t>
            </a:r>
          </a:p>
          <a:p>
            <a:r>
              <a:rPr lang="en-GB" sz="1600" dirty="0"/>
              <a:t>Clergy: 138</a:t>
            </a:r>
          </a:p>
          <a:p>
            <a:r>
              <a:rPr lang="en-GB" sz="1600" dirty="0"/>
              <a:t>Parishes: 137</a:t>
            </a:r>
          </a:p>
          <a:p>
            <a:r>
              <a:rPr lang="en-GB" sz="1600" dirty="0"/>
              <a:t>Church Buildings: 172</a:t>
            </a:r>
          </a:p>
          <a:p>
            <a:endParaRPr lang="en-GB" sz="1200" dirty="0"/>
          </a:p>
          <a:p>
            <a:r>
              <a:rPr lang="en-GB" sz="1600" dirty="0"/>
              <a:t>Clergy per 10,000 People: 2.0</a:t>
            </a:r>
          </a:p>
        </p:txBody>
      </p:sp>
      <p:sp>
        <p:nvSpPr>
          <p:cNvPr id="7" name="TextBox 6">
            <a:extLst>
              <a:ext uri="{FF2B5EF4-FFF2-40B4-BE49-F238E27FC236}">
                <a16:creationId xmlns:a16="http://schemas.microsoft.com/office/drawing/2014/main" id="{19CA1310-60C4-4A78-A89C-8540E391BD25}"/>
              </a:ext>
            </a:extLst>
          </p:cNvPr>
          <p:cNvSpPr txBox="1"/>
          <p:nvPr/>
        </p:nvSpPr>
        <p:spPr>
          <a:xfrm>
            <a:off x="3901174" y="819140"/>
            <a:ext cx="2984998" cy="2277547"/>
          </a:xfrm>
          <a:prstGeom prst="rect">
            <a:avLst/>
          </a:prstGeom>
          <a:noFill/>
        </p:spPr>
        <p:txBody>
          <a:bodyPr wrap="square" rtlCol="0">
            <a:spAutoFit/>
          </a:bodyPr>
          <a:lstStyle/>
          <a:p>
            <a:pPr algn="ctr"/>
            <a:r>
              <a:rPr lang="en-GB" b="1" dirty="0"/>
              <a:t>2019</a:t>
            </a:r>
          </a:p>
          <a:p>
            <a:endParaRPr lang="en-GB" sz="1200" dirty="0"/>
          </a:p>
          <a:p>
            <a:r>
              <a:rPr lang="en-GB" sz="1600" dirty="0"/>
              <a:t>Population: 790,000</a:t>
            </a:r>
          </a:p>
          <a:p>
            <a:r>
              <a:rPr lang="en-GB" sz="1600" dirty="0"/>
              <a:t>Attendees: 8,900</a:t>
            </a:r>
          </a:p>
          <a:p>
            <a:r>
              <a:rPr lang="en-GB" sz="1600" dirty="0"/>
              <a:t>Clergy: 86</a:t>
            </a:r>
          </a:p>
          <a:p>
            <a:r>
              <a:rPr lang="en-GB" sz="1600" dirty="0"/>
              <a:t>Parishes: 133</a:t>
            </a:r>
          </a:p>
          <a:p>
            <a:r>
              <a:rPr lang="en-GB" sz="1600" dirty="0"/>
              <a:t>Church Buildings: 167</a:t>
            </a:r>
          </a:p>
          <a:p>
            <a:endParaRPr lang="en-GB" sz="1200" dirty="0"/>
          </a:p>
          <a:p>
            <a:r>
              <a:rPr lang="en-GB" sz="1600" dirty="0"/>
              <a:t>Clergy per 10,000 People: 1.1</a:t>
            </a:r>
          </a:p>
        </p:txBody>
      </p:sp>
      <p:sp>
        <p:nvSpPr>
          <p:cNvPr id="9" name="TextBox 8">
            <a:extLst>
              <a:ext uri="{FF2B5EF4-FFF2-40B4-BE49-F238E27FC236}">
                <a16:creationId xmlns:a16="http://schemas.microsoft.com/office/drawing/2014/main" id="{F9E86BB2-1F37-42A9-BCA1-C30B83609A63}"/>
              </a:ext>
            </a:extLst>
          </p:cNvPr>
          <p:cNvSpPr txBox="1"/>
          <p:nvPr/>
        </p:nvSpPr>
        <p:spPr>
          <a:xfrm>
            <a:off x="6294786" y="819140"/>
            <a:ext cx="2505073" cy="2215991"/>
          </a:xfrm>
          <a:prstGeom prst="rect">
            <a:avLst/>
          </a:prstGeom>
          <a:noFill/>
        </p:spPr>
        <p:txBody>
          <a:bodyPr wrap="square" rtlCol="0">
            <a:spAutoFit/>
          </a:bodyPr>
          <a:lstStyle/>
          <a:p>
            <a:pPr algn="ctr"/>
            <a:r>
              <a:rPr lang="en-GB" b="1" dirty="0"/>
              <a:t>Change</a:t>
            </a:r>
          </a:p>
          <a:p>
            <a:endParaRPr lang="en-GB" sz="1200" dirty="0"/>
          </a:p>
          <a:p>
            <a:pPr algn="ctr"/>
            <a:r>
              <a:rPr lang="en-GB" sz="1600" dirty="0"/>
              <a:t>+14%</a:t>
            </a:r>
          </a:p>
          <a:p>
            <a:pPr algn="ctr"/>
            <a:r>
              <a:rPr lang="en-GB" sz="1600" dirty="0"/>
              <a:t>-45%</a:t>
            </a:r>
          </a:p>
          <a:p>
            <a:pPr algn="ctr"/>
            <a:r>
              <a:rPr lang="en-GB" sz="1600" dirty="0"/>
              <a:t>-38%</a:t>
            </a:r>
          </a:p>
          <a:p>
            <a:pPr algn="ctr"/>
            <a:r>
              <a:rPr lang="en-GB" sz="1600" dirty="0"/>
              <a:t>-3%</a:t>
            </a:r>
          </a:p>
          <a:p>
            <a:pPr algn="ctr"/>
            <a:r>
              <a:rPr lang="en-GB" sz="1600" dirty="0"/>
              <a:t>-3%</a:t>
            </a:r>
          </a:p>
          <a:p>
            <a:pPr algn="ctr"/>
            <a:endParaRPr lang="en-GB" sz="1200" dirty="0"/>
          </a:p>
          <a:p>
            <a:pPr algn="ctr"/>
            <a:r>
              <a:rPr lang="en-GB" sz="1600" dirty="0"/>
              <a:t>-45%</a:t>
            </a:r>
          </a:p>
        </p:txBody>
      </p:sp>
      <p:sp>
        <p:nvSpPr>
          <p:cNvPr id="3" name="TextBox 2">
            <a:extLst>
              <a:ext uri="{FF2B5EF4-FFF2-40B4-BE49-F238E27FC236}">
                <a16:creationId xmlns:a16="http://schemas.microsoft.com/office/drawing/2014/main" id="{FCFA23C8-1073-4167-83EE-39113811025D}"/>
              </a:ext>
            </a:extLst>
          </p:cNvPr>
          <p:cNvSpPr txBox="1"/>
          <p:nvPr/>
        </p:nvSpPr>
        <p:spPr>
          <a:xfrm>
            <a:off x="1015649" y="3463518"/>
            <a:ext cx="5632174" cy="2062103"/>
          </a:xfrm>
          <a:prstGeom prst="rect">
            <a:avLst/>
          </a:prstGeom>
          <a:noFill/>
        </p:spPr>
        <p:txBody>
          <a:bodyPr wrap="square" rtlCol="0">
            <a:spAutoFit/>
          </a:bodyPr>
          <a:lstStyle/>
          <a:p>
            <a:r>
              <a:rPr lang="en-GB" sz="1600" dirty="0"/>
              <a:t>Just cutting clergy has not made the diocese more sustainable as the number of givers has declined faster</a:t>
            </a:r>
          </a:p>
          <a:p>
            <a:endParaRPr lang="en-GB" sz="1600" dirty="0"/>
          </a:p>
          <a:p>
            <a:r>
              <a:rPr lang="en-GB" sz="1600" dirty="0"/>
              <a:t>The diminishing number of clergy have been spread across a broadly static number of parishes and buildings</a:t>
            </a:r>
          </a:p>
          <a:p>
            <a:endParaRPr lang="en-GB" sz="1600" dirty="0"/>
          </a:p>
          <a:p>
            <a:r>
              <a:rPr lang="en-GB" sz="1600" dirty="0"/>
              <a:t>A diminishing number of attendees are required to fund the historic ministry structures</a:t>
            </a:r>
            <a:endParaRPr lang="en-GB" dirty="0"/>
          </a:p>
        </p:txBody>
      </p:sp>
      <p:sp>
        <p:nvSpPr>
          <p:cNvPr id="10" name="Rectangle 9">
            <a:extLst>
              <a:ext uri="{FF2B5EF4-FFF2-40B4-BE49-F238E27FC236}">
                <a16:creationId xmlns:a16="http://schemas.microsoft.com/office/drawing/2014/main" id="{B67C1868-D42E-F74A-ABB5-B4A222C353D7}"/>
              </a:ext>
            </a:extLst>
          </p:cNvPr>
          <p:cNvSpPr/>
          <p:nvPr/>
        </p:nvSpPr>
        <p:spPr>
          <a:xfrm>
            <a:off x="1050845" y="139238"/>
            <a:ext cx="1692964"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Our context</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3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51921A-1DE7-443B-9B7D-BC8666F610B6}"/>
              </a:ext>
            </a:extLst>
          </p:cNvPr>
          <p:cNvGrpSpPr/>
          <p:nvPr/>
        </p:nvGrpSpPr>
        <p:grpSpPr>
          <a:xfrm>
            <a:off x="1646055" y="2122861"/>
            <a:ext cx="2242185" cy="718024"/>
            <a:chOff x="0" y="700"/>
            <a:chExt cx="2242185" cy="718024"/>
          </a:xfrm>
          <a:solidFill>
            <a:srgbClr val="22529D"/>
          </a:solidFill>
        </p:grpSpPr>
        <p:sp>
          <p:nvSpPr>
            <p:cNvPr id="6" name="Rectangle 5">
              <a:extLst>
                <a:ext uri="{FF2B5EF4-FFF2-40B4-BE49-F238E27FC236}">
                  <a16:creationId xmlns:a16="http://schemas.microsoft.com/office/drawing/2014/main" id="{99CB59D6-E6E6-408F-A6E6-736136DF5C35}"/>
                </a:ext>
              </a:extLst>
            </p:cNvPr>
            <p:cNvSpPr/>
            <p:nvPr/>
          </p:nvSpPr>
          <p:spPr>
            <a:xfrm>
              <a:off x="0" y="700"/>
              <a:ext cx="2242185" cy="718024"/>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EC63A3CE-0F53-4FC8-84D2-BA6567818B36}"/>
                </a:ext>
              </a:extLst>
            </p:cNvPr>
            <p:cNvSpPr txBox="1"/>
            <p:nvPr/>
          </p:nvSpPr>
          <p:spPr>
            <a:xfrm>
              <a:off x="0" y="700"/>
              <a:ext cx="2242185" cy="7180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649" tIns="70925" rIns="118649" bIns="70925" numCol="1" spcCol="1270" anchor="ctr" anchorCtr="0">
              <a:noAutofit/>
            </a:bodyPr>
            <a:lstStyle/>
            <a:p>
              <a:pPr marL="0" lvl="0" indent="0" algn="ctr" defTabSz="1600200">
                <a:lnSpc>
                  <a:spcPct val="90000"/>
                </a:lnSpc>
                <a:spcBef>
                  <a:spcPct val="0"/>
                </a:spcBef>
                <a:spcAft>
                  <a:spcPct val="35000"/>
                </a:spcAft>
                <a:buNone/>
              </a:pPr>
              <a:r>
                <a:rPr lang="en-US" sz="3600" kern="1200" dirty="0"/>
                <a:t>Live</a:t>
              </a:r>
            </a:p>
          </p:txBody>
        </p:sp>
      </p:grpSp>
      <p:grpSp>
        <p:nvGrpSpPr>
          <p:cNvPr id="11" name="Group 10">
            <a:extLst>
              <a:ext uri="{FF2B5EF4-FFF2-40B4-BE49-F238E27FC236}">
                <a16:creationId xmlns:a16="http://schemas.microsoft.com/office/drawing/2014/main" id="{D8C08F75-861A-41F5-88DA-3E1797D794BB}"/>
              </a:ext>
            </a:extLst>
          </p:cNvPr>
          <p:cNvGrpSpPr/>
          <p:nvPr/>
        </p:nvGrpSpPr>
        <p:grpSpPr>
          <a:xfrm>
            <a:off x="1646055" y="2883989"/>
            <a:ext cx="2242185" cy="718024"/>
            <a:chOff x="0" y="761807"/>
            <a:chExt cx="2242185" cy="718024"/>
          </a:xfrm>
          <a:solidFill>
            <a:srgbClr val="22529D"/>
          </a:solidFill>
        </p:grpSpPr>
        <p:sp>
          <p:nvSpPr>
            <p:cNvPr id="12" name="Rectangle 11">
              <a:extLst>
                <a:ext uri="{FF2B5EF4-FFF2-40B4-BE49-F238E27FC236}">
                  <a16:creationId xmlns:a16="http://schemas.microsoft.com/office/drawing/2014/main" id="{063151AC-BF6B-4B9C-A587-1D4B9336DAA9}"/>
                </a:ext>
              </a:extLst>
            </p:cNvPr>
            <p:cNvSpPr/>
            <p:nvPr/>
          </p:nvSpPr>
          <p:spPr>
            <a:xfrm>
              <a:off x="0" y="761807"/>
              <a:ext cx="2242185" cy="718024"/>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91B9A8D0-58E8-460A-8AAA-141E4CC38E77}"/>
                </a:ext>
              </a:extLst>
            </p:cNvPr>
            <p:cNvSpPr txBox="1"/>
            <p:nvPr/>
          </p:nvSpPr>
          <p:spPr>
            <a:xfrm>
              <a:off x="0" y="761807"/>
              <a:ext cx="2242185" cy="7180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649" tIns="70925" rIns="118649" bIns="70925" numCol="1" spcCol="1270" anchor="ctr" anchorCtr="0">
              <a:noAutofit/>
            </a:bodyPr>
            <a:lstStyle/>
            <a:p>
              <a:pPr marL="0" lvl="0" indent="0" algn="ctr" defTabSz="1600200">
                <a:lnSpc>
                  <a:spcPct val="90000"/>
                </a:lnSpc>
                <a:spcBef>
                  <a:spcPct val="0"/>
                </a:spcBef>
                <a:spcAft>
                  <a:spcPct val="35000"/>
                </a:spcAft>
                <a:buNone/>
              </a:pPr>
              <a:r>
                <a:rPr lang="en-US" sz="3600" kern="1200" dirty="0"/>
                <a:t>Pray</a:t>
              </a:r>
            </a:p>
          </p:txBody>
        </p:sp>
      </p:grpSp>
      <p:grpSp>
        <p:nvGrpSpPr>
          <p:cNvPr id="14" name="Group 13">
            <a:extLst>
              <a:ext uri="{FF2B5EF4-FFF2-40B4-BE49-F238E27FC236}">
                <a16:creationId xmlns:a16="http://schemas.microsoft.com/office/drawing/2014/main" id="{1D24C57D-68E9-469F-8899-CC195451E3A2}"/>
              </a:ext>
            </a:extLst>
          </p:cNvPr>
          <p:cNvGrpSpPr/>
          <p:nvPr/>
        </p:nvGrpSpPr>
        <p:grpSpPr>
          <a:xfrm>
            <a:off x="1646055" y="3661229"/>
            <a:ext cx="2242185" cy="718024"/>
            <a:chOff x="0" y="1522913"/>
            <a:chExt cx="2242185" cy="718024"/>
          </a:xfrm>
          <a:solidFill>
            <a:srgbClr val="22529D"/>
          </a:solidFill>
        </p:grpSpPr>
        <p:sp>
          <p:nvSpPr>
            <p:cNvPr id="15" name="Rectangle 14">
              <a:extLst>
                <a:ext uri="{FF2B5EF4-FFF2-40B4-BE49-F238E27FC236}">
                  <a16:creationId xmlns:a16="http://schemas.microsoft.com/office/drawing/2014/main" id="{40641908-8BE9-4EDF-B679-CA97D59D1762}"/>
                </a:ext>
              </a:extLst>
            </p:cNvPr>
            <p:cNvSpPr/>
            <p:nvPr/>
          </p:nvSpPr>
          <p:spPr>
            <a:xfrm>
              <a:off x="0" y="1522913"/>
              <a:ext cx="2242185" cy="718024"/>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619CCCA1-F7E4-47DA-B11A-6D7CC0FA4719}"/>
                </a:ext>
              </a:extLst>
            </p:cNvPr>
            <p:cNvSpPr txBox="1"/>
            <p:nvPr/>
          </p:nvSpPr>
          <p:spPr>
            <a:xfrm>
              <a:off x="0" y="1522913"/>
              <a:ext cx="2242185" cy="7180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649" tIns="70925" rIns="118649" bIns="70925" numCol="1" spcCol="1270" anchor="ctr" anchorCtr="0">
              <a:noAutofit/>
            </a:bodyPr>
            <a:lstStyle/>
            <a:p>
              <a:pPr marL="0" lvl="0" indent="0" algn="ctr" defTabSz="1600200">
                <a:lnSpc>
                  <a:spcPct val="90000"/>
                </a:lnSpc>
                <a:spcBef>
                  <a:spcPct val="0"/>
                </a:spcBef>
                <a:spcAft>
                  <a:spcPct val="35000"/>
                </a:spcAft>
                <a:buNone/>
              </a:pPr>
              <a:r>
                <a:rPr lang="en-US" sz="3600" kern="1200" dirty="0"/>
                <a:t>Serve</a:t>
              </a:r>
            </a:p>
          </p:txBody>
        </p:sp>
      </p:grpSp>
      <p:grpSp>
        <p:nvGrpSpPr>
          <p:cNvPr id="17" name="Group 16">
            <a:extLst>
              <a:ext uri="{FF2B5EF4-FFF2-40B4-BE49-F238E27FC236}">
                <a16:creationId xmlns:a16="http://schemas.microsoft.com/office/drawing/2014/main" id="{A56D3357-4B6D-41EC-BB92-7FBAD20F22B7}"/>
              </a:ext>
            </a:extLst>
          </p:cNvPr>
          <p:cNvGrpSpPr/>
          <p:nvPr/>
        </p:nvGrpSpPr>
        <p:grpSpPr>
          <a:xfrm>
            <a:off x="3979678" y="2106749"/>
            <a:ext cx="7588568" cy="718024"/>
            <a:chOff x="2242185" y="700"/>
            <a:chExt cx="8968740" cy="718024"/>
          </a:xfrm>
          <a:solidFill>
            <a:srgbClr val="22529D">
              <a:alpha val="25000"/>
            </a:srgbClr>
          </a:solidFill>
        </p:grpSpPr>
        <p:sp>
          <p:nvSpPr>
            <p:cNvPr id="18" name="Rectangle 17">
              <a:extLst>
                <a:ext uri="{FF2B5EF4-FFF2-40B4-BE49-F238E27FC236}">
                  <a16:creationId xmlns:a16="http://schemas.microsoft.com/office/drawing/2014/main" id="{06767C71-55FC-4169-90F9-EA1DD7BB02AA}"/>
                </a:ext>
              </a:extLst>
            </p:cNvPr>
            <p:cNvSpPr/>
            <p:nvPr/>
          </p:nvSpPr>
          <p:spPr>
            <a:xfrm>
              <a:off x="2242185" y="700"/>
              <a:ext cx="8968740" cy="718024"/>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90C703A4-0B25-46BB-9F2B-B1F45BA8AD88}"/>
                </a:ext>
              </a:extLst>
            </p:cNvPr>
            <p:cNvSpPr txBox="1"/>
            <p:nvPr/>
          </p:nvSpPr>
          <p:spPr>
            <a:xfrm>
              <a:off x="2242185" y="700"/>
              <a:ext cx="8968740" cy="71802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4018" tIns="182378" rIns="174018" bIns="182378" numCol="1" spcCol="1270" anchor="ctr" anchorCtr="0">
              <a:noAutofit/>
            </a:bodyPr>
            <a:lstStyle/>
            <a:p>
              <a:pPr marL="0" lvl="0" indent="0" algn="l" defTabSz="1244600">
                <a:lnSpc>
                  <a:spcPct val="90000"/>
                </a:lnSpc>
                <a:spcBef>
                  <a:spcPct val="0"/>
                </a:spcBef>
                <a:spcAft>
                  <a:spcPct val="35000"/>
                </a:spcAft>
                <a:buNone/>
              </a:pPr>
              <a:r>
                <a:rPr lang="en-US" sz="2800" kern="1200" dirty="0"/>
                <a:t>the Good News of God in Jesus Christ.</a:t>
              </a:r>
            </a:p>
          </p:txBody>
        </p:sp>
      </p:grpSp>
      <p:grpSp>
        <p:nvGrpSpPr>
          <p:cNvPr id="20" name="Group 19">
            <a:extLst>
              <a:ext uri="{FF2B5EF4-FFF2-40B4-BE49-F238E27FC236}">
                <a16:creationId xmlns:a16="http://schemas.microsoft.com/office/drawing/2014/main" id="{707C8032-3EFB-4B6A-B0CF-B38DC949079E}"/>
              </a:ext>
            </a:extLst>
          </p:cNvPr>
          <p:cNvGrpSpPr/>
          <p:nvPr/>
        </p:nvGrpSpPr>
        <p:grpSpPr>
          <a:xfrm>
            <a:off x="3979681" y="2883989"/>
            <a:ext cx="7588568" cy="718024"/>
            <a:chOff x="2242185" y="761807"/>
            <a:chExt cx="8968740" cy="718024"/>
          </a:xfrm>
          <a:solidFill>
            <a:srgbClr val="22529D">
              <a:alpha val="25000"/>
            </a:srgbClr>
          </a:solidFill>
        </p:grpSpPr>
        <p:sp>
          <p:nvSpPr>
            <p:cNvPr id="21" name="Rectangle 20">
              <a:extLst>
                <a:ext uri="{FF2B5EF4-FFF2-40B4-BE49-F238E27FC236}">
                  <a16:creationId xmlns:a16="http://schemas.microsoft.com/office/drawing/2014/main" id="{FE4AA436-622D-4A76-AF3F-9CECCA377B27}"/>
                </a:ext>
              </a:extLst>
            </p:cNvPr>
            <p:cNvSpPr/>
            <p:nvPr/>
          </p:nvSpPr>
          <p:spPr>
            <a:xfrm>
              <a:off x="2242185" y="761807"/>
              <a:ext cx="8968740" cy="718024"/>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A2A67628-35F8-44C1-A9F2-647DA15C64BA}"/>
                </a:ext>
              </a:extLst>
            </p:cNvPr>
            <p:cNvSpPr txBox="1"/>
            <p:nvPr/>
          </p:nvSpPr>
          <p:spPr>
            <a:xfrm>
              <a:off x="2242185" y="761807"/>
              <a:ext cx="8968740" cy="71802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4018" tIns="182378" rIns="174018" bIns="182378" numCol="1" spcCol="1270" anchor="ctr" anchorCtr="0">
              <a:noAutofit/>
            </a:bodyPr>
            <a:lstStyle/>
            <a:p>
              <a:pPr marL="0" lvl="0" indent="0" algn="l" defTabSz="1244600">
                <a:lnSpc>
                  <a:spcPct val="90000"/>
                </a:lnSpc>
                <a:spcBef>
                  <a:spcPct val="0"/>
                </a:spcBef>
                <a:spcAft>
                  <a:spcPct val="35000"/>
                </a:spcAft>
                <a:buNone/>
              </a:pPr>
              <a:r>
                <a:rPr lang="en-US" sz="2800" kern="1200" dirty="0"/>
                <a:t>on our own and in community to know God’s will. </a:t>
              </a:r>
            </a:p>
          </p:txBody>
        </p:sp>
      </p:grpSp>
      <p:grpSp>
        <p:nvGrpSpPr>
          <p:cNvPr id="23" name="Group 22">
            <a:extLst>
              <a:ext uri="{FF2B5EF4-FFF2-40B4-BE49-F238E27FC236}">
                <a16:creationId xmlns:a16="http://schemas.microsoft.com/office/drawing/2014/main" id="{A0C27FE7-D4F4-4AB2-8C7A-62D9D191583C}"/>
              </a:ext>
            </a:extLst>
          </p:cNvPr>
          <p:cNvGrpSpPr/>
          <p:nvPr/>
        </p:nvGrpSpPr>
        <p:grpSpPr>
          <a:xfrm>
            <a:off x="3979678" y="3661229"/>
            <a:ext cx="7588571" cy="718024"/>
            <a:chOff x="2242184" y="1522913"/>
            <a:chExt cx="8968741" cy="718024"/>
          </a:xfrm>
          <a:solidFill>
            <a:srgbClr val="22529D">
              <a:alpha val="25000"/>
            </a:srgbClr>
          </a:solidFill>
        </p:grpSpPr>
        <p:sp>
          <p:nvSpPr>
            <p:cNvPr id="24" name="Rectangle 23">
              <a:extLst>
                <a:ext uri="{FF2B5EF4-FFF2-40B4-BE49-F238E27FC236}">
                  <a16:creationId xmlns:a16="http://schemas.microsoft.com/office/drawing/2014/main" id="{81DAA9E1-E1EA-47C6-8203-595BD7CEDCB3}"/>
                </a:ext>
              </a:extLst>
            </p:cNvPr>
            <p:cNvSpPr/>
            <p:nvPr/>
          </p:nvSpPr>
          <p:spPr>
            <a:xfrm>
              <a:off x="2242185" y="1522913"/>
              <a:ext cx="8968740" cy="718024"/>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60E39A79-23FA-42CA-A307-ED144A46DF72}"/>
                </a:ext>
              </a:extLst>
            </p:cNvPr>
            <p:cNvSpPr txBox="1"/>
            <p:nvPr/>
          </p:nvSpPr>
          <p:spPr>
            <a:xfrm>
              <a:off x="2242184" y="1522913"/>
              <a:ext cx="8968740" cy="71802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4018" tIns="182378" rIns="174018" bIns="182378" numCol="1" spcCol="1270" anchor="ctr" anchorCtr="0">
              <a:noAutofit/>
            </a:bodyPr>
            <a:lstStyle/>
            <a:p>
              <a:pPr marL="0" lvl="0" indent="0" algn="l" defTabSz="1244600">
                <a:lnSpc>
                  <a:spcPct val="90000"/>
                </a:lnSpc>
                <a:spcBef>
                  <a:spcPct val="0"/>
                </a:spcBef>
                <a:spcAft>
                  <a:spcPct val="35000"/>
                </a:spcAft>
                <a:buNone/>
              </a:pPr>
              <a:r>
                <a:rPr lang="en-US" sz="2800" kern="1200" dirty="0"/>
                <a:t>the people among whom we live and work. </a:t>
              </a:r>
            </a:p>
          </p:txBody>
        </p:sp>
      </p:grpSp>
      <p:sp>
        <p:nvSpPr>
          <p:cNvPr id="27" name="Rectangle 26">
            <a:extLst>
              <a:ext uri="{FF2B5EF4-FFF2-40B4-BE49-F238E27FC236}">
                <a16:creationId xmlns:a16="http://schemas.microsoft.com/office/drawing/2014/main" id="{C1D3E4D5-E70E-2F44-81D8-E19E78F15FE4}"/>
              </a:ext>
            </a:extLst>
          </p:cNvPr>
          <p:cNvSpPr/>
          <p:nvPr/>
        </p:nvSpPr>
        <p:spPr>
          <a:xfrm>
            <a:off x="1050845" y="139238"/>
            <a:ext cx="1486304"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Our vision</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997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14FC8-6ADD-421D-91BA-56F1B49526D9}"/>
              </a:ext>
            </a:extLst>
          </p:cNvPr>
          <p:cNvSpPr txBox="1"/>
          <p:nvPr/>
        </p:nvSpPr>
        <p:spPr>
          <a:xfrm>
            <a:off x="1219200" y="1449017"/>
            <a:ext cx="10848975" cy="595932"/>
          </a:xfrm>
          <a:prstGeom prst="rect">
            <a:avLst/>
          </a:prstGeom>
          <a:noFill/>
        </p:spPr>
        <p:txBody>
          <a:bodyPr wrap="square">
            <a:spAutoFit/>
          </a:bodyPr>
          <a:lstStyle/>
          <a:p>
            <a:pPr>
              <a:lnSpc>
                <a:spcPct val="107000"/>
              </a:lnSpc>
              <a:spcAft>
                <a:spcPts val="800"/>
              </a:spcAft>
            </a:pPr>
            <a:r>
              <a:rPr lang="en-GB" sz="3200" dirty="0">
                <a:solidFill>
                  <a:srgbClr val="22529D"/>
                </a:solidFill>
                <a:latin typeface="Calibri" panose="020F0502020204030204" pitchFamily="34" charset="0"/>
                <a:cs typeface="Calibri" panose="020F0502020204030204" pitchFamily="34" charset="0"/>
              </a:rPr>
              <a:t>Is to grow in </a:t>
            </a:r>
            <a:r>
              <a:rPr lang="en-GB" sz="3200" b="1" dirty="0">
                <a:solidFill>
                  <a:srgbClr val="22529D"/>
                </a:solidFill>
                <a:latin typeface="Calibri" panose="020F0502020204030204" pitchFamily="34" charset="0"/>
                <a:cs typeface="Calibri" panose="020F0502020204030204" pitchFamily="34" charset="0"/>
              </a:rPr>
              <a:t>depth, impact, </a:t>
            </a:r>
            <a:r>
              <a:rPr lang="en-GB" sz="3200" dirty="0">
                <a:solidFill>
                  <a:srgbClr val="22529D"/>
                </a:solidFill>
                <a:latin typeface="Calibri" panose="020F0502020204030204" pitchFamily="34" charset="0"/>
                <a:cs typeface="Calibri" panose="020F0502020204030204" pitchFamily="34" charset="0"/>
              </a:rPr>
              <a:t>and</a:t>
            </a:r>
            <a:r>
              <a:rPr lang="en-GB" sz="3200" b="1" dirty="0">
                <a:solidFill>
                  <a:srgbClr val="22529D"/>
                </a:solidFill>
                <a:latin typeface="Calibri" panose="020F0502020204030204" pitchFamily="34" charset="0"/>
                <a:cs typeface="Calibri" panose="020F0502020204030204" pitchFamily="34" charset="0"/>
              </a:rPr>
              <a:t> number, </a:t>
            </a:r>
            <a:r>
              <a:rPr lang="en-GB" sz="3200" dirty="0">
                <a:solidFill>
                  <a:srgbClr val="22529D"/>
                </a:solidFill>
                <a:latin typeface="Calibri" panose="020F0502020204030204" pitchFamily="34" charset="0"/>
                <a:cs typeface="Calibri" panose="020F0502020204030204" pitchFamily="34" charset="0"/>
              </a:rPr>
              <a:t>so that…  </a:t>
            </a:r>
          </a:p>
        </p:txBody>
      </p:sp>
      <p:sp>
        <p:nvSpPr>
          <p:cNvPr id="4" name="TextBox 3">
            <a:extLst>
              <a:ext uri="{FF2B5EF4-FFF2-40B4-BE49-F238E27FC236}">
                <a16:creationId xmlns:a16="http://schemas.microsoft.com/office/drawing/2014/main" id="{3366A99D-73C2-4CBE-BAEF-CA261867631F}"/>
              </a:ext>
            </a:extLst>
          </p:cNvPr>
          <p:cNvSpPr txBox="1"/>
          <p:nvPr/>
        </p:nvSpPr>
        <p:spPr>
          <a:xfrm>
            <a:off x="1219200" y="2727674"/>
            <a:ext cx="10972800" cy="2241639"/>
          </a:xfrm>
          <a:prstGeom prst="rect">
            <a:avLst/>
          </a:prstGeom>
          <a:noFill/>
        </p:spPr>
        <p:txBody>
          <a:bodyPr wrap="square">
            <a:spAutoFit/>
          </a:bodyPr>
          <a:lstStyle/>
          <a:p>
            <a:pPr>
              <a:lnSpc>
                <a:spcPct val="107000"/>
              </a:lnSpc>
              <a:spcAft>
                <a:spcPts val="800"/>
              </a:spcAft>
            </a:pPr>
            <a:r>
              <a:rPr lang="en-GB" sz="3200" dirty="0">
                <a:solidFill>
                  <a:srgbClr val="22529D"/>
                </a:solidFill>
                <a:latin typeface="Calibri" panose="020F0502020204030204" pitchFamily="34" charset="0"/>
                <a:cs typeface="Calibri" panose="020F0502020204030204" pitchFamily="34" charset="0"/>
              </a:rPr>
              <a:t>…more people love the Lord their God with all their heart, mind, soul, and strength; more people love their neighbours as themselves; and more people join us in going out to make new disciples and to make disciples of all nations. </a:t>
            </a:r>
          </a:p>
        </p:txBody>
      </p:sp>
      <p:sp>
        <p:nvSpPr>
          <p:cNvPr id="5" name="Rectangle 4">
            <a:extLst>
              <a:ext uri="{FF2B5EF4-FFF2-40B4-BE49-F238E27FC236}">
                <a16:creationId xmlns:a16="http://schemas.microsoft.com/office/drawing/2014/main" id="{FBB761B9-A729-6E46-89F0-753A12DFBBC0}"/>
              </a:ext>
            </a:extLst>
          </p:cNvPr>
          <p:cNvSpPr/>
          <p:nvPr/>
        </p:nvSpPr>
        <p:spPr>
          <a:xfrm>
            <a:off x="1050845" y="139238"/>
            <a:ext cx="1784463"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Our purpose</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60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B761B9-A729-6E46-89F0-753A12DFBBC0}"/>
              </a:ext>
            </a:extLst>
          </p:cNvPr>
          <p:cNvSpPr/>
          <p:nvPr/>
        </p:nvSpPr>
        <p:spPr>
          <a:xfrm>
            <a:off x="1050845" y="139238"/>
            <a:ext cx="1549142"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Our values</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5F32C12D-C7D9-CD45-A06D-163AB0D75199}"/>
              </a:ext>
            </a:extLst>
          </p:cNvPr>
          <p:cNvGrpSpPr/>
          <p:nvPr/>
        </p:nvGrpSpPr>
        <p:grpSpPr>
          <a:xfrm>
            <a:off x="740231" y="2775563"/>
            <a:ext cx="11735994" cy="1306874"/>
            <a:chOff x="1535838" y="4436213"/>
            <a:chExt cx="9964916" cy="1109654"/>
          </a:xfrm>
        </p:grpSpPr>
        <p:graphicFrame>
          <p:nvGraphicFramePr>
            <p:cNvPr id="7" name="TextBox 5">
              <a:extLst>
                <a:ext uri="{FF2B5EF4-FFF2-40B4-BE49-F238E27FC236}">
                  <a16:creationId xmlns:a16="http://schemas.microsoft.com/office/drawing/2014/main" id="{7F70C3F8-6A63-7841-8642-936E4830EBEF}"/>
                </a:ext>
              </a:extLst>
            </p:cNvPr>
            <p:cNvGraphicFramePr/>
            <p:nvPr>
              <p:extLst>
                <p:ext uri="{D42A27DB-BD31-4B8C-83A1-F6EECF244321}">
                  <p14:modId xmlns:p14="http://schemas.microsoft.com/office/powerpoint/2010/main" val="2112769409"/>
                </p:ext>
              </p:extLst>
            </p:nvPr>
          </p:nvGraphicFramePr>
          <p:xfrm>
            <a:off x="1535838" y="4436213"/>
            <a:ext cx="9964916" cy="110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C38E51B8-9B39-1D4C-B7D3-DCF7822C06DD}"/>
                </a:ext>
              </a:extLst>
            </p:cNvPr>
            <p:cNvPicPr>
              <a:picLocks noChangeAspect="1"/>
            </p:cNvPicPr>
            <p:nvPr/>
          </p:nvPicPr>
          <p:blipFill>
            <a:blip r:embed="rId7"/>
            <a:stretch>
              <a:fillRect/>
            </a:stretch>
          </p:blipFill>
          <p:spPr>
            <a:xfrm>
              <a:off x="1835335" y="5098148"/>
              <a:ext cx="9267947" cy="284429"/>
            </a:xfrm>
            <a:prstGeom prst="rect">
              <a:avLst/>
            </a:prstGeom>
          </p:spPr>
        </p:pic>
      </p:grpSp>
    </p:spTree>
    <p:extLst>
      <p:ext uri="{BB962C8B-B14F-4D97-AF65-F5344CB8AC3E}">
        <p14:creationId xmlns:p14="http://schemas.microsoft.com/office/powerpoint/2010/main" val="60780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71ED38-C0C5-C145-8324-4C4B5C4A579E}"/>
              </a:ext>
            </a:extLst>
          </p:cNvPr>
          <p:cNvSpPr/>
          <p:nvPr/>
        </p:nvSpPr>
        <p:spPr>
          <a:xfrm>
            <a:off x="1050845" y="139238"/>
            <a:ext cx="4071692"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Vision Transformation Journey</a:t>
            </a:r>
          </a:p>
        </p:txBody>
      </p:sp>
      <p:sp>
        <p:nvSpPr>
          <p:cNvPr id="8" name="Rectangle: Rounded Corners 4">
            <a:extLst>
              <a:ext uri="{FF2B5EF4-FFF2-40B4-BE49-F238E27FC236}">
                <a16:creationId xmlns:a16="http://schemas.microsoft.com/office/drawing/2014/main" id="{343FA773-9512-AD47-83A9-CA4DD28ECAD1}"/>
              </a:ext>
            </a:extLst>
          </p:cNvPr>
          <p:cNvSpPr/>
          <p:nvPr/>
        </p:nvSpPr>
        <p:spPr>
          <a:xfrm>
            <a:off x="3069773" y="1772075"/>
            <a:ext cx="1502230" cy="2677885"/>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2529D"/>
                </a:solidFill>
                <a:effectLst/>
                <a:uLnTx/>
                <a:uFillTx/>
                <a:latin typeface="Calibri" panose="020F0502020204030204"/>
                <a:ea typeface="+mn-ea"/>
                <a:cs typeface="+mn-cs"/>
              </a:rPr>
              <a:t>Finance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2529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DBF Restructure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rgbClr val="22529D"/>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Priority-led budgets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Income and expenditure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Potential parish share review</a:t>
            </a:r>
          </a:p>
        </p:txBody>
      </p:sp>
      <p:sp>
        <p:nvSpPr>
          <p:cNvPr id="9" name="Rectangle: Rounded Corners 7">
            <a:extLst>
              <a:ext uri="{FF2B5EF4-FFF2-40B4-BE49-F238E27FC236}">
                <a16:creationId xmlns:a16="http://schemas.microsoft.com/office/drawing/2014/main" id="{349D9175-008F-9744-8FA3-B2D01FCF4401}"/>
              </a:ext>
            </a:extLst>
          </p:cNvPr>
          <p:cNvSpPr/>
          <p:nvPr/>
        </p:nvSpPr>
        <p:spPr>
          <a:xfrm>
            <a:off x="890159" y="575201"/>
            <a:ext cx="11173253" cy="543136"/>
          </a:xfrm>
          <a:prstGeom prst="roundRect">
            <a:avLst/>
          </a:prstGeom>
          <a:solidFill>
            <a:srgbClr val="F4D696"/>
          </a:solid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529D"/>
                </a:solidFill>
                <a:effectLst/>
                <a:uLnTx/>
                <a:uFillTx/>
                <a:latin typeface="Calibri" panose="020F0502020204030204"/>
                <a:ea typeface="+mn-ea"/>
                <a:cs typeface="+mn-cs"/>
              </a:rPr>
              <a:t>Visioning Exercises – Vision of a Thriving Diocese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529D"/>
                </a:solidFill>
                <a:effectLst/>
                <a:uLnTx/>
                <a:uFillTx/>
                <a:latin typeface="Calibri" panose="020F0502020204030204"/>
                <a:ea typeface="+mn-ea"/>
                <a:cs typeface="+mn-cs"/>
              </a:rPr>
              <a:t> (Bishops Senior Staff, Bishop’s Council, Area Deans &amp; Lay Chairs, and HoDs</a:t>
            </a:r>
          </a:p>
        </p:txBody>
      </p:sp>
      <p:sp>
        <p:nvSpPr>
          <p:cNvPr id="10" name="Rectangle: Rounded Corners 12">
            <a:extLst>
              <a:ext uri="{FF2B5EF4-FFF2-40B4-BE49-F238E27FC236}">
                <a16:creationId xmlns:a16="http://schemas.microsoft.com/office/drawing/2014/main" id="{F0B87441-2EED-1D48-B4CF-58E9AEEB2996}"/>
              </a:ext>
            </a:extLst>
          </p:cNvPr>
          <p:cNvSpPr/>
          <p:nvPr/>
        </p:nvSpPr>
        <p:spPr>
          <a:xfrm>
            <a:off x="1042989" y="5200101"/>
            <a:ext cx="10972800" cy="500337"/>
          </a:xfrm>
          <a:prstGeom prst="roundRect">
            <a:avLst/>
          </a:prstGeom>
          <a:solidFill>
            <a:srgbClr val="F6989F"/>
          </a:solid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529D"/>
                </a:solidFill>
                <a:effectLst/>
                <a:uLnTx/>
                <a:uFillTx/>
                <a:latin typeface="Calibri" panose="020F0502020204030204"/>
                <a:ea typeface="+mn-ea"/>
                <a:cs typeface="+mn-cs"/>
              </a:rPr>
              <a:t>Diocesan Strategic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2529D"/>
                </a:solidFill>
                <a:effectLst/>
                <a:uLnTx/>
                <a:uFillTx/>
                <a:latin typeface="Calibri" panose="020F0502020204030204"/>
                <a:ea typeface="+mn-ea"/>
                <a:cs typeface="+mn-cs"/>
              </a:rPr>
              <a:t>Implementation over the next 5 years</a:t>
            </a:r>
          </a:p>
        </p:txBody>
      </p:sp>
      <p:sp>
        <p:nvSpPr>
          <p:cNvPr id="11" name="Rectangle: Rounded Corners 20">
            <a:extLst>
              <a:ext uri="{FF2B5EF4-FFF2-40B4-BE49-F238E27FC236}">
                <a16:creationId xmlns:a16="http://schemas.microsoft.com/office/drawing/2014/main" id="{6511CB52-E922-F84D-B593-F2891BF4F7B3}"/>
              </a:ext>
            </a:extLst>
          </p:cNvPr>
          <p:cNvSpPr/>
          <p:nvPr/>
        </p:nvSpPr>
        <p:spPr>
          <a:xfrm>
            <a:off x="6729286" y="2867018"/>
            <a:ext cx="411321" cy="1626610"/>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2529D"/>
                </a:solidFill>
                <a:effectLst/>
                <a:uLnTx/>
                <a:uFillTx/>
                <a:latin typeface="Calibri" panose="020F0502020204030204"/>
                <a:ea typeface="+mn-ea"/>
                <a:cs typeface="+mn-cs"/>
              </a:rPr>
              <a:t>Visionary Leadership</a:t>
            </a:r>
          </a:p>
        </p:txBody>
      </p:sp>
      <p:sp>
        <p:nvSpPr>
          <p:cNvPr id="12" name="Rectangle: Rounded Corners 10">
            <a:extLst>
              <a:ext uri="{FF2B5EF4-FFF2-40B4-BE49-F238E27FC236}">
                <a16:creationId xmlns:a16="http://schemas.microsoft.com/office/drawing/2014/main" id="{7628359B-75AC-AD44-B3FC-AFD7A18A38DF}"/>
              </a:ext>
            </a:extLst>
          </p:cNvPr>
          <p:cNvSpPr/>
          <p:nvPr/>
        </p:nvSpPr>
        <p:spPr>
          <a:xfrm>
            <a:off x="4738823" y="1772075"/>
            <a:ext cx="1666875" cy="892748"/>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2529D"/>
                </a:solidFill>
                <a:effectLst/>
                <a:uLnTx/>
                <a:uFillTx/>
                <a:latin typeface="Calibri" panose="020F0502020204030204"/>
                <a:ea typeface="+mn-ea"/>
                <a:cs typeface="+mn-cs"/>
              </a:rPr>
              <a:t>Deanery Plans </a:t>
            </a:r>
            <a:r>
              <a:rPr kumimoji="0" lang="en-GB" sz="1100" b="0" i="0" u="none" strike="noStrike" kern="1200" cap="none" spc="0" normalizeH="0" baseline="0" noProof="0" dirty="0">
                <a:ln>
                  <a:noFill/>
                </a:ln>
                <a:solidFill>
                  <a:srgbClr val="22529D"/>
                </a:solidFill>
                <a:effectLst/>
                <a:uLnTx/>
                <a:uFillTx/>
                <a:latin typeface="Calibri" panose="020F0502020204030204"/>
                <a:ea typeface="+mn-ea"/>
                <a:cs typeface="+mn-cs"/>
              </a:rPr>
              <a:t>Parish structures and ministry deployment</a:t>
            </a:r>
          </a:p>
        </p:txBody>
      </p:sp>
      <p:sp>
        <p:nvSpPr>
          <p:cNvPr id="13" name="Rectangle: Rounded Corners 18">
            <a:extLst>
              <a:ext uri="{FF2B5EF4-FFF2-40B4-BE49-F238E27FC236}">
                <a16:creationId xmlns:a16="http://schemas.microsoft.com/office/drawing/2014/main" id="{22A1CAB6-E782-5C4A-809A-CB3525F1F322}"/>
              </a:ext>
            </a:extLst>
          </p:cNvPr>
          <p:cNvSpPr/>
          <p:nvPr/>
        </p:nvSpPr>
        <p:spPr>
          <a:xfrm>
            <a:off x="4745172" y="2971918"/>
            <a:ext cx="1666875" cy="842437"/>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2529D"/>
                </a:solidFill>
                <a:effectLst/>
                <a:uLnTx/>
                <a:uFillTx/>
                <a:latin typeface="Calibri" panose="020F0502020204030204"/>
                <a:ea typeface="+mn-ea"/>
                <a:cs typeface="+mn-cs"/>
              </a:rPr>
              <a:t>Deanery Presentations </a:t>
            </a: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&amp; ongoing discussions</a:t>
            </a:r>
          </a:p>
        </p:txBody>
      </p:sp>
      <p:sp>
        <p:nvSpPr>
          <p:cNvPr id="14" name="Rectangle: Rounded Corners 3">
            <a:extLst>
              <a:ext uri="{FF2B5EF4-FFF2-40B4-BE49-F238E27FC236}">
                <a16:creationId xmlns:a16="http://schemas.microsoft.com/office/drawing/2014/main" id="{D185F68A-CF2C-C441-A818-00C23178FF0E}"/>
              </a:ext>
            </a:extLst>
          </p:cNvPr>
          <p:cNvSpPr/>
          <p:nvPr/>
        </p:nvSpPr>
        <p:spPr>
          <a:xfrm>
            <a:off x="9012901" y="1772075"/>
            <a:ext cx="1359122" cy="1114816"/>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2529D"/>
                </a:solidFill>
                <a:effectLst/>
                <a:uLnTx/>
                <a:uFillTx/>
                <a:latin typeface="Calibri" panose="020F0502020204030204"/>
                <a:ea typeface="+mn-ea"/>
                <a:cs typeface="+mn-cs"/>
              </a:rPr>
              <a:t>Strengths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Stakeholder Interviews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Focus Groups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2529D"/>
                </a:solidFill>
                <a:effectLst/>
                <a:uLnTx/>
                <a:uFillTx/>
                <a:latin typeface="Calibri" panose="020F0502020204030204"/>
                <a:ea typeface="+mn-ea"/>
                <a:cs typeface="+mn-cs"/>
              </a:rPr>
              <a:t>Questionnaire </a:t>
            </a:r>
          </a:p>
        </p:txBody>
      </p:sp>
      <p:cxnSp>
        <p:nvCxnSpPr>
          <p:cNvPr id="15" name="Elbow Connector 14">
            <a:extLst>
              <a:ext uri="{FF2B5EF4-FFF2-40B4-BE49-F238E27FC236}">
                <a16:creationId xmlns:a16="http://schemas.microsoft.com/office/drawing/2014/main" id="{AB1FF435-4DA4-B94D-929C-AB5818AF979F}"/>
              </a:ext>
            </a:extLst>
          </p:cNvPr>
          <p:cNvCxnSpPr>
            <a:cxnSpLocks/>
            <a:stCxn id="9" idx="2"/>
            <a:endCxn id="8" idx="0"/>
          </p:cNvCxnSpPr>
          <p:nvPr/>
        </p:nvCxnSpPr>
        <p:spPr>
          <a:xfrm rot="5400000">
            <a:off x="4821968" y="117257"/>
            <a:ext cx="653738" cy="2655898"/>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838E1D77-9C33-9D44-8B4C-C53FEB2A43EE}"/>
              </a:ext>
            </a:extLst>
          </p:cNvPr>
          <p:cNvCxnSpPr>
            <a:cxnSpLocks/>
            <a:stCxn id="9" idx="2"/>
            <a:endCxn id="12" idx="0"/>
          </p:cNvCxnSpPr>
          <p:nvPr/>
        </p:nvCxnSpPr>
        <p:spPr>
          <a:xfrm rot="5400000">
            <a:off x="5697655" y="992944"/>
            <a:ext cx="653738" cy="904525"/>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7A29A4CB-F35F-ED46-98AB-5E804CBE6A77}"/>
              </a:ext>
            </a:extLst>
          </p:cNvPr>
          <p:cNvCxnSpPr>
            <a:cxnSpLocks/>
            <a:stCxn id="38" idx="2"/>
            <a:endCxn id="11" idx="0"/>
          </p:cNvCxnSpPr>
          <p:nvPr/>
        </p:nvCxnSpPr>
        <p:spPr>
          <a:xfrm rot="5400000">
            <a:off x="7004973" y="2156075"/>
            <a:ext cx="640917" cy="780968"/>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9E6BAA3B-194D-CD42-BBF1-83E0D53FA551}"/>
              </a:ext>
            </a:extLst>
          </p:cNvPr>
          <p:cNvCxnSpPr>
            <a:cxnSpLocks/>
            <a:stCxn id="9" idx="2"/>
            <a:endCxn id="14" idx="0"/>
          </p:cNvCxnSpPr>
          <p:nvPr/>
        </p:nvCxnSpPr>
        <p:spPr>
          <a:xfrm rot="16200000" flipH="1">
            <a:off x="7757755" y="-162632"/>
            <a:ext cx="653738" cy="3215676"/>
          </a:xfrm>
          <a:prstGeom prst="bentConnector3">
            <a:avLst>
              <a:gd name="adj1" fmla="val 48972"/>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AD21C18A-C93C-B246-892D-E4EA67986CEB}"/>
              </a:ext>
            </a:extLst>
          </p:cNvPr>
          <p:cNvCxnSpPr>
            <a:cxnSpLocks/>
            <a:stCxn id="12" idx="2"/>
            <a:endCxn id="13" idx="0"/>
          </p:cNvCxnSpPr>
          <p:nvPr/>
        </p:nvCxnSpPr>
        <p:spPr>
          <a:xfrm rot="16200000" flipH="1">
            <a:off x="5421888" y="2815195"/>
            <a:ext cx="307095" cy="6349"/>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sp>
        <p:nvSpPr>
          <p:cNvPr id="20" name="Arrow: Down 5">
            <a:extLst>
              <a:ext uri="{FF2B5EF4-FFF2-40B4-BE49-F238E27FC236}">
                <a16:creationId xmlns:a16="http://schemas.microsoft.com/office/drawing/2014/main" id="{D972D6D9-A808-1940-817F-9D71666D29A0}"/>
              </a:ext>
            </a:extLst>
          </p:cNvPr>
          <p:cNvSpPr/>
          <p:nvPr/>
        </p:nvSpPr>
        <p:spPr>
          <a:xfrm>
            <a:off x="10275945" y="895349"/>
            <a:ext cx="1359122" cy="4794251"/>
          </a:xfrm>
          <a:prstGeom prst="downArrow">
            <a:avLst>
              <a:gd name="adj1" fmla="val 50000"/>
              <a:gd name="adj2" fmla="val 35823"/>
            </a:avLst>
          </a:prstGeom>
          <a:solidFill>
            <a:srgbClr val="F6989F"/>
          </a:solid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529D"/>
                </a:solidFill>
                <a:effectLst/>
                <a:uLnTx/>
                <a:uFillTx/>
                <a:latin typeface="Calibri" panose="020F0502020204030204"/>
                <a:ea typeface="+mn-ea"/>
                <a:cs typeface="+mn-cs"/>
              </a:rPr>
              <a:t>Ongoing regular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529D"/>
                </a:solidFill>
                <a:effectLst/>
                <a:uLnTx/>
                <a:uFillTx/>
                <a:latin typeface="Calibri" panose="020F0502020204030204"/>
                <a:ea typeface="+mn-ea"/>
                <a:cs typeface="+mn-cs"/>
              </a:rPr>
              <a:t>Clergy, Bishop &amp; Archdeacons, individual and collective </a:t>
            </a:r>
          </a:p>
        </p:txBody>
      </p:sp>
      <p:cxnSp>
        <p:nvCxnSpPr>
          <p:cNvPr id="21" name="Elbow Connector 20">
            <a:extLst>
              <a:ext uri="{FF2B5EF4-FFF2-40B4-BE49-F238E27FC236}">
                <a16:creationId xmlns:a16="http://schemas.microsoft.com/office/drawing/2014/main" id="{62DA8293-1D26-FB4F-A572-554A436BCB83}"/>
              </a:ext>
            </a:extLst>
          </p:cNvPr>
          <p:cNvCxnSpPr>
            <a:cxnSpLocks/>
            <a:stCxn id="8" idx="2"/>
            <a:endCxn id="10" idx="0"/>
          </p:cNvCxnSpPr>
          <p:nvPr/>
        </p:nvCxnSpPr>
        <p:spPr>
          <a:xfrm rot="16200000" flipH="1">
            <a:off x="4800068" y="3470779"/>
            <a:ext cx="750141" cy="2708501"/>
          </a:xfrm>
          <a:prstGeom prst="bentConnector3">
            <a:avLst>
              <a:gd name="adj1" fmla="val 4014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21C7A89F-CACF-8E4F-AC73-87E55D69F8D1}"/>
              </a:ext>
            </a:extLst>
          </p:cNvPr>
          <p:cNvCxnSpPr>
            <a:cxnSpLocks/>
            <a:stCxn id="13" idx="2"/>
            <a:endCxn id="10" idx="0"/>
          </p:cNvCxnSpPr>
          <p:nvPr/>
        </p:nvCxnSpPr>
        <p:spPr>
          <a:xfrm rot="16200000" flipH="1">
            <a:off x="5361126" y="4031838"/>
            <a:ext cx="1385746" cy="950779"/>
          </a:xfrm>
          <a:prstGeom prst="bentConnector3">
            <a:avLst>
              <a:gd name="adj1" fmla="val 67468"/>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7B74F41C-0F78-814F-94F3-0F75583691BC}"/>
              </a:ext>
            </a:extLst>
          </p:cNvPr>
          <p:cNvCxnSpPr>
            <a:cxnSpLocks/>
            <a:stCxn id="11" idx="2"/>
            <a:endCxn id="10" idx="0"/>
          </p:cNvCxnSpPr>
          <p:nvPr/>
        </p:nvCxnSpPr>
        <p:spPr>
          <a:xfrm rot="5400000">
            <a:off x="6378932" y="4644085"/>
            <a:ext cx="706473" cy="405558"/>
          </a:xfrm>
          <a:prstGeom prst="bentConnector3">
            <a:avLst>
              <a:gd name="adj1" fmla="val 35725"/>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7F13F54A-ABE0-6245-99CA-DDE42750C697}"/>
              </a:ext>
            </a:extLst>
          </p:cNvPr>
          <p:cNvCxnSpPr>
            <a:cxnSpLocks/>
            <a:stCxn id="25" idx="2"/>
            <a:endCxn id="10" idx="0"/>
          </p:cNvCxnSpPr>
          <p:nvPr/>
        </p:nvCxnSpPr>
        <p:spPr>
          <a:xfrm rot="5400000">
            <a:off x="7666249" y="3179646"/>
            <a:ext cx="883595" cy="3157314"/>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3">
            <a:extLst>
              <a:ext uri="{FF2B5EF4-FFF2-40B4-BE49-F238E27FC236}">
                <a16:creationId xmlns:a16="http://schemas.microsoft.com/office/drawing/2014/main" id="{EB8D7F7D-D301-5E4B-BA0D-9EF98496DBFA}"/>
              </a:ext>
            </a:extLst>
          </p:cNvPr>
          <p:cNvSpPr/>
          <p:nvPr/>
        </p:nvSpPr>
        <p:spPr>
          <a:xfrm>
            <a:off x="9007142" y="3311552"/>
            <a:ext cx="1359122" cy="1004954"/>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529D"/>
                </a:solidFill>
                <a:effectLst/>
                <a:uLnTx/>
                <a:uFillTx/>
                <a:latin typeface="Calibri" panose="020F0502020204030204"/>
                <a:ea typeface="+mn-ea"/>
                <a:cs typeface="+mn-cs"/>
              </a:rPr>
              <a:t>Shaping of Lay &amp; Ordained Ministry Roles</a:t>
            </a:r>
          </a:p>
        </p:txBody>
      </p:sp>
      <p:cxnSp>
        <p:nvCxnSpPr>
          <p:cNvPr id="26" name="Elbow Connector 25">
            <a:extLst>
              <a:ext uri="{FF2B5EF4-FFF2-40B4-BE49-F238E27FC236}">
                <a16:creationId xmlns:a16="http://schemas.microsoft.com/office/drawing/2014/main" id="{809ED4B0-FB87-7843-86ED-23D7FBB2FAE1}"/>
              </a:ext>
            </a:extLst>
          </p:cNvPr>
          <p:cNvCxnSpPr>
            <a:cxnSpLocks/>
            <a:stCxn id="14" idx="2"/>
            <a:endCxn id="25" idx="0"/>
          </p:cNvCxnSpPr>
          <p:nvPr/>
        </p:nvCxnSpPr>
        <p:spPr>
          <a:xfrm rot="5400000">
            <a:off x="9477253" y="3096342"/>
            <a:ext cx="424661" cy="5759"/>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sp>
        <p:nvSpPr>
          <p:cNvPr id="27" name="Arrow: Down 5">
            <a:extLst>
              <a:ext uri="{FF2B5EF4-FFF2-40B4-BE49-F238E27FC236}">
                <a16:creationId xmlns:a16="http://schemas.microsoft.com/office/drawing/2014/main" id="{B9D0D034-21A1-1148-AF5A-E428C0489B3A}"/>
              </a:ext>
            </a:extLst>
          </p:cNvPr>
          <p:cNvSpPr/>
          <p:nvPr/>
        </p:nvSpPr>
        <p:spPr>
          <a:xfrm>
            <a:off x="1170056" y="571501"/>
            <a:ext cx="837683" cy="5118100"/>
          </a:xfrm>
          <a:prstGeom prst="downArrow">
            <a:avLst>
              <a:gd name="adj1" fmla="val 50000"/>
              <a:gd name="adj2" fmla="val 58209"/>
            </a:avLst>
          </a:prstGeom>
          <a:solidFill>
            <a:srgbClr val="F6989F"/>
          </a:solid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529D"/>
                </a:solidFill>
                <a:effectLst/>
                <a:uLnTx/>
                <a:uFillTx/>
                <a:latin typeface="Calibri" panose="020F0502020204030204"/>
                <a:ea typeface="+mn-ea"/>
                <a:cs typeface="+mn-cs"/>
              </a:rPr>
              <a:t>Ongoing engagement with governance structures</a:t>
            </a:r>
          </a:p>
        </p:txBody>
      </p:sp>
      <p:sp>
        <p:nvSpPr>
          <p:cNvPr id="28" name="Arrow: Down 5">
            <a:extLst>
              <a:ext uri="{FF2B5EF4-FFF2-40B4-BE49-F238E27FC236}">
                <a16:creationId xmlns:a16="http://schemas.microsoft.com/office/drawing/2014/main" id="{CB220EC9-ADCA-154E-B909-2C764AE763C9}"/>
              </a:ext>
            </a:extLst>
          </p:cNvPr>
          <p:cNvSpPr/>
          <p:nvPr/>
        </p:nvSpPr>
        <p:spPr>
          <a:xfrm>
            <a:off x="2036069" y="1100139"/>
            <a:ext cx="864293" cy="4586074"/>
          </a:xfrm>
          <a:prstGeom prst="downArrow">
            <a:avLst>
              <a:gd name="adj1" fmla="val 50000"/>
              <a:gd name="adj2" fmla="val 56141"/>
            </a:avLst>
          </a:prstGeom>
          <a:solidFill>
            <a:srgbClr val="F6989F"/>
          </a:solidFill>
          <a:ln w="28575">
            <a:solidFill>
              <a:srgbClr val="22529D"/>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529D"/>
                </a:solidFill>
                <a:effectLst/>
                <a:uLnTx/>
                <a:uFillTx/>
                <a:latin typeface="Calibri" panose="020F0502020204030204"/>
                <a:ea typeface="+mn-ea"/>
                <a:cs typeface="+mn-cs"/>
              </a:rPr>
              <a:t>Ongoing regular diocesan communications</a:t>
            </a:r>
          </a:p>
        </p:txBody>
      </p:sp>
      <p:sp>
        <p:nvSpPr>
          <p:cNvPr id="29" name="Rectangle: Rounded Corners 20">
            <a:extLst>
              <a:ext uri="{FF2B5EF4-FFF2-40B4-BE49-F238E27FC236}">
                <a16:creationId xmlns:a16="http://schemas.microsoft.com/office/drawing/2014/main" id="{C5C2BE34-B193-2346-BDA4-905D98D192C5}"/>
              </a:ext>
            </a:extLst>
          </p:cNvPr>
          <p:cNvSpPr/>
          <p:nvPr/>
        </p:nvSpPr>
        <p:spPr>
          <a:xfrm>
            <a:off x="7247637" y="2867018"/>
            <a:ext cx="411321" cy="1626610"/>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2529D"/>
                </a:solidFill>
                <a:effectLst/>
                <a:uLnTx/>
                <a:uFillTx/>
                <a:latin typeface="Calibri" panose="020F0502020204030204"/>
                <a:ea typeface="+mn-ea"/>
                <a:cs typeface="+mn-cs"/>
              </a:rPr>
              <a:t>Teams on a Mission</a:t>
            </a:r>
          </a:p>
        </p:txBody>
      </p:sp>
      <p:sp>
        <p:nvSpPr>
          <p:cNvPr id="30" name="Rectangle: Rounded Corners 20">
            <a:extLst>
              <a:ext uri="{FF2B5EF4-FFF2-40B4-BE49-F238E27FC236}">
                <a16:creationId xmlns:a16="http://schemas.microsoft.com/office/drawing/2014/main" id="{B81193AE-DB1E-B547-8DFB-63FAFADB5943}"/>
              </a:ext>
            </a:extLst>
          </p:cNvPr>
          <p:cNvSpPr/>
          <p:nvPr/>
        </p:nvSpPr>
        <p:spPr>
          <a:xfrm>
            <a:off x="7765988" y="2867018"/>
            <a:ext cx="411321" cy="1626610"/>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2529D"/>
                </a:solidFill>
                <a:effectLst/>
                <a:uLnTx/>
                <a:uFillTx/>
                <a:latin typeface="Calibri" panose="020F0502020204030204"/>
                <a:ea typeface="+mn-ea"/>
                <a:cs typeface="+mn-cs"/>
              </a:rPr>
              <a:t>Communities of Kingdom Building Disciples</a:t>
            </a:r>
          </a:p>
        </p:txBody>
      </p:sp>
      <p:sp>
        <p:nvSpPr>
          <p:cNvPr id="31" name="Rectangle: Rounded Corners 20">
            <a:extLst>
              <a:ext uri="{FF2B5EF4-FFF2-40B4-BE49-F238E27FC236}">
                <a16:creationId xmlns:a16="http://schemas.microsoft.com/office/drawing/2014/main" id="{1B0797A9-905E-F442-AB95-7F475F019692}"/>
              </a:ext>
            </a:extLst>
          </p:cNvPr>
          <p:cNvSpPr/>
          <p:nvPr/>
        </p:nvSpPr>
        <p:spPr>
          <a:xfrm>
            <a:off x="8284339" y="2867018"/>
            <a:ext cx="411321" cy="1626610"/>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2529D"/>
                </a:solidFill>
                <a:effectLst/>
                <a:uLnTx/>
                <a:uFillTx/>
                <a:latin typeface="Calibri" panose="020F0502020204030204"/>
                <a:ea typeface="+mn-ea"/>
                <a:cs typeface="+mn-cs"/>
              </a:rPr>
              <a:t>Growth Enabling Structures</a:t>
            </a:r>
          </a:p>
        </p:txBody>
      </p:sp>
      <p:cxnSp>
        <p:nvCxnSpPr>
          <p:cNvPr id="32" name="Elbow Connector 31">
            <a:extLst>
              <a:ext uri="{FF2B5EF4-FFF2-40B4-BE49-F238E27FC236}">
                <a16:creationId xmlns:a16="http://schemas.microsoft.com/office/drawing/2014/main" id="{9A16BF37-1FD9-AB4F-9C57-CB1322B363ED}"/>
              </a:ext>
            </a:extLst>
          </p:cNvPr>
          <p:cNvCxnSpPr>
            <a:cxnSpLocks/>
            <a:stCxn id="29" idx="2"/>
            <a:endCxn id="10" idx="0"/>
          </p:cNvCxnSpPr>
          <p:nvPr/>
        </p:nvCxnSpPr>
        <p:spPr>
          <a:xfrm rot="5400000">
            <a:off x="6638108" y="4384910"/>
            <a:ext cx="706473" cy="923909"/>
          </a:xfrm>
          <a:prstGeom prst="bentConnector3">
            <a:avLst>
              <a:gd name="adj1" fmla="val 35725"/>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A011C674-1EE9-A849-AAA4-04C1DDA56D90}"/>
              </a:ext>
            </a:extLst>
          </p:cNvPr>
          <p:cNvCxnSpPr>
            <a:cxnSpLocks/>
            <a:stCxn id="30" idx="2"/>
            <a:endCxn id="10" idx="0"/>
          </p:cNvCxnSpPr>
          <p:nvPr/>
        </p:nvCxnSpPr>
        <p:spPr>
          <a:xfrm rot="5400000">
            <a:off x="6897283" y="4125734"/>
            <a:ext cx="706473" cy="1442260"/>
          </a:xfrm>
          <a:prstGeom prst="bentConnector3">
            <a:avLst>
              <a:gd name="adj1" fmla="val 36676"/>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D3CD14E7-E330-5A4C-9BA3-C88815E4224E}"/>
              </a:ext>
            </a:extLst>
          </p:cNvPr>
          <p:cNvCxnSpPr>
            <a:cxnSpLocks/>
            <a:stCxn id="31" idx="2"/>
            <a:endCxn id="10" idx="0"/>
          </p:cNvCxnSpPr>
          <p:nvPr/>
        </p:nvCxnSpPr>
        <p:spPr>
          <a:xfrm rot="5400000">
            <a:off x="7156459" y="3866559"/>
            <a:ext cx="706473" cy="1960611"/>
          </a:xfrm>
          <a:prstGeom prst="bentConnector3">
            <a:avLst>
              <a:gd name="adj1" fmla="val 36676"/>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895B3FCE-7665-6341-9191-80FB5200CB26}"/>
              </a:ext>
            </a:extLst>
          </p:cNvPr>
          <p:cNvCxnSpPr>
            <a:cxnSpLocks/>
            <a:stCxn id="38" idx="2"/>
            <a:endCxn id="29" idx="0"/>
          </p:cNvCxnSpPr>
          <p:nvPr/>
        </p:nvCxnSpPr>
        <p:spPr>
          <a:xfrm rot="5400000">
            <a:off x="7264149" y="2415251"/>
            <a:ext cx="640917" cy="262617"/>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2ACFA899-97C6-3A46-A151-64E2F3915550}"/>
              </a:ext>
            </a:extLst>
          </p:cNvPr>
          <p:cNvCxnSpPr>
            <a:cxnSpLocks/>
            <a:stCxn id="38" idx="2"/>
            <a:endCxn id="30" idx="0"/>
          </p:cNvCxnSpPr>
          <p:nvPr/>
        </p:nvCxnSpPr>
        <p:spPr>
          <a:xfrm rot="16200000" flipH="1">
            <a:off x="7523324" y="2418692"/>
            <a:ext cx="640917" cy="255734"/>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5442EB6C-48F9-B74E-AF4A-2766E684A9C7}"/>
              </a:ext>
            </a:extLst>
          </p:cNvPr>
          <p:cNvCxnSpPr>
            <a:cxnSpLocks/>
            <a:stCxn id="38" idx="2"/>
            <a:endCxn id="31" idx="0"/>
          </p:cNvCxnSpPr>
          <p:nvPr/>
        </p:nvCxnSpPr>
        <p:spPr>
          <a:xfrm rot="16200000" flipH="1">
            <a:off x="7782499" y="2159516"/>
            <a:ext cx="640917" cy="774085"/>
          </a:xfrm>
          <a:prstGeom prst="bentConnector3">
            <a:avLst>
              <a:gd name="adj1" fmla="val 50000"/>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10">
            <a:extLst>
              <a:ext uri="{FF2B5EF4-FFF2-40B4-BE49-F238E27FC236}">
                <a16:creationId xmlns:a16="http://schemas.microsoft.com/office/drawing/2014/main" id="{25CDA122-D5C7-8C44-B944-7426B1AB7CF8}"/>
              </a:ext>
            </a:extLst>
          </p:cNvPr>
          <p:cNvSpPr/>
          <p:nvPr/>
        </p:nvSpPr>
        <p:spPr>
          <a:xfrm>
            <a:off x="6741506" y="1941894"/>
            <a:ext cx="1948817" cy="284207"/>
          </a:xfrm>
          <a:prstGeom prst="roundRect">
            <a:avLst/>
          </a:prstGeom>
          <a:solidFill>
            <a:srgbClr val="93A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529D"/>
                </a:solidFill>
                <a:effectLst/>
                <a:uLnTx/>
                <a:uFillTx/>
                <a:latin typeface="Calibri" panose="020F0502020204030204"/>
                <a:ea typeface="+mn-ea"/>
                <a:cs typeface="+mn-cs"/>
              </a:rPr>
              <a:t>Key Elements</a:t>
            </a:r>
            <a:endParaRPr kumimoji="0" lang="en-GB" sz="1100" b="0" i="0" u="none" strike="noStrike" kern="1200" cap="none" spc="0" normalizeH="0" baseline="0" noProof="0" dirty="0">
              <a:ln>
                <a:noFill/>
              </a:ln>
              <a:solidFill>
                <a:srgbClr val="22529D"/>
              </a:solidFill>
              <a:effectLst/>
              <a:uLnTx/>
              <a:uFillTx/>
              <a:latin typeface="Calibri" panose="020F0502020204030204"/>
              <a:ea typeface="+mn-ea"/>
              <a:cs typeface="+mn-cs"/>
            </a:endParaRPr>
          </a:p>
        </p:txBody>
      </p:sp>
      <p:cxnSp>
        <p:nvCxnSpPr>
          <p:cNvPr id="39" name="Elbow Connector 38">
            <a:extLst>
              <a:ext uri="{FF2B5EF4-FFF2-40B4-BE49-F238E27FC236}">
                <a16:creationId xmlns:a16="http://schemas.microsoft.com/office/drawing/2014/main" id="{22A24322-858C-BB43-AE8E-ADBB26BBF089}"/>
              </a:ext>
            </a:extLst>
          </p:cNvPr>
          <p:cNvCxnSpPr>
            <a:cxnSpLocks/>
            <a:stCxn id="9" idx="2"/>
            <a:endCxn id="38" idx="0"/>
          </p:cNvCxnSpPr>
          <p:nvPr/>
        </p:nvCxnSpPr>
        <p:spPr>
          <a:xfrm rot="16200000" flipH="1">
            <a:off x="6684572" y="910550"/>
            <a:ext cx="823557" cy="1239129"/>
          </a:xfrm>
          <a:prstGeom prst="bentConnector3">
            <a:avLst>
              <a:gd name="adj1" fmla="val 39387"/>
            </a:avLst>
          </a:prstGeom>
          <a:ln w="76200">
            <a:solidFill>
              <a:srgbClr val="21539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5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3AFBFD-02C5-C948-B13D-654A11037AD0}"/>
              </a:ext>
            </a:extLst>
          </p:cNvPr>
          <p:cNvSpPr/>
          <p:nvPr/>
        </p:nvSpPr>
        <p:spPr>
          <a:xfrm>
            <a:off x="1085385" y="917954"/>
            <a:ext cx="10734908" cy="5016758"/>
          </a:xfrm>
          <a:prstGeom prst="rect">
            <a:avLst/>
          </a:prstGeom>
        </p:spPr>
        <p:txBody>
          <a:bodyPr wrap="square">
            <a:spAutoFit/>
          </a:bodyPr>
          <a:lstStyle/>
          <a:p>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It is clear from all of the deanery proposals that there is much common ground. There is an acceptance of the need for significant change to the way that we have approached our structures and deployment, common themes included:</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 </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Clear shared leadership </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Focal leadership at a congregational and/or church level</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Clear and purposeful local identity</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Mix of lay and ordained, stipendiary and self-supporting ministry</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Shared simplified growth enabling governance</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Need further consultation in each deanery and with local parishes to determine exact make up of groups</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r>
              <a:rPr lang="en-GB" sz="2000" b="1" dirty="0">
                <a:solidFill>
                  <a:srgbClr val="22529D"/>
                </a:solidFill>
                <a:latin typeface="Calibri" panose="020F0502020204030204" pitchFamily="34" charset="0"/>
                <a:ea typeface="Calibri" panose="020F0502020204030204" pitchFamily="34" charset="0"/>
                <a:cs typeface="Calibri" panose="020F0502020204030204" pitchFamily="34" charset="0"/>
              </a:rPr>
              <a:t> </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Equally we recognise the fear and concerns around:</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loss of local identity and focus </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perceptions around inequality and takeovers</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solidFill>
                  <a:srgbClr val="22529D"/>
                </a:solidFill>
                <a:latin typeface="Calibri" panose="020F0502020204030204" pitchFamily="34" charset="0"/>
                <a:ea typeface="Calibri" panose="020F0502020204030204" pitchFamily="34" charset="0"/>
                <a:cs typeface="Calibri" panose="020F0502020204030204" pitchFamily="34" charset="0"/>
              </a:rPr>
              <a:t>watering down of theology and churchmanship to the lowest common denominator </a:t>
            </a:r>
            <a:endParaRPr lang="en-GB" sz="20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580D189-1512-7942-A0EC-B0CA4413773F}"/>
              </a:ext>
            </a:extLst>
          </p:cNvPr>
          <p:cNvSpPr/>
          <p:nvPr/>
        </p:nvSpPr>
        <p:spPr>
          <a:xfrm>
            <a:off x="1050845" y="139238"/>
            <a:ext cx="5369227"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Deanery Feedback - High Level Overview</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91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E394E3-A03F-A744-AFAB-72775A7CA87F}"/>
              </a:ext>
            </a:extLst>
          </p:cNvPr>
          <p:cNvGrpSpPr/>
          <p:nvPr/>
        </p:nvGrpSpPr>
        <p:grpSpPr>
          <a:xfrm>
            <a:off x="4196999" y="2134645"/>
            <a:ext cx="3253284" cy="2988630"/>
            <a:chOff x="4079939" y="809751"/>
            <a:chExt cx="2283267" cy="2126466"/>
          </a:xfrm>
        </p:grpSpPr>
        <p:sp>
          <p:nvSpPr>
            <p:cNvPr id="4" name="Oval 3">
              <a:extLst>
                <a:ext uri="{FF2B5EF4-FFF2-40B4-BE49-F238E27FC236}">
                  <a16:creationId xmlns:a16="http://schemas.microsoft.com/office/drawing/2014/main" id="{8A59504D-F765-2B4E-99E8-4DFA5DDC4B8D}"/>
                </a:ext>
              </a:extLst>
            </p:cNvPr>
            <p:cNvSpPr/>
            <p:nvPr/>
          </p:nvSpPr>
          <p:spPr>
            <a:xfrm>
              <a:off x="5137855" y="809751"/>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100" dirty="0">
                  <a:solidFill>
                    <a:srgbClr val="22529D"/>
                  </a:solidFill>
                </a:rPr>
                <a:t>Ministry Team of </a:t>
              </a:r>
            </a:p>
            <a:p>
              <a:pPr algn="ctr"/>
              <a:r>
                <a:rPr lang="en-GB" sz="1100" dirty="0">
                  <a:solidFill>
                    <a:srgbClr val="22529D"/>
                  </a:solidFill>
                </a:rPr>
                <a:t>1-2 people</a:t>
              </a:r>
            </a:p>
          </p:txBody>
        </p:sp>
        <p:sp>
          <p:nvSpPr>
            <p:cNvPr id="5" name="Oval 4">
              <a:extLst>
                <a:ext uri="{FF2B5EF4-FFF2-40B4-BE49-F238E27FC236}">
                  <a16:creationId xmlns:a16="http://schemas.microsoft.com/office/drawing/2014/main" id="{107BAB17-DEC4-2847-AD3C-1A6B0B2FA1FF}"/>
                </a:ext>
              </a:extLst>
            </p:cNvPr>
            <p:cNvSpPr/>
            <p:nvPr/>
          </p:nvSpPr>
          <p:spPr>
            <a:xfrm>
              <a:off x="5149158"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5,000-25,000 People</a:t>
              </a:r>
            </a:p>
          </p:txBody>
        </p:sp>
        <p:sp>
          <p:nvSpPr>
            <p:cNvPr id="6" name="Oval 5">
              <a:extLst>
                <a:ext uri="{FF2B5EF4-FFF2-40B4-BE49-F238E27FC236}">
                  <a16:creationId xmlns:a16="http://schemas.microsoft.com/office/drawing/2014/main" id="{69A767A6-1F60-8345-96E5-536E9C28715C}"/>
                </a:ext>
              </a:extLst>
            </p:cNvPr>
            <p:cNvSpPr/>
            <p:nvPr/>
          </p:nvSpPr>
          <p:spPr>
            <a:xfrm>
              <a:off x="5507799" y="1457942"/>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1-3 Churches</a:t>
              </a:r>
            </a:p>
          </p:txBody>
        </p:sp>
        <p:sp>
          <p:nvSpPr>
            <p:cNvPr id="11" name="Oval 10">
              <a:extLst>
                <a:ext uri="{FF2B5EF4-FFF2-40B4-BE49-F238E27FC236}">
                  <a16:creationId xmlns:a16="http://schemas.microsoft.com/office/drawing/2014/main" id="{627CE36E-4D4A-124E-9B16-F186E5B973C9}"/>
                </a:ext>
              </a:extLst>
            </p:cNvPr>
            <p:cNvSpPr/>
            <p:nvPr/>
          </p:nvSpPr>
          <p:spPr>
            <a:xfrm>
              <a:off x="4421335" y="820169"/>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100" dirty="0">
                  <a:solidFill>
                    <a:srgbClr val="22529D"/>
                  </a:solidFill>
                </a:rPr>
                <a:t>1 </a:t>
              </a:r>
            </a:p>
            <a:p>
              <a:pPr algn="ctr"/>
              <a:r>
                <a:rPr lang="en-GB" sz="1100" dirty="0">
                  <a:solidFill>
                    <a:srgbClr val="22529D"/>
                  </a:solidFill>
                </a:rPr>
                <a:t>Incumbent</a:t>
              </a:r>
            </a:p>
          </p:txBody>
        </p:sp>
        <p:sp>
          <p:nvSpPr>
            <p:cNvPr id="12" name="Oval 11">
              <a:extLst>
                <a:ext uri="{FF2B5EF4-FFF2-40B4-BE49-F238E27FC236}">
                  <a16:creationId xmlns:a16="http://schemas.microsoft.com/office/drawing/2014/main" id="{ED7CA47E-8689-6B48-A23E-040DCDE410A4}"/>
                </a:ext>
              </a:extLst>
            </p:cNvPr>
            <p:cNvSpPr/>
            <p:nvPr/>
          </p:nvSpPr>
          <p:spPr>
            <a:xfrm>
              <a:off x="4079939" y="1483845"/>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1 Benefice </a:t>
              </a:r>
            </a:p>
            <a:p>
              <a:pPr algn="ctr"/>
              <a:r>
                <a:rPr lang="en-GB" sz="1100" dirty="0"/>
                <a:t>with 1-3 PCCs</a:t>
              </a:r>
            </a:p>
          </p:txBody>
        </p:sp>
        <p:sp>
          <p:nvSpPr>
            <p:cNvPr id="13" name="Oval 12">
              <a:extLst>
                <a:ext uri="{FF2B5EF4-FFF2-40B4-BE49-F238E27FC236}">
                  <a16:creationId xmlns:a16="http://schemas.microsoft.com/office/drawing/2014/main" id="{75119193-1121-FD46-B83D-8EC198B6D364}"/>
                </a:ext>
              </a:extLst>
            </p:cNvPr>
            <p:cNvSpPr/>
            <p:nvPr/>
          </p:nvSpPr>
          <p:spPr>
            <a:xfrm>
              <a:off x="4417154"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4-10 Schools</a:t>
              </a:r>
            </a:p>
          </p:txBody>
        </p:sp>
        <p:sp>
          <p:nvSpPr>
            <p:cNvPr id="7" name="Oval 6">
              <a:extLst>
                <a:ext uri="{FF2B5EF4-FFF2-40B4-BE49-F238E27FC236}">
                  <a16:creationId xmlns:a16="http://schemas.microsoft.com/office/drawing/2014/main" id="{33750032-5D8D-3D46-960D-4CB2A0657083}"/>
                </a:ext>
              </a:extLst>
            </p:cNvPr>
            <p:cNvSpPr/>
            <p:nvPr/>
          </p:nvSpPr>
          <p:spPr>
            <a:xfrm>
              <a:off x="4792279" y="1457941"/>
              <a:ext cx="855407" cy="855407"/>
            </a:xfrm>
            <a:prstGeom prst="ellips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GB" sz="1100" dirty="0">
                  <a:solidFill>
                    <a:srgbClr val="22529D"/>
                  </a:solidFill>
                </a:rPr>
                <a:t>An average benefice has…</a:t>
              </a:r>
            </a:p>
          </p:txBody>
        </p:sp>
      </p:grpSp>
      <p:sp>
        <p:nvSpPr>
          <p:cNvPr id="3" name="TextBox 2">
            <a:extLst>
              <a:ext uri="{FF2B5EF4-FFF2-40B4-BE49-F238E27FC236}">
                <a16:creationId xmlns:a16="http://schemas.microsoft.com/office/drawing/2014/main" id="{9F7438DF-1C35-D141-B33C-2C88A195C447}"/>
              </a:ext>
            </a:extLst>
          </p:cNvPr>
          <p:cNvSpPr txBox="1"/>
          <p:nvPr/>
        </p:nvSpPr>
        <p:spPr>
          <a:xfrm>
            <a:off x="7046271" y="1723487"/>
            <a:ext cx="1218816" cy="769441"/>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Ministry Team (Example)</a:t>
            </a:r>
          </a:p>
          <a:p>
            <a:r>
              <a:rPr lang="en-GB" sz="1100" dirty="0" err="1">
                <a:solidFill>
                  <a:srgbClr val="22529D"/>
                </a:solidFill>
              </a:rPr>
              <a:t>PtOs</a:t>
            </a:r>
            <a:endParaRPr lang="en-GB" sz="1100" dirty="0">
              <a:solidFill>
                <a:srgbClr val="22529D"/>
              </a:solidFill>
            </a:endParaRPr>
          </a:p>
          <a:p>
            <a:r>
              <a:rPr lang="en-GB" sz="1100" dirty="0">
                <a:solidFill>
                  <a:srgbClr val="22529D"/>
                </a:solidFill>
              </a:rPr>
              <a:t>Lay Readers</a:t>
            </a:r>
          </a:p>
        </p:txBody>
      </p:sp>
      <p:sp>
        <p:nvSpPr>
          <p:cNvPr id="16" name="TextBox 15">
            <a:extLst>
              <a:ext uri="{FF2B5EF4-FFF2-40B4-BE49-F238E27FC236}">
                <a16:creationId xmlns:a16="http://schemas.microsoft.com/office/drawing/2014/main" id="{40F1E5E7-C4B3-E24F-944B-2DCA93078B4D}"/>
              </a:ext>
            </a:extLst>
          </p:cNvPr>
          <p:cNvSpPr txBox="1"/>
          <p:nvPr/>
        </p:nvSpPr>
        <p:spPr>
          <a:xfrm>
            <a:off x="7655679" y="3315463"/>
            <a:ext cx="1972370" cy="600164"/>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Congregations</a:t>
            </a:r>
          </a:p>
          <a:p>
            <a:r>
              <a:rPr lang="en-GB" sz="1100" dirty="0">
                <a:solidFill>
                  <a:srgbClr val="22529D"/>
                </a:solidFill>
              </a:rPr>
              <a:t>Multiple Traditional Services</a:t>
            </a:r>
          </a:p>
          <a:p>
            <a:r>
              <a:rPr lang="en-GB" sz="1100" dirty="0">
                <a:solidFill>
                  <a:srgbClr val="22529D"/>
                </a:solidFill>
              </a:rPr>
              <a:t>Possibly a fresh expression</a:t>
            </a:r>
          </a:p>
        </p:txBody>
      </p:sp>
      <p:sp>
        <p:nvSpPr>
          <p:cNvPr id="17" name="TextBox 16">
            <a:extLst>
              <a:ext uri="{FF2B5EF4-FFF2-40B4-BE49-F238E27FC236}">
                <a16:creationId xmlns:a16="http://schemas.microsoft.com/office/drawing/2014/main" id="{0BF0E249-D0E8-A34C-8F09-D13CFEAE7F78}"/>
              </a:ext>
            </a:extLst>
          </p:cNvPr>
          <p:cNvSpPr txBox="1"/>
          <p:nvPr/>
        </p:nvSpPr>
        <p:spPr>
          <a:xfrm>
            <a:off x="2837527" y="5053506"/>
            <a:ext cx="1968881" cy="600164"/>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Engagement with schools</a:t>
            </a:r>
            <a:endParaRPr lang="en-GB" sz="1100" b="0" dirty="0"/>
          </a:p>
          <a:p>
            <a:r>
              <a:rPr lang="en-GB" sz="1100" b="0" dirty="0"/>
              <a:t>Assemblies</a:t>
            </a:r>
          </a:p>
          <a:p>
            <a:r>
              <a:rPr lang="en-GB" sz="1100" b="0" dirty="0"/>
              <a:t>Foundation Governor Support</a:t>
            </a:r>
          </a:p>
        </p:txBody>
      </p:sp>
      <p:sp>
        <p:nvSpPr>
          <p:cNvPr id="18" name="TextBox 17">
            <a:extLst>
              <a:ext uri="{FF2B5EF4-FFF2-40B4-BE49-F238E27FC236}">
                <a16:creationId xmlns:a16="http://schemas.microsoft.com/office/drawing/2014/main" id="{2F6F9D2F-AE83-534D-8D2A-43E807C81312}"/>
              </a:ext>
            </a:extLst>
          </p:cNvPr>
          <p:cNvSpPr txBox="1"/>
          <p:nvPr/>
        </p:nvSpPr>
        <p:spPr>
          <a:xfrm>
            <a:off x="2190269" y="3236208"/>
            <a:ext cx="1836302" cy="1107996"/>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Governance  &amp; Admin</a:t>
            </a:r>
          </a:p>
          <a:p>
            <a:r>
              <a:rPr lang="en-GB" sz="1100" b="0" dirty="0"/>
              <a:t>Multiple PCCs to manage buildings, finance, safeguarding and other statutory issues and admin issues</a:t>
            </a:r>
          </a:p>
        </p:txBody>
      </p:sp>
      <p:sp>
        <p:nvSpPr>
          <p:cNvPr id="19" name="TextBox 18">
            <a:extLst>
              <a:ext uri="{FF2B5EF4-FFF2-40B4-BE49-F238E27FC236}">
                <a16:creationId xmlns:a16="http://schemas.microsoft.com/office/drawing/2014/main" id="{846554B4-94C3-6442-96F8-57CAF29A8E63}"/>
              </a:ext>
            </a:extLst>
          </p:cNvPr>
          <p:cNvSpPr txBox="1"/>
          <p:nvPr/>
        </p:nvSpPr>
        <p:spPr>
          <a:xfrm>
            <a:off x="3087659" y="1624181"/>
            <a:ext cx="1643339" cy="769441"/>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Incumbent</a:t>
            </a:r>
          </a:p>
          <a:p>
            <a:r>
              <a:rPr lang="en-GB" sz="1100" b="0" dirty="0"/>
              <a:t>Single stipendiary priests</a:t>
            </a:r>
          </a:p>
          <a:p>
            <a:r>
              <a:rPr lang="en-GB" sz="1100" b="0" dirty="0"/>
              <a:t>Multiskilled and multitasking</a:t>
            </a:r>
          </a:p>
        </p:txBody>
      </p:sp>
      <p:sp>
        <p:nvSpPr>
          <p:cNvPr id="20" name="TextBox 19">
            <a:extLst>
              <a:ext uri="{FF2B5EF4-FFF2-40B4-BE49-F238E27FC236}">
                <a16:creationId xmlns:a16="http://schemas.microsoft.com/office/drawing/2014/main" id="{61CAC079-55FB-C042-BA6A-F21D3F5B86BB}"/>
              </a:ext>
            </a:extLst>
          </p:cNvPr>
          <p:cNvSpPr txBox="1"/>
          <p:nvPr/>
        </p:nvSpPr>
        <p:spPr>
          <a:xfrm>
            <a:off x="7092116" y="4668787"/>
            <a:ext cx="1780297" cy="769441"/>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Community Engagement</a:t>
            </a:r>
          </a:p>
          <a:p>
            <a:r>
              <a:rPr lang="en-GB" sz="1100" b="0" dirty="0"/>
              <a:t>Toddler Groups</a:t>
            </a:r>
          </a:p>
          <a:p>
            <a:r>
              <a:rPr lang="en-GB" sz="1100" b="0" dirty="0"/>
              <a:t>Lunch Clubs</a:t>
            </a:r>
          </a:p>
          <a:p>
            <a:r>
              <a:rPr lang="en-GB" sz="1100" b="0" dirty="0"/>
              <a:t>Foodbanks in some places</a:t>
            </a:r>
          </a:p>
        </p:txBody>
      </p:sp>
      <p:sp>
        <p:nvSpPr>
          <p:cNvPr id="22" name="Rectangle 21">
            <a:extLst>
              <a:ext uri="{FF2B5EF4-FFF2-40B4-BE49-F238E27FC236}">
                <a16:creationId xmlns:a16="http://schemas.microsoft.com/office/drawing/2014/main" id="{D4A1C4A0-6AE7-3242-A062-00073F358094}"/>
              </a:ext>
            </a:extLst>
          </p:cNvPr>
          <p:cNvSpPr/>
          <p:nvPr/>
        </p:nvSpPr>
        <p:spPr>
          <a:xfrm>
            <a:off x="1050845" y="139238"/>
            <a:ext cx="4468531" cy="461665"/>
          </a:xfrm>
          <a:prstGeom prst="rect">
            <a:avLst/>
          </a:prstGeom>
        </p:spPr>
        <p:txBody>
          <a:bodyPr wrap="none">
            <a:spAutoFit/>
          </a:bodyPr>
          <a:lstStyle/>
          <a:p>
            <a:r>
              <a:rPr lang="en-GB" sz="2400" b="1" dirty="0">
                <a:solidFill>
                  <a:srgbClr val="22529D"/>
                </a:solidFill>
              </a:rPr>
              <a:t>Our benefices currently look like: </a:t>
            </a:r>
            <a:endParaRPr lang="en-GB" sz="2400" b="1" dirty="0"/>
          </a:p>
        </p:txBody>
      </p:sp>
    </p:spTree>
    <p:extLst>
      <p:ext uri="{BB962C8B-B14F-4D97-AF65-F5344CB8AC3E}">
        <p14:creationId xmlns:p14="http://schemas.microsoft.com/office/powerpoint/2010/main" val="134366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E394E3-A03F-A744-AFAB-72775A7CA87F}"/>
              </a:ext>
            </a:extLst>
          </p:cNvPr>
          <p:cNvGrpSpPr/>
          <p:nvPr/>
        </p:nvGrpSpPr>
        <p:grpSpPr>
          <a:xfrm>
            <a:off x="4196999" y="2134645"/>
            <a:ext cx="3253284" cy="2988630"/>
            <a:chOff x="4079939" y="809751"/>
            <a:chExt cx="2283267" cy="2126466"/>
          </a:xfrm>
        </p:grpSpPr>
        <p:sp>
          <p:nvSpPr>
            <p:cNvPr id="4" name="Oval 3">
              <a:extLst>
                <a:ext uri="{FF2B5EF4-FFF2-40B4-BE49-F238E27FC236}">
                  <a16:creationId xmlns:a16="http://schemas.microsoft.com/office/drawing/2014/main" id="{8A59504D-F765-2B4E-99E8-4DFA5DDC4B8D}"/>
                </a:ext>
              </a:extLst>
            </p:cNvPr>
            <p:cNvSpPr/>
            <p:nvPr/>
          </p:nvSpPr>
          <p:spPr>
            <a:xfrm>
              <a:off x="5137855" y="809751"/>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 Ministry Team          of </a:t>
              </a:r>
            </a:p>
            <a:p>
              <a:pPr algn="ctr"/>
              <a:r>
                <a:rPr lang="en-GB" sz="1100" dirty="0">
                  <a:solidFill>
                    <a:srgbClr val="22529D"/>
                  </a:solidFill>
                </a:rPr>
                <a:t>    6-12 people</a:t>
              </a:r>
            </a:p>
          </p:txBody>
        </p:sp>
        <p:sp>
          <p:nvSpPr>
            <p:cNvPr id="5" name="Oval 4">
              <a:extLst>
                <a:ext uri="{FF2B5EF4-FFF2-40B4-BE49-F238E27FC236}">
                  <a16:creationId xmlns:a16="http://schemas.microsoft.com/office/drawing/2014/main" id="{107BAB17-DEC4-2847-AD3C-1A6B0B2FA1FF}"/>
                </a:ext>
              </a:extLst>
            </p:cNvPr>
            <p:cNvSpPr/>
            <p:nvPr/>
          </p:nvSpPr>
          <p:spPr>
            <a:xfrm>
              <a:off x="5149158"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15,000-45,000 People</a:t>
              </a:r>
            </a:p>
          </p:txBody>
        </p:sp>
        <p:sp>
          <p:nvSpPr>
            <p:cNvPr id="6" name="Oval 5">
              <a:extLst>
                <a:ext uri="{FF2B5EF4-FFF2-40B4-BE49-F238E27FC236}">
                  <a16:creationId xmlns:a16="http://schemas.microsoft.com/office/drawing/2014/main" id="{69A767A6-1F60-8345-96E5-536E9C28715C}"/>
                </a:ext>
              </a:extLst>
            </p:cNvPr>
            <p:cNvSpPr/>
            <p:nvPr/>
          </p:nvSpPr>
          <p:spPr>
            <a:xfrm>
              <a:off x="5507799" y="1457942"/>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4-8 Churches</a:t>
              </a:r>
            </a:p>
          </p:txBody>
        </p:sp>
        <p:sp>
          <p:nvSpPr>
            <p:cNvPr id="11" name="Oval 10">
              <a:extLst>
                <a:ext uri="{FF2B5EF4-FFF2-40B4-BE49-F238E27FC236}">
                  <a16:creationId xmlns:a16="http://schemas.microsoft.com/office/drawing/2014/main" id="{627CE36E-4D4A-124E-9B16-F186E5B973C9}"/>
                </a:ext>
              </a:extLst>
            </p:cNvPr>
            <p:cNvSpPr/>
            <p:nvPr/>
          </p:nvSpPr>
          <p:spPr>
            <a:xfrm>
              <a:off x="4421335" y="820169"/>
              <a:ext cx="855407" cy="855407"/>
            </a:xfrm>
            <a:prstGeom prst="ellipse">
              <a:avLst/>
            </a:prstGeom>
            <a:solidFill>
              <a:srgbClr val="E9AB01">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100" dirty="0">
                <a:solidFill>
                  <a:srgbClr val="22529D"/>
                </a:solidFill>
              </a:endParaRPr>
            </a:p>
            <a:p>
              <a:pPr algn="ctr"/>
              <a:r>
                <a:rPr lang="en-GB" sz="1100" dirty="0">
                  <a:solidFill>
                    <a:srgbClr val="22529D"/>
                  </a:solidFill>
                </a:rPr>
                <a:t>1 </a:t>
              </a:r>
            </a:p>
            <a:p>
              <a:pPr algn="ctr"/>
              <a:r>
                <a:rPr lang="en-GB" sz="1100" dirty="0">
                  <a:solidFill>
                    <a:srgbClr val="22529D"/>
                  </a:solidFill>
                </a:rPr>
                <a:t>Team Rector</a:t>
              </a:r>
            </a:p>
          </p:txBody>
        </p:sp>
        <p:sp>
          <p:nvSpPr>
            <p:cNvPr id="12" name="Oval 11">
              <a:extLst>
                <a:ext uri="{FF2B5EF4-FFF2-40B4-BE49-F238E27FC236}">
                  <a16:creationId xmlns:a16="http://schemas.microsoft.com/office/drawing/2014/main" id="{ED7CA47E-8689-6B48-A23E-040DCDE410A4}"/>
                </a:ext>
              </a:extLst>
            </p:cNvPr>
            <p:cNvSpPr/>
            <p:nvPr/>
          </p:nvSpPr>
          <p:spPr>
            <a:xfrm>
              <a:off x="4079939" y="1483845"/>
              <a:ext cx="855407" cy="855407"/>
            </a:xfrm>
            <a:prstGeom prst="ellipse">
              <a:avLst/>
            </a:prstGeom>
            <a:solidFill>
              <a:srgbClr val="22529D">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t>Simplified Governance Structure</a:t>
              </a:r>
            </a:p>
          </p:txBody>
        </p:sp>
        <p:sp>
          <p:nvSpPr>
            <p:cNvPr id="13" name="Oval 12">
              <a:extLst>
                <a:ext uri="{FF2B5EF4-FFF2-40B4-BE49-F238E27FC236}">
                  <a16:creationId xmlns:a16="http://schemas.microsoft.com/office/drawing/2014/main" id="{75119193-1121-FD46-B83D-8EC198B6D364}"/>
                </a:ext>
              </a:extLst>
            </p:cNvPr>
            <p:cNvSpPr/>
            <p:nvPr/>
          </p:nvSpPr>
          <p:spPr>
            <a:xfrm>
              <a:off x="4417154" y="2080810"/>
              <a:ext cx="855407" cy="855407"/>
            </a:xfrm>
            <a:prstGeom prst="ellipse">
              <a:avLst/>
            </a:prstGeom>
            <a:solidFill>
              <a:srgbClr val="E12139">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4-10 Schools</a:t>
              </a:r>
            </a:p>
          </p:txBody>
        </p:sp>
        <p:sp>
          <p:nvSpPr>
            <p:cNvPr id="7" name="Oval 6">
              <a:extLst>
                <a:ext uri="{FF2B5EF4-FFF2-40B4-BE49-F238E27FC236}">
                  <a16:creationId xmlns:a16="http://schemas.microsoft.com/office/drawing/2014/main" id="{33750032-5D8D-3D46-960D-4CB2A0657083}"/>
                </a:ext>
              </a:extLst>
            </p:cNvPr>
            <p:cNvSpPr/>
            <p:nvPr/>
          </p:nvSpPr>
          <p:spPr>
            <a:xfrm>
              <a:off x="4792279" y="1457941"/>
              <a:ext cx="855407" cy="855407"/>
            </a:xfrm>
            <a:prstGeom prst="ellips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GB" sz="1100" dirty="0">
                  <a:solidFill>
                    <a:srgbClr val="22529D"/>
                  </a:solidFill>
                </a:rPr>
                <a:t>An average  benefice will have…</a:t>
              </a:r>
            </a:p>
          </p:txBody>
        </p:sp>
      </p:grpSp>
      <p:sp>
        <p:nvSpPr>
          <p:cNvPr id="3" name="TextBox 2">
            <a:extLst>
              <a:ext uri="{FF2B5EF4-FFF2-40B4-BE49-F238E27FC236}">
                <a16:creationId xmlns:a16="http://schemas.microsoft.com/office/drawing/2014/main" id="{9F7438DF-1C35-D141-B33C-2C88A195C447}"/>
              </a:ext>
            </a:extLst>
          </p:cNvPr>
          <p:cNvSpPr txBox="1"/>
          <p:nvPr/>
        </p:nvSpPr>
        <p:spPr>
          <a:xfrm>
            <a:off x="7211716" y="1039773"/>
            <a:ext cx="2139005" cy="1277273"/>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Ministry Teams</a:t>
            </a:r>
          </a:p>
          <a:p>
            <a:r>
              <a:rPr lang="en-GB" sz="1100" dirty="0">
                <a:solidFill>
                  <a:srgbClr val="22529D"/>
                </a:solidFill>
              </a:rPr>
              <a:t>Stipendiary clergy &amp; lay ministers</a:t>
            </a:r>
          </a:p>
          <a:p>
            <a:endParaRPr lang="en-GB" sz="1100" dirty="0">
              <a:solidFill>
                <a:srgbClr val="22529D"/>
              </a:solidFill>
            </a:endParaRPr>
          </a:p>
          <a:p>
            <a:r>
              <a:rPr lang="en-GB" sz="1100" dirty="0">
                <a:solidFill>
                  <a:srgbClr val="22529D"/>
                </a:solidFill>
              </a:rPr>
              <a:t>SSM clergy &amp; lay ministers</a:t>
            </a:r>
          </a:p>
          <a:p>
            <a:endParaRPr lang="en-GB" sz="1100" dirty="0">
              <a:solidFill>
                <a:srgbClr val="22529D"/>
              </a:solidFill>
            </a:endParaRPr>
          </a:p>
          <a:p>
            <a:r>
              <a:rPr lang="en-GB" sz="1100" dirty="0">
                <a:solidFill>
                  <a:srgbClr val="22529D"/>
                </a:solidFill>
              </a:rPr>
              <a:t>Commissioned lay preachers/ worship leaders/pastoral workers</a:t>
            </a:r>
          </a:p>
        </p:txBody>
      </p:sp>
      <p:sp>
        <p:nvSpPr>
          <p:cNvPr id="16" name="TextBox 15">
            <a:extLst>
              <a:ext uri="{FF2B5EF4-FFF2-40B4-BE49-F238E27FC236}">
                <a16:creationId xmlns:a16="http://schemas.microsoft.com/office/drawing/2014/main" id="{40F1E5E7-C4B3-E24F-944B-2DCA93078B4D}"/>
              </a:ext>
            </a:extLst>
          </p:cNvPr>
          <p:cNvSpPr txBox="1"/>
          <p:nvPr/>
        </p:nvSpPr>
        <p:spPr>
          <a:xfrm>
            <a:off x="7909394" y="3071953"/>
            <a:ext cx="2442767" cy="1277273"/>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GB" sz="1100" b="1" dirty="0">
                <a:solidFill>
                  <a:srgbClr val="22529D"/>
                </a:solidFill>
              </a:rPr>
              <a:t>Mixed Ecology of Congregations</a:t>
            </a:r>
          </a:p>
          <a:p>
            <a:r>
              <a:rPr lang="en-GB" sz="1100" dirty="0">
                <a:solidFill>
                  <a:srgbClr val="22529D"/>
                </a:solidFill>
              </a:rPr>
              <a:t>Local Identity and purpose</a:t>
            </a:r>
          </a:p>
          <a:p>
            <a:r>
              <a:rPr lang="en-GB" sz="1100" dirty="0">
                <a:solidFill>
                  <a:srgbClr val="22529D"/>
                </a:solidFill>
              </a:rPr>
              <a:t>Traditional Services</a:t>
            </a:r>
          </a:p>
          <a:p>
            <a:r>
              <a:rPr lang="en-GB" sz="1100" dirty="0">
                <a:solidFill>
                  <a:srgbClr val="22529D"/>
                </a:solidFill>
              </a:rPr>
              <a:t>New Worshipping Communities</a:t>
            </a:r>
          </a:p>
          <a:p>
            <a:pPr marL="171450" indent="-171450">
              <a:buFont typeface="Arial" panose="020B0604020202020204" pitchFamily="34" charset="0"/>
              <a:buChar char="•"/>
            </a:pPr>
            <a:r>
              <a:rPr lang="en-GB" sz="1100" dirty="0">
                <a:solidFill>
                  <a:srgbClr val="22529D"/>
                </a:solidFill>
              </a:rPr>
              <a:t>Eco-churches</a:t>
            </a:r>
          </a:p>
          <a:p>
            <a:pPr marL="171450" indent="-171450">
              <a:buFont typeface="Arial" panose="020B0604020202020204" pitchFamily="34" charset="0"/>
              <a:buChar char="•"/>
            </a:pPr>
            <a:r>
              <a:rPr lang="en-GB" sz="1100" dirty="0">
                <a:solidFill>
                  <a:srgbClr val="22529D"/>
                </a:solidFill>
              </a:rPr>
              <a:t>Cafe Church</a:t>
            </a:r>
          </a:p>
          <a:p>
            <a:pPr marL="171450" indent="-171450">
              <a:buFont typeface="Arial" panose="020B0604020202020204" pitchFamily="34" charset="0"/>
              <a:buChar char="•"/>
            </a:pPr>
            <a:r>
              <a:rPr lang="en-GB" sz="1100" dirty="0">
                <a:solidFill>
                  <a:srgbClr val="22529D"/>
                </a:solidFill>
              </a:rPr>
              <a:t>Messy Churches</a:t>
            </a:r>
          </a:p>
        </p:txBody>
      </p:sp>
      <p:sp>
        <p:nvSpPr>
          <p:cNvPr id="17" name="TextBox 16">
            <a:extLst>
              <a:ext uri="{FF2B5EF4-FFF2-40B4-BE49-F238E27FC236}">
                <a16:creationId xmlns:a16="http://schemas.microsoft.com/office/drawing/2014/main" id="{0BF0E249-D0E8-A34C-8F09-D13CFEAE7F78}"/>
              </a:ext>
            </a:extLst>
          </p:cNvPr>
          <p:cNvSpPr txBox="1"/>
          <p:nvPr/>
        </p:nvSpPr>
        <p:spPr>
          <a:xfrm>
            <a:off x="1850034" y="5063469"/>
            <a:ext cx="2796155" cy="1107996"/>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Greater engagement with schools</a:t>
            </a:r>
          </a:p>
          <a:p>
            <a:r>
              <a:rPr lang="en-GB" sz="1100" b="0" dirty="0"/>
              <a:t>Chaplaincy Service</a:t>
            </a:r>
          </a:p>
          <a:p>
            <a:r>
              <a:rPr lang="en-GB" sz="1100" b="0" dirty="0"/>
              <a:t>Assemblies, Lesson Support</a:t>
            </a:r>
          </a:p>
          <a:p>
            <a:r>
              <a:rPr lang="en-GB" sz="1100" b="0" dirty="0"/>
              <a:t>Schools Pastors</a:t>
            </a:r>
          </a:p>
          <a:p>
            <a:r>
              <a:rPr lang="en-GB" sz="1100" b="0" dirty="0"/>
              <a:t>Free school lunch support – during holidays</a:t>
            </a:r>
          </a:p>
          <a:p>
            <a:r>
              <a:rPr lang="en-GB" sz="1100" b="0" dirty="0"/>
              <a:t>Foundation Governor Support</a:t>
            </a:r>
          </a:p>
        </p:txBody>
      </p:sp>
      <p:sp>
        <p:nvSpPr>
          <p:cNvPr id="18" name="TextBox 17">
            <a:extLst>
              <a:ext uri="{FF2B5EF4-FFF2-40B4-BE49-F238E27FC236}">
                <a16:creationId xmlns:a16="http://schemas.microsoft.com/office/drawing/2014/main" id="{2F6F9D2F-AE83-534D-8D2A-43E807C81312}"/>
              </a:ext>
            </a:extLst>
          </p:cNvPr>
          <p:cNvSpPr txBox="1"/>
          <p:nvPr/>
        </p:nvSpPr>
        <p:spPr>
          <a:xfrm>
            <a:off x="1261241" y="2210825"/>
            <a:ext cx="2657761" cy="2123658"/>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Shared Governance  &amp; Admin</a:t>
            </a:r>
          </a:p>
          <a:p>
            <a:r>
              <a:rPr lang="en-GB" sz="1100" b="0" dirty="0"/>
              <a:t>Joined up leadership to shape vision and give focus</a:t>
            </a:r>
          </a:p>
          <a:p>
            <a:endParaRPr lang="en-GB" sz="1100" b="0" dirty="0"/>
          </a:p>
          <a:p>
            <a:r>
              <a:rPr lang="en-GB" sz="1100" b="0" dirty="0"/>
              <a:t>Simplified governance to release clergy and lay to focus mission</a:t>
            </a:r>
          </a:p>
          <a:p>
            <a:endParaRPr lang="en-GB" sz="1100" b="0" dirty="0"/>
          </a:p>
          <a:p>
            <a:r>
              <a:rPr lang="en-GB" sz="1100" b="0" dirty="0"/>
              <a:t>Focussed subcommittees with delegated authority to work in local contexts to keep local identity and autonomy</a:t>
            </a:r>
          </a:p>
          <a:p>
            <a:endParaRPr lang="en-GB" sz="1100" b="0" dirty="0"/>
          </a:p>
          <a:p>
            <a:r>
              <a:rPr lang="en-GB" sz="1100" b="0" dirty="0"/>
              <a:t>Shared CMS/Admin/Finance Systems</a:t>
            </a:r>
          </a:p>
        </p:txBody>
      </p:sp>
      <p:sp>
        <p:nvSpPr>
          <p:cNvPr id="19" name="TextBox 18">
            <a:extLst>
              <a:ext uri="{FF2B5EF4-FFF2-40B4-BE49-F238E27FC236}">
                <a16:creationId xmlns:a16="http://schemas.microsoft.com/office/drawing/2014/main" id="{846554B4-94C3-6442-96F8-57CAF29A8E63}"/>
              </a:ext>
            </a:extLst>
          </p:cNvPr>
          <p:cNvSpPr txBox="1"/>
          <p:nvPr/>
        </p:nvSpPr>
        <p:spPr>
          <a:xfrm>
            <a:off x="3739790" y="1148690"/>
            <a:ext cx="2128256" cy="600164"/>
          </a:xfrm>
          <a:prstGeom prst="rect">
            <a:avLst/>
          </a:prstGeom>
          <a:ln w="28575">
            <a:solidFill>
              <a:srgbClr val="22529D"/>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Team Rector</a:t>
            </a:r>
          </a:p>
          <a:p>
            <a:r>
              <a:rPr lang="en-GB" sz="1100" b="0" dirty="0"/>
              <a:t>Focussed Leadership</a:t>
            </a:r>
          </a:p>
          <a:p>
            <a:r>
              <a:rPr lang="en-GB" sz="1100" b="0" dirty="0"/>
              <a:t>Team enabling and development</a:t>
            </a:r>
          </a:p>
        </p:txBody>
      </p:sp>
      <p:sp>
        <p:nvSpPr>
          <p:cNvPr id="20" name="TextBox 19">
            <a:extLst>
              <a:ext uri="{FF2B5EF4-FFF2-40B4-BE49-F238E27FC236}">
                <a16:creationId xmlns:a16="http://schemas.microsoft.com/office/drawing/2014/main" id="{61CAC079-55FB-C042-BA6A-F21D3F5B86BB}"/>
              </a:ext>
            </a:extLst>
          </p:cNvPr>
          <p:cNvSpPr txBox="1"/>
          <p:nvPr/>
        </p:nvSpPr>
        <p:spPr>
          <a:xfrm>
            <a:off x="6923173" y="5101574"/>
            <a:ext cx="3111993" cy="1277273"/>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400" b="1">
                <a:solidFill>
                  <a:srgbClr val="22529D"/>
                </a:solidFill>
              </a:defRPr>
            </a:lvl1pPr>
          </a:lstStyle>
          <a:p>
            <a:r>
              <a:rPr lang="en-GB" sz="1100" dirty="0"/>
              <a:t>Increased community engagement and impact</a:t>
            </a:r>
          </a:p>
          <a:p>
            <a:r>
              <a:rPr lang="en-GB" sz="1100" b="0" dirty="0"/>
              <a:t>Foodbanks, Debt Support, Job Clubs</a:t>
            </a:r>
          </a:p>
          <a:p>
            <a:r>
              <a:rPr lang="en-GB" sz="1100" b="0" dirty="0"/>
              <a:t>Preschools &amp; Toddler Groups</a:t>
            </a:r>
          </a:p>
          <a:p>
            <a:r>
              <a:rPr lang="en-GB" sz="1100" b="0" dirty="0"/>
              <a:t>Creative Artistic Expressions/Groups</a:t>
            </a:r>
          </a:p>
          <a:p>
            <a:r>
              <a:rPr lang="en-GB" sz="1100" b="0" dirty="0"/>
              <a:t>Eco and Gardening/Allotments</a:t>
            </a:r>
          </a:p>
          <a:p>
            <a:r>
              <a:rPr lang="en-GB" sz="1100" b="0" dirty="0"/>
              <a:t>Sports &amp; Wellbeing Groups</a:t>
            </a:r>
          </a:p>
          <a:p>
            <a:r>
              <a:rPr lang="en-GB" sz="1100" b="0" dirty="0"/>
              <a:t>Other Community Groups</a:t>
            </a:r>
          </a:p>
        </p:txBody>
      </p:sp>
      <p:sp>
        <p:nvSpPr>
          <p:cNvPr id="21" name="Rectangle 20">
            <a:extLst>
              <a:ext uri="{FF2B5EF4-FFF2-40B4-BE49-F238E27FC236}">
                <a16:creationId xmlns:a16="http://schemas.microsoft.com/office/drawing/2014/main" id="{343DB65D-DFE0-D24D-9371-39C35FFAC014}"/>
              </a:ext>
            </a:extLst>
          </p:cNvPr>
          <p:cNvSpPr/>
          <p:nvPr/>
        </p:nvSpPr>
        <p:spPr>
          <a:xfrm>
            <a:off x="1050845" y="139238"/>
            <a:ext cx="4011739" cy="461665"/>
          </a:xfrm>
          <a:prstGeom prst="rect">
            <a:avLst/>
          </a:prstGeom>
        </p:spPr>
        <p:txBody>
          <a:bodyPr wrap="none">
            <a:spAutoFit/>
          </a:bodyPr>
          <a:lstStyle/>
          <a:p>
            <a:r>
              <a:rPr lang="en-GB" sz="2400" b="1" dirty="0">
                <a:solidFill>
                  <a:srgbClr val="22529D"/>
                </a:solidFill>
              </a:rPr>
              <a:t>Our benefices could look like: </a:t>
            </a:r>
            <a:endParaRPr lang="en-GB" sz="2400" b="1" dirty="0"/>
          </a:p>
        </p:txBody>
      </p:sp>
    </p:spTree>
    <p:extLst>
      <p:ext uri="{BB962C8B-B14F-4D97-AF65-F5344CB8AC3E}">
        <p14:creationId xmlns:p14="http://schemas.microsoft.com/office/powerpoint/2010/main" val="398735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 PowerPoint template  -  Read-Only" id="{D7C22C57-C319-4784-AF30-854CEAFEF69D}" vid="{C3B7E976-2B59-4569-B985-E7BE47835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731</TotalTime>
  <Words>1750</Words>
  <Application>Microsoft Office PowerPoint</Application>
  <PresentationFormat>Widescreen</PresentationFormat>
  <Paragraphs>537</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Whitbread</dc:creator>
  <cp:lastModifiedBy>Jenny Hollingsworth</cp:lastModifiedBy>
  <cp:revision>28</cp:revision>
  <dcterms:created xsi:type="dcterms:W3CDTF">2021-03-04T10:46:51Z</dcterms:created>
  <dcterms:modified xsi:type="dcterms:W3CDTF">2021-03-11T23:49:54Z</dcterms:modified>
</cp:coreProperties>
</file>