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257" r:id="rId2"/>
    <p:sldId id="791" r:id="rId3"/>
    <p:sldId id="783" r:id="rId4"/>
    <p:sldId id="784" r:id="rId5"/>
    <p:sldId id="785" r:id="rId6"/>
    <p:sldId id="786" r:id="rId7"/>
    <p:sldId id="787" r:id="rId8"/>
    <p:sldId id="790" r:id="rId9"/>
    <p:sldId id="793" r:id="rId10"/>
    <p:sldId id="794" r:id="rId11"/>
    <p:sldId id="795" r:id="rId12"/>
    <p:sldId id="796" r:id="rId13"/>
    <p:sldId id="800" r:id="rId14"/>
    <p:sldId id="801" r:id="rId15"/>
    <p:sldId id="802" r:id="rId16"/>
    <p:sldId id="803" r:id="rId17"/>
    <p:sldId id="804" r:id="rId18"/>
    <p:sldId id="805" r:id="rId19"/>
    <p:sldId id="797" r:id="rId20"/>
    <p:sldId id="799" r:id="rId21"/>
  </p:sldIdLst>
  <p:sldSz cx="12192000" cy="6858000"/>
  <p:notesSz cx="6858000"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529D"/>
    <a:srgbClr val="E31835"/>
    <a:srgbClr val="1A3F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81565" autoAdjust="0"/>
  </p:normalViewPr>
  <p:slideViewPr>
    <p:cSldViewPr snapToGrid="0" snapToObjects="1">
      <p:cViewPr varScale="1">
        <p:scale>
          <a:sx n="70" d="100"/>
          <a:sy n="70" d="100"/>
        </p:scale>
        <p:origin x="113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diocese-fs01\Departments\Portsmouth\Accounts\Budgets\2022\2022%20Budget%20V2%20after%20BC%20230921.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xlsx"/></Relationships>
</file>

<file path=ppt/charts/_rels/chart3.xml.rels><?xml version="1.0" encoding="UTF-8" standalone="yes"?>
<Relationships xmlns="http://schemas.openxmlformats.org/package/2006/relationships"><Relationship Id="rId3" Type="http://schemas.openxmlformats.org/officeDocument/2006/relationships/oleObject" Target="file:///\\diocese-fs01\Departments\Portsmouth\Accounts\Budgets\2022\2022%20Budget%20V2%20after%20BC%20230921.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diocese-fs01\Departments\Portsmouth\Accounts\Budgets\2022\2022%20Budget%20V2%20after%20BC%20230921.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9B7-4279-9E6B-969475CD67C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B9B7-4279-9E6B-969475CD67C2}"/>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B9B7-4279-9E6B-969475CD67C2}"/>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B9B7-4279-9E6B-969475CD67C2}"/>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B9B7-4279-9E6B-969475CD67C2}"/>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B9B7-4279-9E6B-969475CD67C2}"/>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Graphs!$A$4:$A$8</c:f>
              <c:strCache>
                <c:ptCount val="5"/>
                <c:pt idx="0">
                  <c:v>Parish Share</c:v>
                </c:pt>
                <c:pt idx="1">
                  <c:v>Parochial Fees</c:v>
                </c:pt>
                <c:pt idx="2">
                  <c:v>Rental Income</c:v>
                </c:pt>
                <c:pt idx="3">
                  <c:v>Grants &amp; Reserves</c:v>
                </c:pt>
                <c:pt idx="4">
                  <c:v>Investment &amp; other Income</c:v>
                </c:pt>
              </c:strCache>
            </c:strRef>
          </c:cat>
          <c:val>
            <c:numRef>
              <c:f>Graphs!$B$4:$B$8</c:f>
              <c:numCache>
                <c:formatCode>0%</c:formatCode>
                <c:ptCount val="5"/>
                <c:pt idx="0">
                  <c:v>0.74173578851032773</c:v>
                </c:pt>
                <c:pt idx="1">
                  <c:v>3.3239594073284598E-2</c:v>
                </c:pt>
                <c:pt idx="2">
                  <c:v>4.9042527310851347E-2</c:v>
                </c:pt>
                <c:pt idx="3">
                  <c:v>0.12318613083722384</c:v>
                </c:pt>
                <c:pt idx="4">
                  <c:v>5.2795959268312452E-2</c:v>
                </c:pt>
              </c:numCache>
            </c:numRef>
          </c:val>
          <c:extLst>
            <c:ext xmlns:c16="http://schemas.microsoft.com/office/drawing/2014/chart" uri="{C3380CC4-5D6E-409C-BE32-E72D297353CC}">
              <c16:uniqueId val="{0000000C-B9B7-4279-9E6B-969475CD67C2}"/>
            </c:ext>
          </c:extLst>
        </c:ser>
        <c:dLbls>
          <c:showLegendKey val="0"/>
          <c:showVal val="0"/>
          <c:showCatName val="0"/>
          <c:showSerName val="0"/>
          <c:showPercent val="0"/>
          <c:showBubbleSize val="0"/>
          <c:showLeaderLines val="1"/>
        </c:dLbls>
        <c:firstSliceAng val="0"/>
        <c:holeSize val="50"/>
      </c:doughnutChart>
      <c:spPr>
        <a:noFill/>
        <a:ln>
          <a:noFill/>
        </a:ln>
        <a:effectLst/>
      </c:spPr>
    </c:plotArea>
    <c:legend>
      <c:legendPos val="r"/>
      <c:legendEntry>
        <c:idx val="0"/>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Entry>
      <c:layout>
        <c:manualLayout>
          <c:xMode val="edge"/>
          <c:yMode val="edge"/>
          <c:x val="0.59353866281237855"/>
          <c:y val="4.6039486796492959E-2"/>
          <c:w val="0.36653038499547552"/>
          <c:h val="0.88795892072596505"/>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71A-4C55-B693-18806A828518}"/>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F71A-4C55-B693-18806A828518}"/>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F71A-4C55-B693-18806A828518}"/>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Graphs!$A$24:$A$26</c:f>
              <c:strCache>
                <c:ptCount val="3"/>
                <c:pt idx="0">
                  <c:v>Mission development</c:v>
                </c:pt>
                <c:pt idx="1">
                  <c:v>Mission Support </c:v>
                </c:pt>
                <c:pt idx="2">
                  <c:v>Nation Church</c:v>
                </c:pt>
              </c:strCache>
            </c:strRef>
          </c:cat>
          <c:val>
            <c:numRef>
              <c:f>Graphs!$B$24:$B$26</c:f>
              <c:numCache>
                <c:formatCode>0%</c:formatCode>
                <c:ptCount val="3"/>
                <c:pt idx="0">
                  <c:v>0.80662283983614858</c:v>
                </c:pt>
                <c:pt idx="1">
                  <c:v>0.15755629037926813</c:v>
                </c:pt>
                <c:pt idx="2">
                  <c:v>6.8812506661183243E-2</c:v>
                </c:pt>
              </c:numCache>
            </c:numRef>
          </c:val>
          <c:extLst>
            <c:ext xmlns:c16="http://schemas.microsoft.com/office/drawing/2014/chart" uri="{C3380CC4-5D6E-409C-BE32-E72D297353CC}">
              <c16:uniqueId val="{00000006-F71A-4C55-B693-18806A828518}"/>
            </c:ext>
          </c:extLst>
        </c:ser>
        <c:dLbls>
          <c:showLegendKey val="0"/>
          <c:showVal val="0"/>
          <c:showCatName val="0"/>
          <c:showSerName val="0"/>
          <c:showPercent val="0"/>
          <c:showBubbleSize val="0"/>
          <c:showLeaderLines val="1"/>
        </c:dLbls>
        <c:firstSliceAng val="0"/>
        <c:holeSize val="50"/>
      </c:doughnutChart>
      <c:spPr>
        <a:noFill/>
        <a:ln>
          <a:noFill/>
        </a:ln>
        <a:effectLst/>
      </c:spPr>
    </c:plotArea>
    <c:legend>
      <c:legendPos val="r"/>
      <c:layout>
        <c:manualLayout>
          <c:xMode val="edge"/>
          <c:yMode val="edge"/>
          <c:x val="0.5924965866572699"/>
          <c:y val="9.3268725724361248E-2"/>
          <c:w val="0.38170976355651776"/>
          <c:h val="0.55076066504711252"/>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59825917515616411"/>
          <c:y val="0.90552090552090547"/>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Graphs!$B$37</c:f>
              <c:strCache>
                <c:ptCount val="1"/>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829-457D-8ACF-E2A0F8B397B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C829-457D-8ACF-E2A0F8B397B5}"/>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C829-457D-8ACF-E2A0F8B397B5}"/>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C829-457D-8ACF-E2A0F8B397B5}"/>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C829-457D-8ACF-E2A0F8B397B5}"/>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Graphs!$A$38:$A$42</c:f>
              <c:strCache>
                <c:ptCount val="5"/>
                <c:pt idx="0">
                  <c:v>Clergy Remuneration</c:v>
                </c:pt>
                <c:pt idx="1">
                  <c:v>Clergy Housing</c:v>
                </c:pt>
                <c:pt idx="2">
                  <c:v>Lay and Ordained Ministry</c:v>
                </c:pt>
                <c:pt idx="3">
                  <c:v>Mission &amp; Social Transformation</c:v>
                </c:pt>
                <c:pt idx="4">
                  <c:v>Provision for uncollected Parish Share</c:v>
                </c:pt>
              </c:strCache>
            </c:strRef>
          </c:cat>
          <c:val>
            <c:numRef>
              <c:f>Graphs!$B$38:$B$42</c:f>
              <c:numCache>
                <c:formatCode>0%</c:formatCode>
                <c:ptCount val="5"/>
                <c:pt idx="0">
                  <c:v>0.63362510793525306</c:v>
                </c:pt>
                <c:pt idx="1">
                  <c:v>0.18801130094344862</c:v>
                </c:pt>
                <c:pt idx="2">
                  <c:v>8.5969832177078778E-2</c:v>
                </c:pt>
                <c:pt idx="3">
                  <c:v>5.3116846686054611E-2</c:v>
                </c:pt>
                <c:pt idx="4">
                  <c:v>3.9276912258164889E-2</c:v>
                </c:pt>
              </c:numCache>
            </c:numRef>
          </c:val>
          <c:extLst>
            <c:ext xmlns:c16="http://schemas.microsoft.com/office/drawing/2014/chart" uri="{C3380CC4-5D6E-409C-BE32-E72D297353CC}">
              <c16:uniqueId val="{0000000A-C829-457D-8ACF-E2A0F8B397B5}"/>
            </c:ext>
          </c:extLst>
        </c:ser>
        <c:dLbls>
          <c:showLegendKey val="0"/>
          <c:showVal val="0"/>
          <c:showCatName val="0"/>
          <c:showSerName val="0"/>
          <c:showPercent val="0"/>
          <c:showBubbleSize val="0"/>
          <c:showLeaderLines val="1"/>
        </c:dLbls>
        <c:firstSliceAng val="0"/>
        <c:holeSize val="50"/>
      </c:doughnutChart>
      <c:spPr>
        <a:noFill/>
        <a:ln>
          <a:noFill/>
        </a:ln>
        <a:effectLst/>
      </c:spPr>
    </c:plotArea>
    <c:legend>
      <c:legendPos val="r"/>
      <c:layout>
        <c:manualLayout>
          <c:xMode val="edge"/>
          <c:yMode val="edge"/>
          <c:x val="0.65754916619648407"/>
          <c:y val="0.10738057395398415"/>
          <c:w val="0.31198391582937235"/>
          <c:h val="0.7504542109883787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C9B-4990-95C2-D2B36B77A2B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DC9B-4990-95C2-D2B36B77A2B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DC9B-4990-95C2-D2B36B77A2BD}"/>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Graphs!$A$61:$A$63</c:f>
              <c:strCache>
                <c:ptCount val="3"/>
                <c:pt idx="0">
                  <c:v>Finance inc finance charges</c:v>
                </c:pt>
                <c:pt idx="1">
                  <c:v>Diocesan Central Support inc HR &amp; IT</c:v>
                </c:pt>
                <c:pt idx="2">
                  <c:v>Registrar and Legal</c:v>
                </c:pt>
              </c:strCache>
            </c:strRef>
          </c:cat>
          <c:val>
            <c:numRef>
              <c:f>Graphs!$B$61:$B$63</c:f>
              <c:numCache>
                <c:formatCode>0%</c:formatCode>
                <c:ptCount val="3"/>
                <c:pt idx="0">
                  <c:v>0.2421814375673382</c:v>
                </c:pt>
                <c:pt idx="1">
                  <c:v>0.68668874886961939</c:v>
                </c:pt>
                <c:pt idx="2">
                  <c:v>7.1129813563042335E-2</c:v>
                </c:pt>
              </c:numCache>
            </c:numRef>
          </c:val>
          <c:extLst>
            <c:ext xmlns:c16="http://schemas.microsoft.com/office/drawing/2014/chart" uri="{C3380CC4-5D6E-409C-BE32-E72D297353CC}">
              <c16:uniqueId val="{00000006-DC9B-4990-95C2-D2B36B77A2BD}"/>
            </c:ext>
          </c:extLst>
        </c:ser>
        <c:dLbls>
          <c:showLegendKey val="0"/>
          <c:showVal val="0"/>
          <c:showCatName val="0"/>
          <c:showSerName val="0"/>
          <c:showPercent val="0"/>
          <c:showBubbleSize val="0"/>
          <c:showLeaderLines val="1"/>
        </c:dLbls>
        <c:firstSliceAng val="0"/>
        <c:holeSize val="50"/>
      </c:doughnutChart>
      <c:spPr>
        <a:noFill/>
        <a:ln>
          <a:noFill/>
        </a:ln>
        <a:effectLst/>
      </c:spPr>
    </c:plotArea>
    <c:legend>
      <c:legendPos val="r"/>
      <c:layout>
        <c:manualLayout>
          <c:xMode val="edge"/>
          <c:yMode val="edge"/>
          <c:x val="0.59740066344944831"/>
          <c:y val="8.7163451137726916E-2"/>
          <c:w val="0.36769231086375165"/>
          <c:h val="0.63665878398310993"/>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98056"/>
          </a:xfrm>
          <a:prstGeom prst="rect">
            <a:avLst/>
          </a:prstGeom>
        </p:spPr>
        <p:txBody>
          <a:bodyPr vert="horz" lIns="91440" tIns="45720" rIns="91440" bIns="45720" rtlCol="0"/>
          <a:lstStyle>
            <a:lvl1pPr algn="r">
              <a:defRPr sz="1200"/>
            </a:lvl1pPr>
          </a:lstStyle>
          <a:p>
            <a:fld id="{8B650285-3D3A-4344-A9C2-C96EC6669613}" type="datetimeFigureOut">
              <a:rPr lang="en-GB" smtClean="0"/>
              <a:t>20/10/2021</a:t>
            </a:fld>
            <a:endParaRPr lang="en-GB"/>
          </a:p>
        </p:txBody>
      </p:sp>
      <p:sp>
        <p:nvSpPr>
          <p:cNvPr id="4" name="Slide Image Placeholder 3"/>
          <p:cNvSpPr>
            <a:spLocks noGrp="1" noRot="1" noChangeAspect="1"/>
          </p:cNvSpPr>
          <p:nvPr>
            <p:ph type="sldImg" idx="2"/>
          </p:nvPr>
        </p:nvSpPr>
        <p:spPr>
          <a:xfrm>
            <a:off x="452438"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777194"/>
            <a:ext cx="5486400" cy="3908614"/>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9428584"/>
            <a:ext cx="2971800"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9428584"/>
            <a:ext cx="2971800" cy="498055"/>
          </a:xfrm>
          <a:prstGeom prst="rect">
            <a:avLst/>
          </a:prstGeom>
        </p:spPr>
        <p:txBody>
          <a:bodyPr vert="horz" lIns="91440" tIns="45720" rIns="91440" bIns="45720" rtlCol="0" anchor="b"/>
          <a:lstStyle>
            <a:lvl1pPr algn="r">
              <a:defRPr sz="1200"/>
            </a:lvl1pPr>
          </a:lstStyle>
          <a:p>
            <a:fld id="{54A3C737-8844-304F-9C8E-5FD0332AAED9}" type="slidenum">
              <a:rPr lang="en-GB" smtClean="0"/>
              <a:t>‹#›</a:t>
            </a:fld>
            <a:endParaRPr lang="en-GB"/>
          </a:p>
        </p:txBody>
      </p:sp>
    </p:spTree>
    <p:extLst>
      <p:ext uri="{BB962C8B-B14F-4D97-AF65-F5344CB8AC3E}">
        <p14:creationId xmlns:p14="http://schemas.microsoft.com/office/powerpoint/2010/main" val="1368018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Point out that the slides will be circulated and the narrative will be cover the points so don’t worry about making notes.</a:t>
            </a:r>
          </a:p>
        </p:txBody>
      </p:sp>
      <p:sp>
        <p:nvSpPr>
          <p:cNvPr id="4" name="Slide Number Placeholder 3"/>
          <p:cNvSpPr>
            <a:spLocks noGrp="1"/>
          </p:cNvSpPr>
          <p:nvPr>
            <p:ph type="sldNum" sz="quarter" idx="5"/>
          </p:nvPr>
        </p:nvSpPr>
        <p:spPr/>
        <p:txBody>
          <a:bodyPr/>
          <a:lstStyle/>
          <a:p>
            <a:fld id="{54A3C737-8844-304F-9C8E-5FD0332AAED9}" type="slidenum">
              <a:rPr lang="en-GB" smtClean="0"/>
              <a:t>1</a:t>
            </a:fld>
            <a:endParaRPr lang="en-GB"/>
          </a:p>
        </p:txBody>
      </p:sp>
    </p:spTree>
    <p:extLst>
      <p:ext uri="{BB962C8B-B14F-4D97-AF65-F5344CB8AC3E}">
        <p14:creationId xmlns:p14="http://schemas.microsoft.com/office/powerpoint/2010/main" val="41988980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Point out that the slides will be circulated and the narrative will be cover the points so don’t worry about making notes.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A3C737-8844-304F-9C8E-5FD0332AAED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6246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4A3C737-8844-304F-9C8E-5FD0332AAED9}" type="slidenum">
              <a:rPr lang="en-GB" smtClean="0"/>
              <a:t>15</a:t>
            </a:fld>
            <a:endParaRPr lang="en-GB"/>
          </a:p>
        </p:txBody>
      </p:sp>
    </p:spTree>
    <p:extLst>
      <p:ext uri="{BB962C8B-B14F-4D97-AF65-F5344CB8AC3E}">
        <p14:creationId xmlns:p14="http://schemas.microsoft.com/office/powerpoint/2010/main" val="18328984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Point out that the slides will be circulated and the narrative will be cover the points so don’t worry about making notes.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A3C737-8844-304F-9C8E-5FD0332AAED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5085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Talk through the slide</a:t>
            </a:r>
          </a:p>
          <a:p>
            <a:endParaRPr lang="en-GB" dirty="0"/>
          </a:p>
          <a:p>
            <a:r>
              <a:rPr lang="en-GB" dirty="0"/>
              <a:t>Then focus on clergy numbers</a:t>
            </a:r>
          </a:p>
          <a:p>
            <a:r>
              <a:rPr lang="en-GB" dirty="0"/>
              <a:t>Our diminishing number of incumbents (95 to 85 from 2010 to 2018) and laity, worship leaders and officers have been continually stretched further and further to maintain and fund historic ministry structures. Churches are finding it harder to find suitably experienced and knowledgeable people to fill governance roles, with many unable to elect full PCCs or fill key statutory roles: 19% of our parishes only have one churchwarden, while a further 2% have no churchwarden at all; 8% of our parishes do not have a PCC Secretary; and 2% of PCC Treasurer posts are vacant. </a:t>
            </a:r>
          </a:p>
        </p:txBody>
      </p:sp>
      <p:sp>
        <p:nvSpPr>
          <p:cNvPr id="4" name="Slide Number Placeholder 3"/>
          <p:cNvSpPr>
            <a:spLocks noGrp="1"/>
          </p:cNvSpPr>
          <p:nvPr>
            <p:ph type="sldNum" sz="quarter" idx="5"/>
          </p:nvPr>
        </p:nvSpPr>
        <p:spPr/>
        <p:txBody>
          <a:bodyPr/>
          <a:lstStyle/>
          <a:p>
            <a:fld id="{54A3C737-8844-304F-9C8E-5FD0332AAED9}" type="slidenum">
              <a:rPr lang="en-GB" smtClean="0"/>
              <a:t>3</a:t>
            </a:fld>
            <a:endParaRPr lang="en-GB"/>
          </a:p>
        </p:txBody>
      </p:sp>
    </p:spTree>
    <p:extLst>
      <p:ext uri="{BB962C8B-B14F-4D97-AF65-F5344CB8AC3E}">
        <p14:creationId xmlns:p14="http://schemas.microsoft.com/office/powerpoint/2010/main" val="33248010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2018 British Social Attitudes survey stated that only 1% of people aged 18 – 24 identify as Church of England, and even in those over the age of 75 only one in three identify as Church of England. In Portsmouth Diocese a 71-year-old is eight times more likely to go to church than a 15-year-old. Portsmouth Diocese has 155,000 children but only 1,900 of these are church going (0.6%) which is below the national average.</a:t>
            </a:r>
          </a:p>
        </p:txBody>
      </p:sp>
      <p:sp>
        <p:nvSpPr>
          <p:cNvPr id="4" name="Slide Number Placeholder 3"/>
          <p:cNvSpPr>
            <a:spLocks noGrp="1"/>
          </p:cNvSpPr>
          <p:nvPr>
            <p:ph type="sldNum" sz="quarter" idx="5"/>
          </p:nvPr>
        </p:nvSpPr>
        <p:spPr/>
        <p:txBody>
          <a:bodyPr/>
          <a:lstStyle/>
          <a:p>
            <a:fld id="{54A3C737-8844-304F-9C8E-5FD0332AAED9}" type="slidenum">
              <a:rPr lang="en-GB" smtClean="0"/>
              <a:t>4</a:t>
            </a:fld>
            <a:endParaRPr lang="en-GB"/>
          </a:p>
        </p:txBody>
      </p:sp>
    </p:spTree>
    <p:extLst>
      <p:ext uri="{BB962C8B-B14F-4D97-AF65-F5344CB8AC3E}">
        <p14:creationId xmlns:p14="http://schemas.microsoft.com/office/powerpoint/2010/main" val="23382997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4A3C737-8844-304F-9C8E-5FD0332AAED9}" type="slidenum">
              <a:rPr lang="en-GB" smtClean="0"/>
              <a:t>5</a:t>
            </a:fld>
            <a:endParaRPr lang="en-GB"/>
          </a:p>
        </p:txBody>
      </p:sp>
    </p:spTree>
    <p:extLst>
      <p:ext uri="{BB962C8B-B14F-4D97-AF65-F5344CB8AC3E}">
        <p14:creationId xmlns:p14="http://schemas.microsoft.com/office/powerpoint/2010/main" val="28036564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Covid</a:t>
            </a:r>
            <a:r>
              <a:rPr lang="en-GB" dirty="0"/>
              <a:t> has had a significant impact on the finances of our parishes and diocese. For the year ended 31 December 2020 the general fund had a deficit of £351k, prior to consideration of exceptional one off </a:t>
            </a:r>
            <a:r>
              <a:rPr lang="en-GB" dirty="0" err="1"/>
              <a:t>Covid</a:t>
            </a:r>
            <a:r>
              <a:rPr lang="en-GB" dirty="0"/>
              <a:t> related income. Furlough claims received from the government totalled £164k and reduced the deficit to £187k. This is compared to a budgeted deficit of £226k (2019: deficit of £311k).</a:t>
            </a:r>
          </a:p>
          <a:p>
            <a:endParaRPr lang="en-GB" dirty="0"/>
          </a:p>
          <a:p>
            <a:r>
              <a:rPr lang="en-GB" dirty="0"/>
              <a:t>The diocese was generously supported the Archbishop’s Council with a sustainability grant of £600k in 2020.  This has been transferred to a designated fund so that it can be used in the future to match expenditure that has been deferred from 2020 to future years due to </a:t>
            </a:r>
            <a:r>
              <a:rPr lang="en-GB" dirty="0" err="1"/>
              <a:t>Covid</a:t>
            </a:r>
            <a:r>
              <a:rPr lang="en-GB" dirty="0"/>
              <a:t> e.g. quinquennial repairs.</a:t>
            </a:r>
          </a:p>
          <a:p>
            <a:endParaRPr lang="en-GB" dirty="0"/>
          </a:p>
          <a:p>
            <a:r>
              <a:rPr lang="en-GB" dirty="0"/>
              <a:t>A shortfall of £187k for the year 2020 was achieved through: </a:t>
            </a:r>
          </a:p>
          <a:p>
            <a:r>
              <a:rPr lang="en-GB" dirty="0" err="1"/>
              <a:t>i</a:t>
            </a:r>
            <a:r>
              <a:rPr lang="en-GB" dirty="0"/>
              <a:t>.	parishes surpassing collection rates at 89.8% compared to the initially anticipated best case</a:t>
            </a:r>
          </a:p>
          <a:p>
            <a:r>
              <a:rPr lang="en-GB" dirty="0"/>
              <a:t>of 65% (projected best case increased to 85% towards the end of the year)</a:t>
            </a:r>
          </a:p>
          <a:p>
            <a:r>
              <a:rPr lang="en-GB" dirty="0"/>
              <a:t>ii.	a much-reduced level of activity and closely managed expenditure giving rise to savings of £995k.</a:t>
            </a:r>
          </a:p>
          <a:p>
            <a:r>
              <a:rPr lang="en-GB" dirty="0"/>
              <a:t>iii.	significant use of the government furlough scheme and some non-furloughed staff members making voluntary salary sacrifices. The furlough reclaim from the government totalled £164k in 2020 (our use of the scheme ended after restructure of diocesan office November 2020).</a:t>
            </a:r>
          </a:p>
          <a:p>
            <a:endParaRPr lang="en-GB" dirty="0"/>
          </a:p>
          <a:p>
            <a:r>
              <a:rPr lang="en-GB" dirty="0"/>
              <a:t>These expense savings are one off and not expected to reoccur in 2021 at this level of magnitude</a:t>
            </a:r>
          </a:p>
          <a:p>
            <a:r>
              <a:rPr lang="en-GB" dirty="0"/>
              <a:t>now restrictions are lifted and normal activity resumes. </a:t>
            </a:r>
          </a:p>
          <a:p>
            <a:endParaRPr lang="en-GB" dirty="0"/>
          </a:p>
          <a:p>
            <a:r>
              <a:rPr lang="en-GB" dirty="0"/>
              <a:t>The diocesan budget for 2021 was set on the following principles:</a:t>
            </a:r>
          </a:p>
          <a:p>
            <a:r>
              <a:rPr lang="en-GB" dirty="0"/>
              <a:t>•	Total parish share request would be set based on actual parish share payments received in 2019. (Reduction of £248k from 2020 total parish share request)</a:t>
            </a:r>
          </a:p>
          <a:p>
            <a:r>
              <a:rPr lang="en-GB" dirty="0"/>
              <a:t>•	No clergy or lay staff cost of living increases for 2021.</a:t>
            </a:r>
          </a:p>
          <a:p>
            <a:r>
              <a:rPr lang="en-GB" dirty="0"/>
              <a:t>•	Clergy housing budget held at 2020 levels, pending a review of the property portfolio.</a:t>
            </a:r>
          </a:p>
          <a:p>
            <a:r>
              <a:rPr lang="en-GB" dirty="0"/>
              <a:t>•	Bishop’s Council agreed to re-designate some designated funds to meet funding gap: Car Loan Fund; Diocesan Loan Fund; Office Repair Fund see Appendix 5 below for more details.</a:t>
            </a:r>
          </a:p>
          <a:p>
            <a:endParaRPr lang="en-GB" dirty="0"/>
          </a:p>
          <a:p>
            <a:r>
              <a:rPr lang="en-GB" dirty="0"/>
              <a:t>The 2021 budget has an operating deficit expected of £972k. However, over the first 7 months the parish share payments received have been between 1% and 2% lower than the same months in 2020. While this is showing signs of improvement, it is still lagging behind the same time last year.</a:t>
            </a:r>
          </a:p>
        </p:txBody>
      </p:sp>
      <p:sp>
        <p:nvSpPr>
          <p:cNvPr id="4" name="Slide Number Placeholder 3"/>
          <p:cNvSpPr>
            <a:spLocks noGrp="1"/>
          </p:cNvSpPr>
          <p:nvPr>
            <p:ph type="sldNum" sz="quarter" idx="5"/>
          </p:nvPr>
        </p:nvSpPr>
        <p:spPr/>
        <p:txBody>
          <a:bodyPr/>
          <a:lstStyle/>
          <a:p>
            <a:fld id="{54A3C737-8844-304F-9C8E-5FD0332AAED9}" type="slidenum">
              <a:rPr lang="en-GB" smtClean="0"/>
              <a:t>7</a:t>
            </a:fld>
            <a:endParaRPr lang="en-GB"/>
          </a:p>
        </p:txBody>
      </p:sp>
    </p:spTree>
    <p:extLst>
      <p:ext uri="{BB962C8B-B14F-4D97-AF65-F5344CB8AC3E}">
        <p14:creationId xmlns:p14="http://schemas.microsoft.com/office/powerpoint/2010/main" val="32518126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4A3C737-8844-304F-9C8E-5FD0332AAED9}" type="slidenum">
              <a:rPr lang="en-GB" smtClean="0"/>
              <a:t>8</a:t>
            </a:fld>
            <a:endParaRPr lang="en-GB"/>
          </a:p>
        </p:txBody>
      </p:sp>
    </p:spTree>
    <p:extLst>
      <p:ext uri="{BB962C8B-B14F-4D97-AF65-F5344CB8AC3E}">
        <p14:creationId xmlns:p14="http://schemas.microsoft.com/office/powerpoint/2010/main" val="31198805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Point out that the slides will be circulated and the narrative will be cover the points so don’t worry about making notes.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A3C737-8844-304F-9C8E-5FD0332AAED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53901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Point out that the slides will be circulated and the narrative will be cover the points so don’t worry about making notes.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A3C737-8844-304F-9C8E-5FD0332AAED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99217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Point out that the slides will be circulated and the narrative will be cover the points so don’t worry about making notes.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A3C737-8844-304F-9C8E-5FD0332AAED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48631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AF0F3-55C7-1D4D-B65F-9F4021B1190C}"/>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7EA89B71-9F6A-5D48-AC8B-912B68927BD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A49D5FD9-E4BC-B14B-B7EF-74E7D7895FF9}"/>
              </a:ext>
            </a:extLst>
          </p:cNvPr>
          <p:cNvSpPr>
            <a:spLocks noGrp="1"/>
          </p:cNvSpPr>
          <p:nvPr>
            <p:ph type="dt" sz="half" idx="10"/>
          </p:nvPr>
        </p:nvSpPr>
        <p:spPr/>
        <p:txBody>
          <a:bodyPr/>
          <a:lstStyle/>
          <a:p>
            <a:fld id="{1918FF51-AD92-9A41-972C-B9E184C75B97}" type="datetimeFigureOut">
              <a:rPr lang="en-US" smtClean="0"/>
              <a:t>10/20/2021</a:t>
            </a:fld>
            <a:endParaRPr lang="en-US"/>
          </a:p>
        </p:txBody>
      </p:sp>
      <p:sp>
        <p:nvSpPr>
          <p:cNvPr id="5" name="Footer Placeholder 4">
            <a:extLst>
              <a:ext uri="{FF2B5EF4-FFF2-40B4-BE49-F238E27FC236}">
                <a16:creationId xmlns:a16="http://schemas.microsoft.com/office/drawing/2014/main" id="{9F53A895-5901-F446-A20E-C729456628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68A5B6-A433-374D-8066-D252C573840F}"/>
              </a:ext>
            </a:extLst>
          </p:cNvPr>
          <p:cNvSpPr>
            <a:spLocks noGrp="1"/>
          </p:cNvSpPr>
          <p:nvPr>
            <p:ph type="sldNum" sz="quarter" idx="12"/>
          </p:nvPr>
        </p:nvSpPr>
        <p:spPr/>
        <p:txBody>
          <a:bodyPr/>
          <a:lstStyle/>
          <a:p>
            <a:fld id="{3F702166-096A-6147-A555-1EA37B3E826B}" type="slidenum">
              <a:rPr lang="en-US" smtClean="0"/>
              <a:t>‹#›</a:t>
            </a:fld>
            <a:endParaRPr lang="en-US"/>
          </a:p>
        </p:txBody>
      </p:sp>
    </p:spTree>
    <p:extLst>
      <p:ext uri="{BB962C8B-B14F-4D97-AF65-F5344CB8AC3E}">
        <p14:creationId xmlns:p14="http://schemas.microsoft.com/office/powerpoint/2010/main" val="8737834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97135-5DBE-B249-B805-EB8904249E70}"/>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9608833D-3F15-F741-ACA7-DA51F07B5FA8}"/>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17447C9-5AA9-BD4B-B13E-DDB1982B5C43}"/>
              </a:ext>
            </a:extLst>
          </p:cNvPr>
          <p:cNvSpPr>
            <a:spLocks noGrp="1"/>
          </p:cNvSpPr>
          <p:nvPr>
            <p:ph type="dt" sz="half" idx="10"/>
          </p:nvPr>
        </p:nvSpPr>
        <p:spPr/>
        <p:txBody>
          <a:bodyPr/>
          <a:lstStyle/>
          <a:p>
            <a:fld id="{1918FF51-AD92-9A41-972C-B9E184C75B97}" type="datetimeFigureOut">
              <a:rPr lang="en-US" smtClean="0"/>
              <a:t>10/20/2021</a:t>
            </a:fld>
            <a:endParaRPr lang="en-US"/>
          </a:p>
        </p:txBody>
      </p:sp>
      <p:sp>
        <p:nvSpPr>
          <p:cNvPr id="5" name="Footer Placeholder 4">
            <a:extLst>
              <a:ext uri="{FF2B5EF4-FFF2-40B4-BE49-F238E27FC236}">
                <a16:creationId xmlns:a16="http://schemas.microsoft.com/office/drawing/2014/main" id="{50F665D7-707D-8747-98DE-B538E5A02E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B8FE57-D60A-B546-9ADF-07D29EFE628D}"/>
              </a:ext>
            </a:extLst>
          </p:cNvPr>
          <p:cNvSpPr>
            <a:spLocks noGrp="1"/>
          </p:cNvSpPr>
          <p:nvPr>
            <p:ph type="sldNum" sz="quarter" idx="12"/>
          </p:nvPr>
        </p:nvSpPr>
        <p:spPr/>
        <p:txBody>
          <a:bodyPr/>
          <a:lstStyle/>
          <a:p>
            <a:fld id="{3F702166-096A-6147-A555-1EA37B3E826B}" type="slidenum">
              <a:rPr lang="en-US" smtClean="0"/>
              <a:t>‹#›</a:t>
            </a:fld>
            <a:endParaRPr lang="en-US"/>
          </a:p>
        </p:txBody>
      </p:sp>
    </p:spTree>
    <p:extLst>
      <p:ext uri="{BB962C8B-B14F-4D97-AF65-F5344CB8AC3E}">
        <p14:creationId xmlns:p14="http://schemas.microsoft.com/office/powerpoint/2010/main" val="9989668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0E22C06-E577-764F-A534-CF94B048C06E}"/>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70B215A5-5F51-774B-AD2C-3E9E07E015BC}"/>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45CA571-4AC0-6F40-843A-ACF4B714C443}"/>
              </a:ext>
            </a:extLst>
          </p:cNvPr>
          <p:cNvSpPr>
            <a:spLocks noGrp="1"/>
          </p:cNvSpPr>
          <p:nvPr>
            <p:ph type="dt" sz="half" idx="10"/>
          </p:nvPr>
        </p:nvSpPr>
        <p:spPr/>
        <p:txBody>
          <a:bodyPr/>
          <a:lstStyle/>
          <a:p>
            <a:fld id="{1918FF51-AD92-9A41-972C-B9E184C75B97}" type="datetimeFigureOut">
              <a:rPr lang="en-US" smtClean="0"/>
              <a:t>10/20/2021</a:t>
            </a:fld>
            <a:endParaRPr lang="en-US"/>
          </a:p>
        </p:txBody>
      </p:sp>
      <p:sp>
        <p:nvSpPr>
          <p:cNvPr id="5" name="Footer Placeholder 4">
            <a:extLst>
              <a:ext uri="{FF2B5EF4-FFF2-40B4-BE49-F238E27FC236}">
                <a16:creationId xmlns:a16="http://schemas.microsoft.com/office/drawing/2014/main" id="{0D0EF1FC-130B-2242-904C-981D369F5F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6B2FD7-3B72-7D48-8EA8-62E6A1C9C925}"/>
              </a:ext>
            </a:extLst>
          </p:cNvPr>
          <p:cNvSpPr>
            <a:spLocks noGrp="1"/>
          </p:cNvSpPr>
          <p:nvPr>
            <p:ph type="sldNum" sz="quarter" idx="12"/>
          </p:nvPr>
        </p:nvSpPr>
        <p:spPr/>
        <p:txBody>
          <a:bodyPr/>
          <a:lstStyle/>
          <a:p>
            <a:fld id="{3F702166-096A-6147-A555-1EA37B3E826B}" type="slidenum">
              <a:rPr lang="en-US" smtClean="0"/>
              <a:t>‹#›</a:t>
            </a:fld>
            <a:endParaRPr lang="en-US"/>
          </a:p>
        </p:txBody>
      </p:sp>
    </p:spTree>
    <p:extLst>
      <p:ext uri="{BB962C8B-B14F-4D97-AF65-F5344CB8AC3E}">
        <p14:creationId xmlns:p14="http://schemas.microsoft.com/office/powerpoint/2010/main" val="30018795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8111" y="35170"/>
            <a:ext cx="10515600" cy="429780"/>
          </a:xfrm>
          <a:prstGeom prst="rect">
            <a:avLst/>
          </a:prstGeom>
        </p:spPr>
        <p:txBody>
          <a:bodyPr/>
          <a:lstStyle>
            <a:lvl1pPr>
              <a:defRPr sz="2215"/>
            </a:lvl1pPr>
          </a:lstStyle>
          <a:p>
            <a:r>
              <a:rPr lang="en-US"/>
              <a:t>Click to edit Master title style</a:t>
            </a:r>
            <a:endParaRPr lang="en-GB"/>
          </a:p>
        </p:txBody>
      </p:sp>
      <p:sp>
        <p:nvSpPr>
          <p:cNvPr id="4" name="Content Placeholder 3"/>
          <p:cNvSpPr>
            <a:spLocks noGrp="1"/>
          </p:cNvSpPr>
          <p:nvPr>
            <p:ph sz="quarter" idx="10"/>
          </p:nvPr>
        </p:nvSpPr>
        <p:spPr>
          <a:xfrm>
            <a:off x="336063" y="908052"/>
            <a:ext cx="11431955" cy="5400675"/>
          </a:xfrm>
          <a:prstGeom prst="rect">
            <a:avLst/>
          </a:prstGeom>
        </p:spPr>
        <p:txBody>
          <a:bodyPr/>
          <a:lstStyle>
            <a:lvl1pPr>
              <a:defRPr sz="2585">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713997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34B11-2D0E-FC4C-A20E-59FC09EC67BD}"/>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4B34C99F-D311-9647-BE57-0BAA5F15A3EA}"/>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1D939C0-CC3A-8C4D-AA6E-0121985A61DA}"/>
              </a:ext>
            </a:extLst>
          </p:cNvPr>
          <p:cNvSpPr>
            <a:spLocks noGrp="1"/>
          </p:cNvSpPr>
          <p:nvPr>
            <p:ph type="dt" sz="half" idx="10"/>
          </p:nvPr>
        </p:nvSpPr>
        <p:spPr/>
        <p:txBody>
          <a:bodyPr/>
          <a:lstStyle/>
          <a:p>
            <a:fld id="{1918FF51-AD92-9A41-972C-B9E184C75B97}" type="datetimeFigureOut">
              <a:rPr lang="en-US" smtClean="0"/>
              <a:t>10/20/2021</a:t>
            </a:fld>
            <a:endParaRPr lang="en-US"/>
          </a:p>
        </p:txBody>
      </p:sp>
      <p:sp>
        <p:nvSpPr>
          <p:cNvPr id="5" name="Footer Placeholder 4">
            <a:extLst>
              <a:ext uri="{FF2B5EF4-FFF2-40B4-BE49-F238E27FC236}">
                <a16:creationId xmlns:a16="http://schemas.microsoft.com/office/drawing/2014/main" id="{5466EFE1-E1DD-A548-8FFB-99B3ABD83F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8AE494-3A7D-A644-BBB8-1AE532B8A1A7}"/>
              </a:ext>
            </a:extLst>
          </p:cNvPr>
          <p:cNvSpPr>
            <a:spLocks noGrp="1"/>
          </p:cNvSpPr>
          <p:nvPr>
            <p:ph type="sldNum" sz="quarter" idx="12"/>
          </p:nvPr>
        </p:nvSpPr>
        <p:spPr/>
        <p:txBody>
          <a:bodyPr/>
          <a:lstStyle/>
          <a:p>
            <a:fld id="{3F702166-096A-6147-A555-1EA37B3E826B}" type="slidenum">
              <a:rPr lang="en-US" smtClean="0"/>
              <a:t>‹#›</a:t>
            </a:fld>
            <a:endParaRPr lang="en-US"/>
          </a:p>
        </p:txBody>
      </p:sp>
    </p:spTree>
    <p:extLst>
      <p:ext uri="{BB962C8B-B14F-4D97-AF65-F5344CB8AC3E}">
        <p14:creationId xmlns:p14="http://schemas.microsoft.com/office/powerpoint/2010/main" val="6271621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D2BD1-35B0-CC44-8303-CFA866767B5F}"/>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0859C7CC-B025-DB4E-9E7E-AB925A196C2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885DA28D-7D7B-D74C-9C0B-1E5796579A9F}"/>
              </a:ext>
            </a:extLst>
          </p:cNvPr>
          <p:cNvSpPr>
            <a:spLocks noGrp="1"/>
          </p:cNvSpPr>
          <p:nvPr>
            <p:ph type="dt" sz="half" idx="10"/>
          </p:nvPr>
        </p:nvSpPr>
        <p:spPr/>
        <p:txBody>
          <a:bodyPr/>
          <a:lstStyle/>
          <a:p>
            <a:fld id="{1918FF51-AD92-9A41-972C-B9E184C75B97}" type="datetimeFigureOut">
              <a:rPr lang="en-US" smtClean="0"/>
              <a:t>10/20/2021</a:t>
            </a:fld>
            <a:endParaRPr lang="en-US"/>
          </a:p>
        </p:txBody>
      </p:sp>
      <p:sp>
        <p:nvSpPr>
          <p:cNvPr id="5" name="Footer Placeholder 4">
            <a:extLst>
              <a:ext uri="{FF2B5EF4-FFF2-40B4-BE49-F238E27FC236}">
                <a16:creationId xmlns:a16="http://schemas.microsoft.com/office/drawing/2014/main" id="{33B2F2AD-BC0B-4C44-9B7C-C120730FBA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0D0E90-E37D-DC47-A6AF-80515CFA3537}"/>
              </a:ext>
            </a:extLst>
          </p:cNvPr>
          <p:cNvSpPr>
            <a:spLocks noGrp="1"/>
          </p:cNvSpPr>
          <p:nvPr>
            <p:ph type="sldNum" sz="quarter" idx="12"/>
          </p:nvPr>
        </p:nvSpPr>
        <p:spPr/>
        <p:txBody>
          <a:bodyPr/>
          <a:lstStyle/>
          <a:p>
            <a:fld id="{3F702166-096A-6147-A555-1EA37B3E826B}" type="slidenum">
              <a:rPr lang="en-US" smtClean="0"/>
              <a:t>‹#›</a:t>
            </a:fld>
            <a:endParaRPr lang="en-US"/>
          </a:p>
        </p:txBody>
      </p:sp>
    </p:spTree>
    <p:extLst>
      <p:ext uri="{BB962C8B-B14F-4D97-AF65-F5344CB8AC3E}">
        <p14:creationId xmlns:p14="http://schemas.microsoft.com/office/powerpoint/2010/main" val="18216236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C5CAC-44AE-3C4C-BC14-6AB071C4AA68}"/>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C888E15-06BE-4A44-BD3B-51B5F1A5CD1C}"/>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3E4D0B08-032C-014E-9F41-5A9BB3D2CD76}"/>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87193FC5-754C-0D42-B6AB-CEEC4ED30CAC}"/>
              </a:ext>
            </a:extLst>
          </p:cNvPr>
          <p:cNvSpPr>
            <a:spLocks noGrp="1"/>
          </p:cNvSpPr>
          <p:nvPr>
            <p:ph type="dt" sz="half" idx="10"/>
          </p:nvPr>
        </p:nvSpPr>
        <p:spPr/>
        <p:txBody>
          <a:bodyPr/>
          <a:lstStyle/>
          <a:p>
            <a:fld id="{1918FF51-AD92-9A41-972C-B9E184C75B97}" type="datetimeFigureOut">
              <a:rPr lang="en-US" smtClean="0"/>
              <a:t>10/20/2021</a:t>
            </a:fld>
            <a:endParaRPr lang="en-US"/>
          </a:p>
        </p:txBody>
      </p:sp>
      <p:sp>
        <p:nvSpPr>
          <p:cNvPr id="6" name="Footer Placeholder 5">
            <a:extLst>
              <a:ext uri="{FF2B5EF4-FFF2-40B4-BE49-F238E27FC236}">
                <a16:creationId xmlns:a16="http://schemas.microsoft.com/office/drawing/2014/main" id="{1665FAE8-935C-E141-8FDD-BF0D054E5B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7C78933-ABC9-DE4D-A306-0050D5BF97A8}"/>
              </a:ext>
            </a:extLst>
          </p:cNvPr>
          <p:cNvSpPr>
            <a:spLocks noGrp="1"/>
          </p:cNvSpPr>
          <p:nvPr>
            <p:ph type="sldNum" sz="quarter" idx="12"/>
          </p:nvPr>
        </p:nvSpPr>
        <p:spPr/>
        <p:txBody>
          <a:bodyPr/>
          <a:lstStyle/>
          <a:p>
            <a:fld id="{3F702166-096A-6147-A555-1EA37B3E826B}" type="slidenum">
              <a:rPr lang="en-US" smtClean="0"/>
              <a:t>‹#›</a:t>
            </a:fld>
            <a:endParaRPr lang="en-US"/>
          </a:p>
        </p:txBody>
      </p:sp>
    </p:spTree>
    <p:extLst>
      <p:ext uri="{BB962C8B-B14F-4D97-AF65-F5344CB8AC3E}">
        <p14:creationId xmlns:p14="http://schemas.microsoft.com/office/powerpoint/2010/main" val="30827248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187F0-FC1E-284E-AE52-A7AA3B4F75CC}"/>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9B4DE68F-8134-7743-9766-8CF670A557D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DF18418-8EC6-3E45-87F1-FF7C932910CD}"/>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9A64CA54-1F64-4145-92EA-8FC97D35BFE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395967D-8728-FF40-BF0C-6F7E426F5258}"/>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E6DEEA28-694A-3F40-8386-DC29E35E4F8C}"/>
              </a:ext>
            </a:extLst>
          </p:cNvPr>
          <p:cNvSpPr>
            <a:spLocks noGrp="1"/>
          </p:cNvSpPr>
          <p:nvPr>
            <p:ph type="dt" sz="half" idx="10"/>
          </p:nvPr>
        </p:nvSpPr>
        <p:spPr/>
        <p:txBody>
          <a:bodyPr/>
          <a:lstStyle/>
          <a:p>
            <a:fld id="{1918FF51-AD92-9A41-972C-B9E184C75B97}" type="datetimeFigureOut">
              <a:rPr lang="en-US" smtClean="0"/>
              <a:t>10/20/2021</a:t>
            </a:fld>
            <a:endParaRPr lang="en-US"/>
          </a:p>
        </p:txBody>
      </p:sp>
      <p:sp>
        <p:nvSpPr>
          <p:cNvPr id="8" name="Footer Placeholder 7">
            <a:extLst>
              <a:ext uri="{FF2B5EF4-FFF2-40B4-BE49-F238E27FC236}">
                <a16:creationId xmlns:a16="http://schemas.microsoft.com/office/drawing/2014/main" id="{D65ACFDB-C5C8-9E45-9DA2-BCF559E109E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7B3BBBE-117B-D74A-8E91-6BE19885C681}"/>
              </a:ext>
            </a:extLst>
          </p:cNvPr>
          <p:cNvSpPr>
            <a:spLocks noGrp="1"/>
          </p:cNvSpPr>
          <p:nvPr>
            <p:ph type="sldNum" sz="quarter" idx="12"/>
          </p:nvPr>
        </p:nvSpPr>
        <p:spPr/>
        <p:txBody>
          <a:bodyPr/>
          <a:lstStyle/>
          <a:p>
            <a:fld id="{3F702166-096A-6147-A555-1EA37B3E826B}" type="slidenum">
              <a:rPr lang="en-US" smtClean="0"/>
              <a:t>‹#›</a:t>
            </a:fld>
            <a:endParaRPr lang="en-US"/>
          </a:p>
        </p:txBody>
      </p:sp>
    </p:spTree>
    <p:extLst>
      <p:ext uri="{BB962C8B-B14F-4D97-AF65-F5344CB8AC3E}">
        <p14:creationId xmlns:p14="http://schemas.microsoft.com/office/powerpoint/2010/main" val="23528078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E88697-E946-E546-A9C0-0EA9F2D57B7D}"/>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CE8BD15C-17A1-DC4E-8367-7C57AF401732}"/>
              </a:ext>
            </a:extLst>
          </p:cNvPr>
          <p:cNvSpPr>
            <a:spLocks noGrp="1"/>
          </p:cNvSpPr>
          <p:nvPr>
            <p:ph type="dt" sz="half" idx="10"/>
          </p:nvPr>
        </p:nvSpPr>
        <p:spPr/>
        <p:txBody>
          <a:bodyPr/>
          <a:lstStyle/>
          <a:p>
            <a:fld id="{1918FF51-AD92-9A41-972C-B9E184C75B97}" type="datetimeFigureOut">
              <a:rPr lang="en-US" smtClean="0"/>
              <a:t>10/20/2021</a:t>
            </a:fld>
            <a:endParaRPr lang="en-US"/>
          </a:p>
        </p:txBody>
      </p:sp>
      <p:sp>
        <p:nvSpPr>
          <p:cNvPr id="4" name="Footer Placeholder 3">
            <a:extLst>
              <a:ext uri="{FF2B5EF4-FFF2-40B4-BE49-F238E27FC236}">
                <a16:creationId xmlns:a16="http://schemas.microsoft.com/office/drawing/2014/main" id="{BFE4683E-C86D-204C-8393-83F0D12A9B1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1FF0048-8C85-314A-A73D-AF0CE95572A1}"/>
              </a:ext>
            </a:extLst>
          </p:cNvPr>
          <p:cNvSpPr>
            <a:spLocks noGrp="1"/>
          </p:cNvSpPr>
          <p:nvPr>
            <p:ph type="sldNum" sz="quarter" idx="12"/>
          </p:nvPr>
        </p:nvSpPr>
        <p:spPr/>
        <p:txBody>
          <a:bodyPr/>
          <a:lstStyle/>
          <a:p>
            <a:fld id="{3F702166-096A-6147-A555-1EA37B3E826B}" type="slidenum">
              <a:rPr lang="en-US" smtClean="0"/>
              <a:t>‹#›</a:t>
            </a:fld>
            <a:endParaRPr lang="en-US"/>
          </a:p>
        </p:txBody>
      </p:sp>
    </p:spTree>
    <p:extLst>
      <p:ext uri="{BB962C8B-B14F-4D97-AF65-F5344CB8AC3E}">
        <p14:creationId xmlns:p14="http://schemas.microsoft.com/office/powerpoint/2010/main" val="9297525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8808EE-6CFF-3145-A57F-A0FCF824DF6E}"/>
              </a:ext>
            </a:extLst>
          </p:cNvPr>
          <p:cNvSpPr>
            <a:spLocks noGrp="1"/>
          </p:cNvSpPr>
          <p:nvPr>
            <p:ph type="dt" sz="half" idx="10"/>
          </p:nvPr>
        </p:nvSpPr>
        <p:spPr/>
        <p:txBody>
          <a:bodyPr/>
          <a:lstStyle/>
          <a:p>
            <a:fld id="{1918FF51-AD92-9A41-972C-B9E184C75B97}" type="datetimeFigureOut">
              <a:rPr lang="en-US" smtClean="0"/>
              <a:t>10/20/2021</a:t>
            </a:fld>
            <a:endParaRPr lang="en-US"/>
          </a:p>
        </p:txBody>
      </p:sp>
      <p:sp>
        <p:nvSpPr>
          <p:cNvPr id="3" name="Footer Placeholder 2">
            <a:extLst>
              <a:ext uri="{FF2B5EF4-FFF2-40B4-BE49-F238E27FC236}">
                <a16:creationId xmlns:a16="http://schemas.microsoft.com/office/drawing/2014/main" id="{E82294FA-4C2E-B046-9E78-03531BDAB58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5ECC212-5842-464A-965C-D9E8D5B8B1AB}"/>
              </a:ext>
            </a:extLst>
          </p:cNvPr>
          <p:cNvSpPr>
            <a:spLocks noGrp="1"/>
          </p:cNvSpPr>
          <p:nvPr>
            <p:ph type="sldNum" sz="quarter" idx="12"/>
          </p:nvPr>
        </p:nvSpPr>
        <p:spPr/>
        <p:txBody>
          <a:bodyPr/>
          <a:lstStyle/>
          <a:p>
            <a:fld id="{3F702166-096A-6147-A555-1EA37B3E826B}" type="slidenum">
              <a:rPr lang="en-US" smtClean="0"/>
              <a:t>‹#›</a:t>
            </a:fld>
            <a:endParaRPr lang="en-US"/>
          </a:p>
        </p:txBody>
      </p:sp>
    </p:spTree>
    <p:extLst>
      <p:ext uri="{BB962C8B-B14F-4D97-AF65-F5344CB8AC3E}">
        <p14:creationId xmlns:p14="http://schemas.microsoft.com/office/powerpoint/2010/main" val="42606195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D88FB-EC7F-FD48-A30D-5BB44A77EB3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589F69A3-0120-D54C-B0C5-DA526C06AA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54AD41E5-ECF1-6841-AFD9-FA7ABEBB1A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53263F1-F0D7-1840-8A9C-CC8D4355F459}"/>
              </a:ext>
            </a:extLst>
          </p:cNvPr>
          <p:cNvSpPr>
            <a:spLocks noGrp="1"/>
          </p:cNvSpPr>
          <p:nvPr>
            <p:ph type="dt" sz="half" idx="10"/>
          </p:nvPr>
        </p:nvSpPr>
        <p:spPr/>
        <p:txBody>
          <a:bodyPr/>
          <a:lstStyle/>
          <a:p>
            <a:fld id="{1918FF51-AD92-9A41-972C-B9E184C75B97}" type="datetimeFigureOut">
              <a:rPr lang="en-US" smtClean="0"/>
              <a:t>10/20/2021</a:t>
            </a:fld>
            <a:endParaRPr lang="en-US"/>
          </a:p>
        </p:txBody>
      </p:sp>
      <p:sp>
        <p:nvSpPr>
          <p:cNvPr id="6" name="Footer Placeholder 5">
            <a:extLst>
              <a:ext uri="{FF2B5EF4-FFF2-40B4-BE49-F238E27FC236}">
                <a16:creationId xmlns:a16="http://schemas.microsoft.com/office/drawing/2014/main" id="{ECC88B1F-707E-0849-A742-4D1D6564C77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3A0377-FA1E-9F45-8BFD-2BD1C0A6FED3}"/>
              </a:ext>
            </a:extLst>
          </p:cNvPr>
          <p:cNvSpPr>
            <a:spLocks noGrp="1"/>
          </p:cNvSpPr>
          <p:nvPr>
            <p:ph type="sldNum" sz="quarter" idx="12"/>
          </p:nvPr>
        </p:nvSpPr>
        <p:spPr/>
        <p:txBody>
          <a:bodyPr/>
          <a:lstStyle/>
          <a:p>
            <a:fld id="{3F702166-096A-6147-A555-1EA37B3E826B}" type="slidenum">
              <a:rPr lang="en-US" smtClean="0"/>
              <a:t>‹#›</a:t>
            </a:fld>
            <a:endParaRPr lang="en-US"/>
          </a:p>
        </p:txBody>
      </p:sp>
    </p:spTree>
    <p:extLst>
      <p:ext uri="{BB962C8B-B14F-4D97-AF65-F5344CB8AC3E}">
        <p14:creationId xmlns:p14="http://schemas.microsoft.com/office/powerpoint/2010/main" val="4279412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C3CD5-E234-D345-8BFD-DA0FA2FCB64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23C61B95-8801-9848-A82A-47997AB5ACF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4" name="Text Placeholder 3">
            <a:extLst>
              <a:ext uri="{FF2B5EF4-FFF2-40B4-BE49-F238E27FC236}">
                <a16:creationId xmlns:a16="http://schemas.microsoft.com/office/drawing/2014/main" id="{BC24F9E6-4CD5-E744-96EC-126805B13E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957031D-0234-5C4A-8986-609DFD3BC894}"/>
              </a:ext>
            </a:extLst>
          </p:cNvPr>
          <p:cNvSpPr>
            <a:spLocks noGrp="1"/>
          </p:cNvSpPr>
          <p:nvPr>
            <p:ph type="dt" sz="half" idx="10"/>
          </p:nvPr>
        </p:nvSpPr>
        <p:spPr/>
        <p:txBody>
          <a:bodyPr/>
          <a:lstStyle/>
          <a:p>
            <a:fld id="{1918FF51-AD92-9A41-972C-B9E184C75B97}" type="datetimeFigureOut">
              <a:rPr lang="en-US" smtClean="0"/>
              <a:t>10/20/2021</a:t>
            </a:fld>
            <a:endParaRPr lang="en-US"/>
          </a:p>
        </p:txBody>
      </p:sp>
      <p:sp>
        <p:nvSpPr>
          <p:cNvPr id="6" name="Footer Placeholder 5">
            <a:extLst>
              <a:ext uri="{FF2B5EF4-FFF2-40B4-BE49-F238E27FC236}">
                <a16:creationId xmlns:a16="http://schemas.microsoft.com/office/drawing/2014/main" id="{EEAB8CF4-9CCE-3246-AB83-09F383CF4D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D5F058-0DAC-EC43-A4E0-502797A5DA4E}"/>
              </a:ext>
            </a:extLst>
          </p:cNvPr>
          <p:cNvSpPr>
            <a:spLocks noGrp="1"/>
          </p:cNvSpPr>
          <p:nvPr>
            <p:ph type="sldNum" sz="quarter" idx="12"/>
          </p:nvPr>
        </p:nvSpPr>
        <p:spPr/>
        <p:txBody>
          <a:bodyPr/>
          <a:lstStyle/>
          <a:p>
            <a:fld id="{3F702166-096A-6147-A555-1EA37B3E826B}" type="slidenum">
              <a:rPr lang="en-US" smtClean="0"/>
              <a:t>‹#›</a:t>
            </a:fld>
            <a:endParaRPr lang="en-US"/>
          </a:p>
        </p:txBody>
      </p:sp>
    </p:spTree>
    <p:extLst>
      <p:ext uri="{BB962C8B-B14F-4D97-AF65-F5344CB8AC3E}">
        <p14:creationId xmlns:p14="http://schemas.microsoft.com/office/powerpoint/2010/main" val="3790374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960004-A33D-AB4A-A6DD-DFFC35527FC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ABD331C5-9537-6540-868D-845B28793C4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77F71C2-2F73-3B45-87DD-D85A7D8322C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18FF51-AD92-9A41-972C-B9E184C75B97}" type="datetimeFigureOut">
              <a:rPr lang="en-US" smtClean="0"/>
              <a:t>10/20/2021</a:t>
            </a:fld>
            <a:endParaRPr lang="en-US"/>
          </a:p>
        </p:txBody>
      </p:sp>
      <p:sp>
        <p:nvSpPr>
          <p:cNvPr id="5" name="Footer Placeholder 4">
            <a:extLst>
              <a:ext uri="{FF2B5EF4-FFF2-40B4-BE49-F238E27FC236}">
                <a16:creationId xmlns:a16="http://schemas.microsoft.com/office/drawing/2014/main" id="{77C7B671-3397-A641-9452-AC71007C10A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71039DC-791F-A744-ABDF-8F747624922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702166-096A-6147-A555-1EA37B3E826B}" type="slidenum">
              <a:rPr lang="en-US" smtClean="0"/>
              <a:t>‹#›</a:t>
            </a:fld>
            <a:endParaRPr lang="en-US"/>
          </a:p>
        </p:txBody>
      </p:sp>
    </p:spTree>
    <p:extLst>
      <p:ext uri="{BB962C8B-B14F-4D97-AF65-F5344CB8AC3E}">
        <p14:creationId xmlns:p14="http://schemas.microsoft.com/office/powerpoint/2010/main" val="5753160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creenshot of a video game&#10;&#10;Description automatically generated with medium confidence">
            <a:extLst>
              <a:ext uri="{FF2B5EF4-FFF2-40B4-BE49-F238E27FC236}">
                <a16:creationId xmlns:a16="http://schemas.microsoft.com/office/drawing/2014/main" id="{10A641A6-7152-DD41-8B25-1C5D66FC6731}"/>
              </a:ext>
            </a:extLst>
          </p:cNvPr>
          <p:cNvPicPr>
            <a:picLocks noChangeAspect="1"/>
          </p:cNvPicPr>
          <p:nvPr/>
        </p:nvPicPr>
        <p:blipFill>
          <a:blip r:embed="rId3"/>
          <a:stretch>
            <a:fillRect/>
          </a:stretch>
        </p:blipFill>
        <p:spPr>
          <a:xfrm>
            <a:off x="2840536" y="1855257"/>
            <a:ext cx="7236639" cy="1521887"/>
          </a:xfrm>
          <a:prstGeom prst="rect">
            <a:avLst/>
          </a:prstGeom>
        </p:spPr>
      </p:pic>
      <p:sp>
        <p:nvSpPr>
          <p:cNvPr id="3" name="Rectangle 2">
            <a:extLst>
              <a:ext uri="{FF2B5EF4-FFF2-40B4-BE49-F238E27FC236}">
                <a16:creationId xmlns:a16="http://schemas.microsoft.com/office/drawing/2014/main" id="{7EFCEEE2-97D2-4249-8BCA-8386BEF7B9F6}"/>
              </a:ext>
            </a:extLst>
          </p:cNvPr>
          <p:cNvSpPr/>
          <p:nvPr/>
        </p:nvSpPr>
        <p:spPr>
          <a:xfrm>
            <a:off x="3174274" y="4225009"/>
            <a:ext cx="7431678" cy="584775"/>
          </a:xfrm>
          <a:prstGeom prst="rect">
            <a:avLst/>
          </a:prstGeom>
        </p:spPr>
        <p:txBody>
          <a:bodyPr wrap="square">
            <a:spAutoFit/>
          </a:bodyPr>
          <a:lstStyle/>
          <a:p>
            <a:pPr algn="ctr"/>
            <a:r>
              <a:rPr lang="en-GB" sz="3200" b="1" dirty="0">
                <a:solidFill>
                  <a:srgbClr val="22529D"/>
                </a:solidFill>
                <a:latin typeface="Calibri" panose="020F0502020204030204" pitchFamily="34" charset="0"/>
                <a:ea typeface="Calibri" panose="020F0502020204030204" pitchFamily="34" charset="0"/>
                <a:cs typeface="Calibri" panose="020F0502020204030204" pitchFamily="34" charset="0"/>
              </a:rPr>
              <a:t>Deanery Conversations 2021</a:t>
            </a:r>
          </a:p>
        </p:txBody>
      </p:sp>
    </p:spTree>
    <p:extLst>
      <p:ext uri="{BB962C8B-B14F-4D97-AF65-F5344CB8AC3E}">
        <p14:creationId xmlns:p14="http://schemas.microsoft.com/office/powerpoint/2010/main" val="2573363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creenshot of a video game&#10;&#10;Description automatically generated with medium confidence">
            <a:extLst>
              <a:ext uri="{FF2B5EF4-FFF2-40B4-BE49-F238E27FC236}">
                <a16:creationId xmlns:a16="http://schemas.microsoft.com/office/drawing/2014/main" id="{10A641A6-7152-DD41-8B25-1C5D66FC6731}"/>
              </a:ext>
            </a:extLst>
          </p:cNvPr>
          <p:cNvPicPr>
            <a:picLocks noChangeAspect="1"/>
          </p:cNvPicPr>
          <p:nvPr/>
        </p:nvPicPr>
        <p:blipFill>
          <a:blip r:embed="rId3"/>
          <a:stretch>
            <a:fillRect/>
          </a:stretch>
        </p:blipFill>
        <p:spPr>
          <a:xfrm>
            <a:off x="2840536" y="1855257"/>
            <a:ext cx="7236639" cy="1521887"/>
          </a:xfrm>
          <a:prstGeom prst="rect">
            <a:avLst/>
          </a:prstGeom>
        </p:spPr>
      </p:pic>
    </p:spTree>
    <p:extLst>
      <p:ext uri="{BB962C8B-B14F-4D97-AF65-F5344CB8AC3E}">
        <p14:creationId xmlns:p14="http://schemas.microsoft.com/office/powerpoint/2010/main" val="40360548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creenshot of a video game&#10;&#10;Description automatically generated with medium confidence">
            <a:extLst>
              <a:ext uri="{FF2B5EF4-FFF2-40B4-BE49-F238E27FC236}">
                <a16:creationId xmlns:a16="http://schemas.microsoft.com/office/drawing/2014/main" id="{10A641A6-7152-DD41-8B25-1C5D66FC6731}"/>
              </a:ext>
            </a:extLst>
          </p:cNvPr>
          <p:cNvPicPr>
            <a:picLocks noChangeAspect="1"/>
          </p:cNvPicPr>
          <p:nvPr/>
        </p:nvPicPr>
        <p:blipFill>
          <a:blip r:embed="rId3"/>
          <a:stretch>
            <a:fillRect/>
          </a:stretch>
        </p:blipFill>
        <p:spPr>
          <a:xfrm>
            <a:off x="2840536" y="1855257"/>
            <a:ext cx="7236639" cy="1521887"/>
          </a:xfrm>
          <a:prstGeom prst="rect">
            <a:avLst/>
          </a:prstGeom>
        </p:spPr>
      </p:pic>
      <p:sp>
        <p:nvSpPr>
          <p:cNvPr id="3" name="Rectangle 2">
            <a:extLst>
              <a:ext uri="{FF2B5EF4-FFF2-40B4-BE49-F238E27FC236}">
                <a16:creationId xmlns:a16="http://schemas.microsoft.com/office/drawing/2014/main" id="{7EFCEEE2-97D2-4249-8BCA-8386BEF7B9F6}"/>
              </a:ext>
            </a:extLst>
          </p:cNvPr>
          <p:cNvSpPr/>
          <p:nvPr/>
        </p:nvSpPr>
        <p:spPr>
          <a:xfrm>
            <a:off x="3174274" y="4225009"/>
            <a:ext cx="7431678" cy="5847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22529D"/>
                </a:solidFill>
                <a:effectLst/>
                <a:uLnTx/>
                <a:uFillTx/>
                <a:latin typeface="Calibri" panose="020F0502020204030204" pitchFamily="34" charset="0"/>
                <a:ea typeface="Calibri" panose="020F0502020204030204" pitchFamily="34" charset="0"/>
                <a:cs typeface="Calibri" panose="020F0502020204030204" pitchFamily="34" charset="0"/>
              </a:rPr>
              <a:t>What do you need?</a:t>
            </a:r>
            <a:endParaRPr kumimoji="0" lang="en-GB" sz="3200" b="0" i="0" u="none" strike="noStrike" kern="1200" cap="none" spc="0" normalizeH="0" baseline="0" noProof="0" dirty="0">
              <a:ln>
                <a:noFill/>
              </a:ln>
              <a:solidFill>
                <a:srgbClr val="22529D"/>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570331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creenshot of a video game&#10;&#10;Description automatically generated with medium confidence">
            <a:extLst>
              <a:ext uri="{FF2B5EF4-FFF2-40B4-BE49-F238E27FC236}">
                <a16:creationId xmlns:a16="http://schemas.microsoft.com/office/drawing/2014/main" id="{10A641A6-7152-DD41-8B25-1C5D66FC6731}"/>
              </a:ext>
            </a:extLst>
          </p:cNvPr>
          <p:cNvPicPr>
            <a:picLocks noChangeAspect="1"/>
          </p:cNvPicPr>
          <p:nvPr/>
        </p:nvPicPr>
        <p:blipFill>
          <a:blip r:embed="rId3"/>
          <a:stretch>
            <a:fillRect/>
          </a:stretch>
        </p:blipFill>
        <p:spPr>
          <a:xfrm>
            <a:off x="2840536" y="1855257"/>
            <a:ext cx="7236639" cy="1521887"/>
          </a:xfrm>
          <a:prstGeom prst="rect">
            <a:avLst/>
          </a:prstGeom>
        </p:spPr>
      </p:pic>
      <p:sp>
        <p:nvSpPr>
          <p:cNvPr id="3" name="Rectangle 2">
            <a:extLst>
              <a:ext uri="{FF2B5EF4-FFF2-40B4-BE49-F238E27FC236}">
                <a16:creationId xmlns:a16="http://schemas.microsoft.com/office/drawing/2014/main" id="{7EFCEEE2-97D2-4249-8BCA-8386BEF7B9F6}"/>
              </a:ext>
            </a:extLst>
          </p:cNvPr>
          <p:cNvSpPr/>
          <p:nvPr/>
        </p:nvSpPr>
        <p:spPr>
          <a:xfrm>
            <a:off x="3174274" y="4225009"/>
            <a:ext cx="7431678" cy="107721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22529D"/>
                </a:solidFill>
                <a:effectLst/>
                <a:uLnTx/>
                <a:uFillTx/>
                <a:latin typeface="Calibri" panose="020F0502020204030204" pitchFamily="34" charset="0"/>
                <a:ea typeface="Calibri" panose="020F0502020204030204" pitchFamily="34" charset="0"/>
                <a:cs typeface="Calibri" panose="020F0502020204030204" pitchFamily="34" charset="0"/>
              </a:rPr>
              <a:t>What is next?</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3200" b="1" dirty="0">
                <a:solidFill>
                  <a:srgbClr val="22529D"/>
                </a:solidFill>
                <a:latin typeface="Calibri" panose="020F0502020204030204" pitchFamily="34" charset="0"/>
                <a:ea typeface="Calibri" panose="020F0502020204030204" pitchFamily="34" charset="0"/>
                <a:cs typeface="Calibri" panose="020F0502020204030204" pitchFamily="34" charset="0"/>
              </a:rPr>
              <a:t>DBF Budget 2022 Explained</a:t>
            </a:r>
            <a:endParaRPr kumimoji="0" lang="en-GB" sz="3200" b="0" i="0" u="none" strike="noStrike" kern="1200" cap="none" spc="0" normalizeH="0" baseline="0" noProof="0" dirty="0">
              <a:ln>
                <a:noFill/>
              </a:ln>
              <a:solidFill>
                <a:srgbClr val="22529D"/>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656635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53513-F488-4B23-A3E0-9A6E715A3A56}"/>
              </a:ext>
            </a:extLst>
          </p:cNvPr>
          <p:cNvSpPr>
            <a:spLocks noGrp="1"/>
          </p:cNvSpPr>
          <p:nvPr>
            <p:ph type="title"/>
          </p:nvPr>
        </p:nvSpPr>
        <p:spPr/>
        <p:txBody>
          <a:bodyPr/>
          <a:lstStyle/>
          <a:p>
            <a:r>
              <a:rPr lang="en-GB" b="1" dirty="0">
                <a:solidFill>
                  <a:srgbClr val="0070C0"/>
                </a:solidFill>
              </a:rPr>
              <a:t>Key Variables</a:t>
            </a:r>
          </a:p>
        </p:txBody>
      </p:sp>
      <p:sp>
        <p:nvSpPr>
          <p:cNvPr id="3" name="Content Placeholder 2">
            <a:extLst>
              <a:ext uri="{FF2B5EF4-FFF2-40B4-BE49-F238E27FC236}">
                <a16:creationId xmlns:a16="http://schemas.microsoft.com/office/drawing/2014/main" id="{77038740-0B17-4910-86F1-A81095051F0D}"/>
              </a:ext>
            </a:extLst>
          </p:cNvPr>
          <p:cNvSpPr>
            <a:spLocks noGrp="1"/>
          </p:cNvSpPr>
          <p:nvPr>
            <p:ph idx="1"/>
          </p:nvPr>
        </p:nvSpPr>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 increase on parish share ask</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Likely parish share receipt</a:t>
            </a:r>
          </a:p>
          <a:p>
            <a:r>
              <a:rPr lang="en-GB" dirty="0"/>
              <a:t>Cost of living rise on stipends</a:t>
            </a:r>
          </a:p>
          <a:p>
            <a:r>
              <a:rPr lang="en-GB" dirty="0"/>
              <a:t>Cost of living rise on lay staff costs</a:t>
            </a:r>
          </a:p>
          <a:p>
            <a:r>
              <a:rPr lang="en-GB" dirty="0"/>
              <a:t>Vacancy rate in clergy posts</a:t>
            </a:r>
          </a:p>
          <a:p>
            <a:r>
              <a:rPr lang="en-GB" dirty="0"/>
              <a:t>Likely parish share receipt</a:t>
            </a:r>
          </a:p>
        </p:txBody>
      </p:sp>
    </p:spTree>
    <p:extLst>
      <p:ext uri="{BB962C8B-B14F-4D97-AF65-F5344CB8AC3E}">
        <p14:creationId xmlns:p14="http://schemas.microsoft.com/office/powerpoint/2010/main" val="30317614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FF6E351-6674-46A9-8488-66B4AC854991}"/>
              </a:ext>
            </a:extLst>
          </p:cNvPr>
          <p:cNvSpPr>
            <a:spLocks noGrp="1"/>
          </p:cNvSpPr>
          <p:nvPr>
            <p:ph type="title"/>
          </p:nvPr>
        </p:nvSpPr>
        <p:spPr/>
        <p:txBody>
          <a:bodyPr/>
          <a:lstStyle/>
          <a:p>
            <a:r>
              <a:rPr lang="en-GB" b="1" dirty="0">
                <a:solidFill>
                  <a:srgbClr val="0070C0"/>
                </a:solidFill>
              </a:rPr>
              <a:t>Where does the Money come from </a:t>
            </a:r>
          </a:p>
        </p:txBody>
      </p:sp>
      <p:graphicFrame>
        <p:nvGraphicFramePr>
          <p:cNvPr id="5" name="Chart 4">
            <a:extLst>
              <a:ext uri="{FF2B5EF4-FFF2-40B4-BE49-F238E27FC236}">
                <a16:creationId xmlns:a16="http://schemas.microsoft.com/office/drawing/2014/main" id="{0BBB0888-A651-47C5-A38C-5FA28BA7443C}"/>
              </a:ext>
            </a:extLst>
          </p:cNvPr>
          <p:cNvGraphicFramePr>
            <a:graphicFrameLocks/>
          </p:cNvGraphicFramePr>
          <p:nvPr>
            <p:extLst>
              <p:ext uri="{D42A27DB-BD31-4B8C-83A1-F6EECF244321}">
                <p14:modId xmlns:p14="http://schemas.microsoft.com/office/powerpoint/2010/main" val="3500560621"/>
              </p:ext>
            </p:extLst>
          </p:nvPr>
        </p:nvGraphicFramePr>
        <p:xfrm>
          <a:off x="1663590" y="1690688"/>
          <a:ext cx="10176717" cy="41005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752153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FF6E351-6674-46A9-8488-66B4AC854991}"/>
              </a:ext>
            </a:extLst>
          </p:cNvPr>
          <p:cNvSpPr>
            <a:spLocks noGrp="1"/>
          </p:cNvSpPr>
          <p:nvPr>
            <p:ph type="title"/>
          </p:nvPr>
        </p:nvSpPr>
        <p:spPr/>
        <p:txBody>
          <a:bodyPr/>
          <a:lstStyle/>
          <a:p>
            <a:r>
              <a:rPr lang="en-GB" b="1" dirty="0">
                <a:solidFill>
                  <a:srgbClr val="0070C0"/>
                </a:solidFill>
              </a:rPr>
              <a:t>Where does it go</a:t>
            </a:r>
          </a:p>
        </p:txBody>
      </p:sp>
      <p:graphicFrame>
        <p:nvGraphicFramePr>
          <p:cNvPr id="6" name="Chart 5">
            <a:extLst>
              <a:ext uri="{FF2B5EF4-FFF2-40B4-BE49-F238E27FC236}">
                <a16:creationId xmlns:a16="http://schemas.microsoft.com/office/drawing/2014/main" id="{149B3E57-0717-4C7A-A56A-97D0729D197C}"/>
              </a:ext>
            </a:extLst>
          </p:cNvPr>
          <p:cNvGraphicFramePr>
            <a:graphicFrameLocks/>
          </p:cNvGraphicFramePr>
          <p:nvPr>
            <p:extLst>
              <p:ext uri="{D42A27DB-BD31-4B8C-83A1-F6EECF244321}">
                <p14:modId xmlns:p14="http://schemas.microsoft.com/office/powerpoint/2010/main" val="2070068157"/>
              </p:ext>
            </p:extLst>
          </p:nvPr>
        </p:nvGraphicFramePr>
        <p:xfrm>
          <a:off x="1899138" y="1690688"/>
          <a:ext cx="9847385" cy="381915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428028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FF6E351-6674-46A9-8488-66B4AC854991}"/>
              </a:ext>
            </a:extLst>
          </p:cNvPr>
          <p:cNvSpPr>
            <a:spLocks noGrp="1"/>
          </p:cNvSpPr>
          <p:nvPr>
            <p:ph type="title"/>
          </p:nvPr>
        </p:nvSpPr>
        <p:spPr/>
        <p:txBody>
          <a:bodyPr/>
          <a:lstStyle/>
          <a:p>
            <a:r>
              <a:rPr lang="en-GB" b="1" dirty="0">
                <a:solidFill>
                  <a:srgbClr val="0070C0"/>
                </a:solidFill>
              </a:rPr>
              <a:t>Mission Development</a:t>
            </a:r>
          </a:p>
        </p:txBody>
      </p:sp>
      <p:graphicFrame>
        <p:nvGraphicFramePr>
          <p:cNvPr id="4" name="Chart 3">
            <a:extLst>
              <a:ext uri="{FF2B5EF4-FFF2-40B4-BE49-F238E27FC236}">
                <a16:creationId xmlns:a16="http://schemas.microsoft.com/office/drawing/2014/main" id="{CD93C845-46A9-49F9-84E1-709335EACB04}"/>
              </a:ext>
            </a:extLst>
          </p:cNvPr>
          <p:cNvGraphicFramePr>
            <a:graphicFrameLocks/>
          </p:cNvGraphicFramePr>
          <p:nvPr>
            <p:extLst>
              <p:ext uri="{D42A27DB-BD31-4B8C-83A1-F6EECF244321}">
                <p14:modId xmlns:p14="http://schemas.microsoft.com/office/powerpoint/2010/main" val="1167781243"/>
              </p:ext>
            </p:extLst>
          </p:nvPr>
        </p:nvGraphicFramePr>
        <p:xfrm>
          <a:off x="838199" y="1690688"/>
          <a:ext cx="10837985" cy="398328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752561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FF6E351-6674-46A9-8488-66B4AC854991}"/>
              </a:ext>
            </a:extLst>
          </p:cNvPr>
          <p:cNvSpPr>
            <a:spLocks noGrp="1"/>
          </p:cNvSpPr>
          <p:nvPr>
            <p:ph type="title"/>
          </p:nvPr>
        </p:nvSpPr>
        <p:spPr/>
        <p:txBody>
          <a:bodyPr/>
          <a:lstStyle/>
          <a:p>
            <a:r>
              <a:rPr lang="en-GB" b="1" dirty="0">
                <a:solidFill>
                  <a:srgbClr val="0070C0"/>
                </a:solidFill>
              </a:rPr>
              <a:t>Mission Support</a:t>
            </a:r>
          </a:p>
        </p:txBody>
      </p:sp>
      <p:graphicFrame>
        <p:nvGraphicFramePr>
          <p:cNvPr id="4" name="Chart 3">
            <a:extLst>
              <a:ext uri="{FF2B5EF4-FFF2-40B4-BE49-F238E27FC236}">
                <a16:creationId xmlns:a16="http://schemas.microsoft.com/office/drawing/2014/main" id="{15FC9F6E-A195-441D-B987-7338A7710E55}"/>
              </a:ext>
            </a:extLst>
          </p:cNvPr>
          <p:cNvGraphicFramePr>
            <a:graphicFrameLocks/>
          </p:cNvGraphicFramePr>
          <p:nvPr>
            <p:extLst>
              <p:ext uri="{D42A27DB-BD31-4B8C-83A1-F6EECF244321}">
                <p14:modId xmlns:p14="http://schemas.microsoft.com/office/powerpoint/2010/main" val="1539930717"/>
              </p:ext>
            </p:extLst>
          </p:nvPr>
        </p:nvGraphicFramePr>
        <p:xfrm>
          <a:off x="1512569" y="1817507"/>
          <a:ext cx="10187061" cy="376267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657915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2" name="Table 11">
            <a:extLst>
              <a:ext uri="{FF2B5EF4-FFF2-40B4-BE49-F238E27FC236}">
                <a16:creationId xmlns:a16="http://schemas.microsoft.com/office/drawing/2014/main" id="{911B1AE6-0F8B-4235-BE79-51F5ECE707E4}"/>
              </a:ext>
            </a:extLst>
          </p:cNvPr>
          <p:cNvGraphicFramePr>
            <a:graphicFrameLocks noGrp="1"/>
          </p:cNvGraphicFramePr>
          <p:nvPr>
            <p:extLst>
              <p:ext uri="{D42A27DB-BD31-4B8C-83A1-F6EECF244321}">
                <p14:modId xmlns:p14="http://schemas.microsoft.com/office/powerpoint/2010/main" val="2093857897"/>
              </p:ext>
            </p:extLst>
          </p:nvPr>
        </p:nvGraphicFramePr>
        <p:xfrm>
          <a:off x="670375" y="643466"/>
          <a:ext cx="10851251" cy="5571078"/>
        </p:xfrm>
        <a:graphic>
          <a:graphicData uri="http://schemas.openxmlformats.org/drawingml/2006/table">
            <a:tbl>
              <a:tblPr firstRow="1" bandRow="1">
                <a:tableStyleId>{5C22544A-7EE6-4342-B048-85BDC9FD1C3A}</a:tableStyleId>
              </a:tblPr>
              <a:tblGrid>
                <a:gridCol w="3972898">
                  <a:extLst>
                    <a:ext uri="{9D8B030D-6E8A-4147-A177-3AD203B41FA5}">
                      <a16:colId xmlns:a16="http://schemas.microsoft.com/office/drawing/2014/main" val="3872077010"/>
                    </a:ext>
                  </a:extLst>
                </a:gridCol>
                <a:gridCol w="698766">
                  <a:extLst>
                    <a:ext uri="{9D8B030D-6E8A-4147-A177-3AD203B41FA5}">
                      <a16:colId xmlns:a16="http://schemas.microsoft.com/office/drawing/2014/main" val="2407369232"/>
                    </a:ext>
                  </a:extLst>
                </a:gridCol>
                <a:gridCol w="1462624">
                  <a:extLst>
                    <a:ext uri="{9D8B030D-6E8A-4147-A177-3AD203B41FA5}">
                      <a16:colId xmlns:a16="http://schemas.microsoft.com/office/drawing/2014/main" val="1737280157"/>
                    </a:ext>
                  </a:extLst>
                </a:gridCol>
                <a:gridCol w="654906">
                  <a:extLst>
                    <a:ext uri="{9D8B030D-6E8A-4147-A177-3AD203B41FA5}">
                      <a16:colId xmlns:a16="http://schemas.microsoft.com/office/drawing/2014/main" val="310737503"/>
                    </a:ext>
                  </a:extLst>
                </a:gridCol>
                <a:gridCol w="1354019">
                  <a:extLst>
                    <a:ext uri="{9D8B030D-6E8A-4147-A177-3AD203B41FA5}">
                      <a16:colId xmlns:a16="http://schemas.microsoft.com/office/drawing/2014/main" val="4224842989"/>
                    </a:ext>
                  </a:extLst>
                </a:gridCol>
                <a:gridCol w="1354019">
                  <a:extLst>
                    <a:ext uri="{9D8B030D-6E8A-4147-A177-3AD203B41FA5}">
                      <a16:colId xmlns:a16="http://schemas.microsoft.com/office/drawing/2014/main" val="908166286"/>
                    </a:ext>
                  </a:extLst>
                </a:gridCol>
                <a:gridCol w="1354019">
                  <a:extLst>
                    <a:ext uri="{9D8B030D-6E8A-4147-A177-3AD203B41FA5}">
                      <a16:colId xmlns:a16="http://schemas.microsoft.com/office/drawing/2014/main" val="2142835586"/>
                    </a:ext>
                  </a:extLst>
                </a:gridCol>
              </a:tblGrid>
              <a:tr h="324834">
                <a:tc>
                  <a:txBody>
                    <a:bodyPr/>
                    <a:lstStyle/>
                    <a:p>
                      <a:pPr algn="l" fontAlgn="b"/>
                      <a:endParaRPr lang="en-GB" sz="1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GB" sz="17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GB" sz="1700" u="none" strike="noStrike">
                          <a:effectLst/>
                        </a:rPr>
                        <a:t>Budget</a:t>
                      </a:r>
                      <a:endParaRPr lang="en-GB" sz="1700" b="1"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GB" sz="17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GB" sz="1700" u="none" strike="noStrike">
                          <a:effectLst/>
                        </a:rPr>
                        <a:t>Actual</a:t>
                      </a:r>
                      <a:endParaRPr lang="en-GB" sz="1700" b="1" i="0" u="none" strike="noStrike">
                        <a:effectLst/>
                        <a:latin typeface="Calibri" panose="020F0502020204030204" pitchFamily="34" charset="0"/>
                      </a:endParaRPr>
                    </a:p>
                  </a:txBody>
                  <a:tcPr marL="0" marR="0" marT="0" marB="0" anchor="b"/>
                </a:tc>
                <a:tc>
                  <a:txBody>
                    <a:bodyPr/>
                    <a:lstStyle/>
                    <a:p>
                      <a:pPr algn="ctr" fontAlgn="b"/>
                      <a:r>
                        <a:rPr lang="en-GB" sz="1700" u="none" strike="noStrike">
                          <a:effectLst/>
                        </a:rPr>
                        <a:t>Actual</a:t>
                      </a:r>
                      <a:endParaRPr lang="en-GB" sz="1700" b="1" i="0" u="none" strike="noStrike">
                        <a:effectLst/>
                        <a:latin typeface="Calibri" panose="020F0502020204030204" pitchFamily="34" charset="0"/>
                      </a:endParaRPr>
                    </a:p>
                  </a:txBody>
                  <a:tcPr marL="0" marR="0" marT="0" marB="0" anchor="b"/>
                </a:tc>
                <a:tc>
                  <a:txBody>
                    <a:bodyPr/>
                    <a:lstStyle/>
                    <a:p>
                      <a:pPr algn="ctr" fontAlgn="b"/>
                      <a:r>
                        <a:rPr lang="en-GB" sz="1700" u="none" strike="noStrike">
                          <a:effectLst/>
                        </a:rPr>
                        <a:t>Budget </a:t>
                      </a:r>
                      <a:endParaRPr lang="en-GB" sz="1700" b="1" i="0" u="none" strike="noStrike">
                        <a:effectLst/>
                        <a:latin typeface="Calibri" panose="020F0502020204030204" pitchFamily="34" charset="0"/>
                      </a:endParaRPr>
                    </a:p>
                  </a:txBody>
                  <a:tcPr marL="0" marR="0" marT="0" marB="0" anchor="b"/>
                </a:tc>
                <a:extLst>
                  <a:ext uri="{0D108BD9-81ED-4DB2-BD59-A6C34878D82A}">
                    <a16:rowId xmlns:a16="http://schemas.microsoft.com/office/drawing/2014/main" val="2899710542"/>
                  </a:ext>
                </a:extLst>
              </a:tr>
              <a:tr h="324834">
                <a:tc>
                  <a:txBody>
                    <a:bodyPr/>
                    <a:lstStyle/>
                    <a:p>
                      <a:pPr algn="l" fontAlgn="b"/>
                      <a:endParaRPr lang="en-GB" sz="1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GB" sz="17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GB" sz="1700" b="1" u="none" strike="noStrike" dirty="0">
                          <a:effectLst/>
                        </a:rPr>
                        <a:t>2022</a:t>
                      </a:r>
                      <a:endParaRPr lang="en-GB" sz="1700" b="1"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GB" sz="1700" b="1"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GB" sz="1700" b="1" u="none" strike="noStrike" dirty="0">
                          <a:effectLst/>
                        </a:rPr>
                        <a:t>2019</a:t>
                      </a:r>
                      <a:endParaRPr lang="en-GB" sz="1700" b="1" i="0" u="none" strike="noStrike" dirty="0">
                        <a:effectLst/>
                        <a:latin typeface="Calibri" panose="020F0502020204030204" pitchFamily="34" charset="0"/>
                      </a:endParaRPr>
                    </a:p>
                  </a:txBody>
                  <a:tcPr marL="0" marR="0" marT="0" marB="0" anchor="b"/>
                </a:tc>
                <a:tc>
                  <a:txBody>
                    <a:bodyPr/>
                    <a:lstStyle/>
                    <a:p>
                      <a:pPr algn="ctr" fontAlgn="b"/>
                      <a:r>
                        <a:rPr lang="en-GB" sz="1700" b="1" u="none" strike="noStrike" dirty="0">
                          <a:effectLst/>
                        </a:rPr>
                        <a:t>2020</a:t>
                      </a:r>
                      <a:endParaRPr lang="en-GB" sz="1700" b="1" i="0" u="none" strike="noStrike" dirty="0">
                        <a:effectLst/>
                        <a:latin typeface="Calibri" panose="020F0502020204030204" pitchFamily="34" charset="0"/>
                      </a:endParaRPr>
                    </a:p>
                  </a:txBody>
                  <a:tcPr marL="0" marR="0" marT="0" marB="0" anchor="b"/>
                </a:tc>
                <a:tc>
                  <a:txBody>
                    <a:bodyPr/>
                    <a:lstStyle/>
                    <a:p>
                      <a:pPr algn="ctr" fontAlgn="b"/>
                      <a:r>
                        <a:rPr lang="en-GB" sz="1700" b="1" u="none" strike="noStrike" dirty="0">
                          <a:effectLst/>
                        </a:rPr>
                        <a:t>2021</a:t>
                      </a:r>
                      <a:endParaRPr lang="en-GB" sz="1700" b="1" i="0" u="none" strike="noStrike" dirty="0">
                        <a:effectLst/>
                        <a:latin typeface="Calibri" panose="020F0502020204030204" pitchFamily="34" charset="0"/>
                      </a:endParaRPr>
                    </a:p>
                  </a:txBody>
                  <a:tcPr marL="0" marR="0" marT="0" marB="0" anchor="b"/>
                </a:tc>
                <a:extLst>
                  <a:ext uri="{0D108BD9-81ED-4DB2-BD59-A6C34878D82A}">
                    <a16:rowId xmlns:a16="http://schemas.microsoft.com/office/drawing/2014/main" val="2211862080"/>
                  </a:ext>
                </a:extLst>
              </a:tr>
              <a:tr h="324834">
                <a:tc>
                  <a:txBody>
                    <a:bodyPr/>
                    <a:lstStyle/>
                    <a:p>
                      <a:pPr algn="l" fontAlgn="b"/>
                      <a:r>
                        <a:rPr lang="en-GB" sz="1700" b="1" u="none" strike="noStrike" dirty="0">
                          <a:effectLst/>
                        </a:rPr>
                        <a:t>Where does the Money come from?</a:t>
                      </a:r>
                      <a:endParaRPr lang="en-GB" sz="1700" b="1"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GB" sz="1700" b="1"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GB" sz="1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GB" sz="1700" b="0" i="0" u="none" strike="noStrike">
                        <a:solidFill>
                          <a:srgbClr val="000000"/>
                        </a:solidFill>
                        <a:effectLst/>
                        <a:latin typeface="Calibri" panose="020F0502020204030204" pitchFamily="34" charset="0"/>
                      </a:endParaRPr>
                    </a:p>
                  </a:txBody>
                  <a:tcPr marL="0" marR="0" marT="0" marB="0" anchor="b"/>
                </a:tc>
                <a:tc>
                  <a:txBody>
                    <a:bodyPr/>
                    <a:lstStyle/>
                    <a:p>
                      <a:pPr algn="ctr" fontAlgn="b"/>
                      <a:endParaRPr lang="en-GB" sz="1700" b="0" i="0" u="none" strike="noStrike" dirty="0">
                        <a:effectLst/>
                        <a:latin typeface="Calibri" panose="020F0502020204030204" pitchFamily="34" charset="0"/>
                      </a:endParaRPr>
                    </a:p>
                  </a:txBody>
                  <a:tcPr marL="0" marR="0" marT="0" marB="0" anchor="b"/>
                </a:tc>
                <a:tc>
                  <a:txBody>
                    <a:bodyPr/>
                    <a:lstStyle/>
                    <a:p>
                      <a:pPr algn="ctr" fontAlgn="b"/>
                      <a:endParaRPr lang="en-GB" sz="1700" b="0" i="0" u="none" strike="noStrike" dirty="0">
                        <a:effectLst/>
                        <a:latin typeface="Calibri" panose="020F0502020204030204" pitchFamily="34" charset="0"/>
                      </a:endParaRPr>
                    </a:p>
                  </a:txBody>
                  <a:tcPr marL="0" marR="0" marT="0" marB="0" anchor="b"/>
                </a:tc>
                <a:tc>
                  <a:txBody>
                    <a:bodyPr/>
                    <a:lstStyle/>
                    <a:p>
                      <a:pPr algn="ctr" fontAlgn="b"/>
                      <a:endParaRPr lang="en-GB" sz="1700" b="0" i="0" u="none" strike="noStrike" dirty="0">
                        <a:effectLst/>
                        <a:latin typeface="Calibri" panose="020F0502020204030204" pitchFamily="34" charset="0"/>
                      </a:endParaRPr>
                    </a:p>
                  </a:txBody>
                  <a:tcPr marL="0" marR="0" marT="0" marB="0" anchor="b"/>
                </a:tc>
                <a:extLst>
                  <a:ext uri="{0D108BD9-81ED-4DB2-BD59-A6C34878D82A}">
                    <a16:rowId xmlns:a16="http://schemas.microsoft.com/office/drawing/2014/main" val="769861165"/>
                  </a:ext>
                </a:extLst>
              </a:tr>
              <a:tr h="324834">
                <a:tc>
                  <a:txBody>
                    <a:bodyPr/>
                    <a:lstStyle/>
                    <a:p>
                      <a:pPr algn="l" fontAlgn="b"/>
                      <a:r>
                        <a:rPr lang="en-GB" sz="1700" u="none" strike="noStrike">
                          <a:effectLst/>
                        </a:rPr>
                        <a:t>Parish Share</a:t>
                      </a:r>
                      <a:endParaRPr lang="en-GB" sz="1700" b="0" i="0" u="none" strike="noStrike">
                        <a:effectLst/>
                        <a:latin typeface="Calibri" panose="020F0502020204030204" pitchFamily="34" charset="0"/>
                      </a:endParaRPr>
                    </a:p>
                  </a:txBody>
                  <a:tcPr marL="0" marR="0" marT="0" marB="0" anchor="b"/>
                </a:tc>
                <a:tc>
                  <a:txBody>
                    <a:bodyPr/>
                    <a:lstStyle/>
                    <a:p>
                      <a:pPr algn="l" fontAlgn="b"/>
                      <a:endParaRPr lang="en-GB" sz="1700" b="0" i="0" u="none" strike="noStrike">
                        <a:effectLst/>
                        <a:latin typeface="Calibri" panose="020F0502020204030204" pitchFamily="34" charset="0"/>
                      </a:endParaRPr>
                    </a:p>
                  </a:txBody>
                  <a:tcPr marL="0" marR="0" marT="0" marB="0" anchor="b"/>
                </a:tc>
                <a:tc>
                  <a:txBody>
                    <a:bodyPr/>
                    <a:lstStyle/>
                    <a:p>
                      <a:pPr algn="r" fontAlgn="b"/>
                      <a:r>
                        <a:rPr lang="en-GB" sz="1700" u="none" strike="noStrike">
                          <a:effectLst/>
                        </a:rPr>
                        <a:t>5,122,190 </a:t>
                      </a:r>
                      <a:endParaRPr lang="en-GB" sz="1700" b="0" i="0" u="none" strike="noStrike">
                        <a:effectLst/>
                        <a:latin typeface="Calibri" panose="020F0502020204030204" pitchFamily="34" charset="0"/>
                      </a:endParaRPr>
                    </a:p>
                  </a:txBody>
                  <a:tcPr marL="0" marR="0" marT="0" marB="0" anchor="b"/>
                </a:tc>
                <a:tc>
                  <a:txBody>
                    <a:bodyPr/>
                    <a:lstStyle/>
                    <a:p>
                      <a:pPr algn="l" fontAlgn="b"/>
                      <a:endParaRPr lang="en-GB" sz="17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1700" u="none" strike="noStrike">
                          <a:effectLst/>
                        </a:rPr>
                        <a:t>4,973,491 </a:t>
                      </a:r>
                      <a:endParaRPr lang="en-GB" sz="1700" b="0" i="0" u="none" strike="noStrike">
                        <a:effectLst/>
                        <a:latin typeface="Calibri" panose="020F0502020204030204" pitchFamily="34" charset="0"/>
                      </a:endParaRPr>
                    </a:p>
                  </a:txBody>
                  <a:tcPr marL="0" marR="0" marT="0" marB="0" anchor="b"/>
                </a:tc>
                <a:tc>
                  <a:txBody>
                    <a:bodyPr/>
                    <a:lstStyle/>
                    <a:p>
                      <a:pPr algn="r" fontAlgn="b"/>
                      <a:r>
                        <a:rPr lang="en-GB" sz="1700" u="none" strike="noStrike">
                          <a:effectLst/>
                        </a:rPr>
                        <a:t>4,691,178 </a:t>
                      </a:r>
                      <a:endParaRPr lang="en-GB" sz="1700" b="0" i="0" u="none" strike="noStrike">
                        <a:effectLst/>
                        <a:latin typeface="Calibri" panose="020F0502020204030204" pitchFamily="34" charset="0"/>
                      </a:endParaRPr>
                    </a:p>
                  </a:txBody>
                  <a:tcPr marL="0" marR="0" marT="0" marB="0" anchor="b"/>
                </a:tc>
                <a:tc>
                  <a:txBody>
                    <a:bodyPr/>
                    <a:lstStyle/>
                    <a:p>
                      <a:pPr algn="r" fontAlgn="b"/>
                      <a:r>
                        <a:rPr lang="en-GB" sz="1700" u="none" strike="noStrike">
                          <a:effectLst/>
                        </a:rPr>
                        <a:t>4,973,491 </a:t>
                      </a:r>
                      <a:endParaRPr lang="en-GB" sz="1700" b="0" i="0" u="none" strike="noStrike">
                        <a:effectLst/>
                        <a:latin typeface="Calibri" panose="020F0502020204030204" pitchFamily="34" charset="0"/>
                      </a:endParaRPr>
                    </a:p>
                  </a:txBody>
                  <a:tcPr marL="0" marR="0" marT="0" marB="0" anchor="b"/>
                </a:tc>
                <a:extLst>
                  <a:ext uri="{0D108BD9-81ED-4DB2-BD59-A6C34878D82A}">
                    <a16:rowId xmlns:a16="http://schemas.microsoft.com/office/drawing/2014/main" val="1350418328"/>
                  </a:ext>
                </a:extLst>
              </a:tr>
              <a:tr h="324834">
                <a:tc>
                  <a:txBody>
                    <a:bodyPr/>
                    <a:lstStyle/>
                    <a:p>
                      <a:pPr algn="l" fontAlgn="b"/>
                      <a:r>
                        <a:rPr lang="en-GB" sz="1700" u="none" strike="noStrike">
                          <a:effectLst/>
                        </a:rPr>
                        <a:t>Parochial Fees</a:t>
                      </a:r>
                      <a:endParaRPr lang="en-GB" sz="1700" b="0" i="0" u="none" strike="noStrike">
                        <a:effectLst/>
                        <a:latin typeface="Calibri" panose="020F0502020204030204" pitchFamily="34" charset="0"/>
                      </a:endParaRPr>
                    </a:p>
                  </a:txBody>
                  <a:tcPr marL="0" marR="0" marT="0" marB="0" anchor="b"/>
                </a:tc>
                <a:tc>
                  <a:txBody>
                    <a:bodyPr/>
                    <a:lstStyle/>
                    <a:p>
                      <a:pPr algn="l" fontAlgn="b"/>
                      <a:endParaRPr lang="en-GB" sz="1700" b="0" i="0" u="none" strike="noStrike">
                        <a:effectLst/>
                        <a:latin typeface="Calibri" panose="020F0502020204030204" pitchFamily="34" charset="0"/>
                      </a:endParaRPr>
                    </a:p>
                  </a:txBody>
                  <a:tcPr marL="0" marR="0" marT="0" marB="0" anchor="b"/>
                </a:tc>
                <a:tc>
                  <a:txBody>
                    <a:bodyPr/>
                    <a:lstStyle/>
                    <a:p>
                      <a:pPr algn="r" fontAlgn="b"/>
                      <a:r>
                        <a:rPr lang="en-GB" sz="1700" u="none" strike="noStrike">
                          <a:effectLst/>
                        </a:rPr>
                        <a:t>229,542 </a:t>
                      </a:r>
                      <a:endParaRPr lang="en-GB" sz="1700" b="0" i="0" u="none" strike="noStrike">
                        <a:effectLst/>
                        <a:latin typeface="Calibri" panose="020F0502020204030204" pitchFamily="34" charset="0"/>
                      </a:endParaRPr>
                    </a:p>
                  </a:txBody>
                  <a:tcPr marL="0" marR="0" marT="0" marB="0" anchor="b"/>
                </a:tc>
                <a:tc>
                  <a:txBody>
                    <a:bodyPr/>
                    <a:lstStyle/>
                    <a:p>
                      <a:pPr algn="l" fontAlgn="b"/>
                      <a:endParaRPr lang="en-GB" sz="17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1700" u="none" strike="noStrike">
                          <a:effectLst/>
                        </a:rPr>
                        <a:t>351,744 </a:t>
                      </a:r>
                      <a:endParaRPr lang="en-GB" sz="1700" b="0" i="0" u="none" strike="noStrike">
                        <a:effectLst/>
                        <a:latin typeface="Calibri" panose="020F0502020204030204" pitchFamily="34" charset="0"/>
                      </a:endParaRPr>
                    </a:p>
                  </a:txBody>
                  <a:tcPr marL="0" marR="0" marT="0" marB="0" anchor="b"/>
                </a:tc>
                <a:tc>
                  <a:txBody>
                    <a:bodyPr/>
                    <a:lstStyle/>
                    <a:p>
                      <a:pPr algn="r" fontAlgn="b"/>
                      <a:r>
                        <a:rPr lang="en-GB" sz="1700" u="none" strike="noStrike">
                          <a:effectLst/>
                        </a:rPr>
                        <a:t>224,359 </a:t>
                      </a:r>
                      <a:endParaRPr lang="en-GB" sz="1700" b="0" i="0" u="none" strike="noStrike">
                        <a:effectLst/>
                        <a:latin typeface="Calibri" panose="020F0502020204030204" pitchFamily="34" charset="0"/>
                      </a:endParaRPr>
                    </a:p>
                  </a:txBody>
                  <a:tcPr marL="0" marR="0" marT="0" marB="0" anchor="b"/>
                </a:tc>
                <a:tc>
                  <a:txBody>
                    <a:bodyPr/>
                    <a:lstStyle/>
                    <a:p>
                      <a:pPr algn="r" fontAlgn="b"/>
                      <a:r>
                        <a:rPr lang="en-GB" sz="1700" u="none" strike="noStrike">
                          <a:effectLst/>
                        </a:rPr>
                        <a:t>125,000 </a:t>
                      </a:r>
                      <a:endParaRPr lang="en-GB" sz="1700" b="0" i="0" u="none" strike="noStrike">
                        <a:effectLst/>
                        <a:latin typeface="Calibri" panose="020F0502020204030204" pitchFamily="34" charset="0"/>
                      </a:endParaRPr>
                    </a:p>
                  </a:txBody>
                  <a:tcPr marL="0" marR="0" marT="0" marB="0" anchor="b"/>
                </a:tc>
                <a:extLst>
                  <a:ext uri="{0D108BD9-81ED-4DB2-BD59-A6C34878D82A}">
                    <a16:rowId xmlns:a16="http://schemas.microsoft.com/office/drawing/2014/main" val="431961446"/>
                  </a:ext>
                </a:extLst>
              </a:tr>
              <a:tr h="324834">
                <a:tc>
                  <a:txBody>
                    <a:bodyPr/>
                    <a:lstStyle/>
                    <a:p>
                      <a:pPr algn="l" fontAlgn="b"/>
                      <a:r>
                        <a:rPr lang="en-GB" sz="1700" u="none" strike="noStrike">
                          <a:effectLst/>
                        </a:rPr>
                        <a:t>Rental Income</a:t>
                      </a:r>
                      <a:endParaRPr lang="en-GB" sz="1700" b="0" i="0" u="none" strike="noStrike">
                        <a:effectLst/>
                        <a:latin typeface="Calibri" panose="020F0502020204030204" pitchFamily="34" charset="0"/>
                      </a:endParaRPr>
                    </a:p>
                  </a:txBody>
                  <a:tcPr marL="0" marR="0" marT="0" marB="0" anchor="b"/>
                </a:tc>
                <a:tc>
                  <a:txBody>
                    <a:bodyPr/>
                    <a:lstStyle/>
                    <a:p>
                      <a:pPr algn="l" fontAlgn="b"/>
                      <a:endParaRPr lang="en-GB" sz="1700" b="0" i="0" u="none" strike="noStrike">
                        <a:effectLst/>
                        <a:latin typeface="Calibri" panose="020F0502020204030204" pitchFamily="34" charset="0"/>
                      </a:endParaRPr>
                    </a:p>
                  </a:txBody>
                  <a:tcPr marL="0" marR="0" marT="0" marB="0" anchor="b"/>
                </a:tc>
                <a:tc>
                  <a:txBody>
                    <a:bodyPr/>
                    <a:lstStyle/>
                    <a:p>
                      <a:pPr algn="r" fontAlgn="b"/>
                      <a:r>
                        <a:rPr lang="en-GB" sz="1700" u="none" strike="noStrike">
                          <a:effectLst/>
                        </a:rPr>
                        <a:t>338,672 </a:t>
                      </a:r>
                      <a:endParaRPr lang="en-GB" sz="1700" b="0" i="0" u="none" strike="noStrike">
                        <a:effectLst/>
                        <a:latin typeface="Calibri" panose="020F0502020204030204" pitchFamily="34" charset="0"/>
                      </a:endParaRPr>
                    </a:p>
                  </a:txBody>
                  <a:tcPr marL="0" marR="0" marT="0" marB="0" anchor="b"/>
                </a:tc>
                <a:tc>
                  <a:txBody>
                    <a:bodyPr/>
                    <a:lstStyle/>
                    <a:p>
                      <a:pPr algn="l" fontAlgn="b"/>
                      <a:endParaRPr lang="en-GB" sz="17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1700" u="none" strike="noStrike">
                          <a:effectLst/>
                        </a:rPr>
                        <a:t>410,668 </a:t>
                      </a:r>
                      <a:endParaRPr lang="en-GB" sz="1700" b="0" i="0" u="none" strike="noStrike">
                        <a:effectLst/>
                        <a:latin typeface="Calibri" panose="020F0502020204030204" pitchFamily="34" charset="0"/>
                      </a:endParaRPr>
                    </a:p>
                  </a:txBody>
                  <a:tcPr marL="0" marR="0" marT="0" marB="0" anchor="b"/>
                </a:tc>
                <a:tc>
                  <a:txBody>
                    <a:bodyPr/>
                    <a:lstStyle/>
                    <a:p>
                      <a:pPr algn="r" fontAlgn="b"/>
                      <a:r>
                        <a:rPr lang="en-GB" sz="1700" u="none" strike="noStrike">
                          <a:effectLst/>
                        </a:rPr>
                        <a:t>318,922 </a:t>
                      </a:r>
                      <a:endParaRPr lang="en-GB" sz="1700" b="0" i="0" u="none" strike="noStrike">
                        <a:effectLst/>
                        <a:latin typeface="Calibri" panose="020F0502020204030204" pitchFamily="34" charset="0"/>
                      </a:endParaRPr>
                    </a:p>
                  </a:txBody>
                  <a:tcPr marL="0" marR="0" marT="0" marB="0" anchor="b"/>
                </a:tc>
                <a:tc>
                  <a:txBody>
                    <a:bodyPr/>
                    <a:lstStyle/>
                    <a:p>
                      <a:pPr algn="r" fontAlgn="b"/>
                      <a:r>
                        <a:rPr lang="en-GB" sz="1700" u="none" strike="noStrike">
                          <a:effectLst/>
                        </a:rPr>
                        <a:t>325,960 </a:t>
                      </a:r>
                      <a:endParaRPr lang="en-GB" sz="1700" b="0" i="0" u="none" strike="noStrike">
                        <a:effectLst/>
                        <a:latin typeface="Calibri" panose="020F0502020204030204" pitchFamily="34" charset="0"/>
                      </a:endParaRPr>
                    </a:p>
                  </a:txBody>
                  <a:tcPr marL="0" marR="0" marT="0" marB="0" anchor="b"/>
                </a:tc>
                <a:extLst>
                  <a:ext uri="{0D108BD9-81ED-4DB2-BD59-A6C34878D82A}">
                    <a16:rowId xmlns:a16="http://schemas.microsoft.com/office/drawing/2014/main" val="778351593"/>
                  </a:ext>
                </a:extLst>
              </a:tr>
              <a:tr h="324834">
                <a:tc>
                  <a:txBody>
                    <a:bodyPr/>
                    <a:lstStyle/>
                    <a:p>
                      <a:pPr algn="l" fontAlgn="b"/>
                      <a:r>
                        <a:rPr lang="en-GB" sz="1700" u="none" strike="noStrike">
                          <a:effectLst/>
                        </a:rPr>
                        <a:t>Grants &amp; Reserves</a:t>
                      </a:r>
                      <a:endParaRPr lang="en-GB" sz="1700" b="0" i="0" u="none" strike="noStrike">
                        <a:effectLst/>
                        <a:latin typeface="Calibri" panose="020F0502020204030204" pitchFamily="34" charset="0"/>
                      </a:endParaRPr>
                    </a:p>
                  </a:txBody>
                  <a:tcPr marL="0" marR="0" marT="0" marB="0" anchor="b"/>
                </a:tc>
                <a:tc>
                  <a:txBody>
                    <a:bodyPr/>
                    <a:lstStyle/>
                    <a:p>
                      <a:pPr algn="l" fontAlgn="b"/>
                      <a:endParaRPr lang="en-GB" sz="1700" b="0" i="0" u="none" strike="noStrike">
                        <a:effectLst/>
                        <a:latin typeface="Calibri" panose="020F0502020204030204" pitchFamily="34" charset="0"/>
                      </a:endParaRPr>
                    </a:p>
                  </a:txBody>
                  <a:tcPr marL="0" marR="0" marT="0" marB="0" anchor="b"/>
                </a:tc>
                <a:tc>
                  <a:txBody>
                    <a:bodyPr/>
                    <a:lstStyle/>
                    <a:p>
                      <a:pPr algn="r" fontAlgn="b"/>
                      <a:r>
                        <a:rPr lang="en-GB" sz="1700" u="none" strike="noStrike">
                          <a:effectLst/>
                        </a:rPr>
                        <a:t>850,684 </a:t>
                      </a:r>
                      <a:endParaRPr lang="en-GB" sz="1700" b="0" i="0" u="none" strike="noStrike">
                        <a:effectLst/>
                        <a:latin typeface="Calibri" panose="020F0502020204030204" pitchFamily="34" charset="0"/>
                      </a:endParaRPr>
                    </a:p>
                  </a:txBody>
                  <a:tcPr marL="0" marR="0" marT="0" marB="0" anchor="b"/>
                </a:tc>
                <a:tc>
                  <a:txBody>
                    <a:bodyPr/>
                    <a:lstStyle/>
                    <a:p>
                      <a:pPr algn="l" fontAlgn="b"/>
                      <a:endParaRPr lang="en-GB" sz="17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1700" u="none" strike="noStrike">
                          <a:effectLst/>
                        </a:rPr>
                        <a:t>1,112,680 </a:t>
                      </a:r>
                      <a:endParaRPr lang="en-GB" sz="1700" b="0" i="0" u="none" strike="noStrike">
                        <a:effectLst/>
                        <a:latin typeface="Calibri" panose="020F0502020204030204" pitchFamily="34" charset="0"/>
                      </a:endParaRPr>
                    </a:p>
                  </a:txBody>
                  <a:tcPr marL="0" marR="0" marT="0" marB="0" anchor="b"/>
                </a:tc>
                <a:tc>
                  <a:txBody>
                    <a:bodyPr/>
                    <a:lstStyle/>
                    <a:p>
                      <a:pPr algn="r" fontAlgn="b"/>
                      <a:r>
                        <a:rPr lang="en-GB" sz="1700" u="none" strike="noStrike">
                          <a:effectLst/>
                        </a:rPr>
                        <a:t>606,300 </a:t>
                      </a:r>
                      <a:endParaRPr lang="en-GB" sz="1700" b="0" i="0" u="none" strike="noStrike">
                        <a:effectLst/>
                        <a:latin typeface="Calibri" panose="020F0502020204030204" pitchFamily="34" charset="0"/>
                      </a:endParaRPr>
                    </a:p>
                  </a:txBody>
                  <a:tcPr marL="0" marR="0" marT="0" marB="0" anchor="b"/>
                </a:tc>
                <a:tc>
                  <a:txBody>
                    <a:bodyPr/>
                    <a:lstStyle/>
                    <a:p>
                      <a:pPr algn="r" fontAlgn="b"/>
                      <a:r>
                        <a:rPr lang="en-GB" sz="1700" u="none" strike="noStrike">
                          <a:effectLst/>
                        </a:rPr>
                        <a:t>979,454 </a:t>
                      </a:r>
                      <a:endParaRPr lang="en-GB" sz="1700" b="0" i="0" u="none" strike="noStrike">
                        <a:effectLst/>
                        <a:latin typeface="Calibri" panose="020F0502020204030204" pitchFamily="34" charset="0"/>
                      </a:endParaRPr>
                    </a:p>
                  </a:txBody>
                  <a:tcPr marL="0" marR="0" marT="0" marB="0" anchor="b"/>
                </a:tc>
                <a:extLst>
                  <a:ext uri="{0D108BD9-81ED-4DB2-BD59-A6C34878D82A}">
                    <a16:rowId xmlns:a16="http://schemas.microsoft.com/office/drawing/2014/main" val="777742139"/>
                  </a:ext>
                </a:extLst>
              </a:tr>
              <a:tr h="324834">
                <a:tc>
                  <a:txBody>
                    <a:bodyPr/>
                    <a:lstStyle/>
                    <a:p>
                      <a:pPr algn="l" fontAlgn="b"/>
                      <a:r>
                        <a:rPr lang="en-GB" sz="1700" u="none" strike="noStrike">
                          <a:effectLst/>
                        </a:rPr>
                        <a:t>Investment &amp; other Income</a:t>
                      </a:r>
                      <a:endParaRPr lang="en-GB" sz="1700" b="0" i="0" u="none" strike="noStrike">
                        <a:effectLst/>
                        <a:latin typeface="Calibri" panose="020F0502020204030204" pitchFamily="34" charset="0"/>
                      </a:endParaRPr>
                    </a:p>
                  </a:txBody>
                  <a:tcPr marL="0" marR="0" marT="0" marB="0" anchor="b"/>
                </a:tc>
                <a:tc>
                  <a:txBody>
                    <a:bodyPr/>
                    <a:lstStyle/>
                    <a:p>
                      <a:pPr algn="l" fontAlgn="b"/>
                      <a:endParaRPr lang="en-GB" sz="1700" b="0" i="0" u="none" strike="noStrike">
                        <a:effectLst/>
                        <a:latin typeface="Calibri" panose="020F0502020204030204" pitchFamily="34" charset="0"/>
                      </a:endParaRPr>
                    </a:p>
                  </a:txBody>
                  <a:tcPr marL="0" marR="0" marT="0" marB="0" anchor="b"/>
                </a:tc>
                <a:tc>
                  <a:txBody>
                    <a:bodyPr/>
                    <a:lstStyle/>
                    <a:p>
                      <a:pPr algn="r" fontAlgn="b"/>
                      <a:r>
                        <a:rPr lang="en-GB" sz="1700" u="none" strike="noStrike">
                          <a:effectLst/>
                        </a:rPr>
                        <a:t>364,592 </a:t>
                      </a:r>
                      <a:endParaRPr lang="en-GB" sz="1700" b="0" i="0" u="none" strike="noStrike">
                        <a:effectLst/>
                        <a:latin typeface="Calibri" panose="020F0502020204030204" pitchFamily="34" charset="0"/>
                      </a:endParaRPr>
                    </a:p>
                  </a:txBody>
                  <a:tcPr marL="0" marR="0" marT="0" marB="0" anchor="b"/>
                </a:tc>
                <a:tc>
                  <a:txBody>
                    <a:bodyPr/>
                    <a:lstStyle/>
                    <a:p>
                      <a:pPr algn="l" fontAlgn="b"/>
                      <a:endParaRPr lang="en-GB" sz="17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1700" u="none" strike="noStrike">
                          <a:effectLst/>
                        </a:rPr>
                        <a:t>594,380 </a:t>
                      </a:r>
                      <a:endParaRPr lang="en-GB" sz="1700" b="0" i="0" u="none" strike="noStrike">
                        <a:effectLst/>
                        <a:latin typeface="Calibri" panose="020F0502020204030204" pitchFamily="34" charset="0"/>
                      </a:endParaRPr>
                    </a:p>
                  </a:txBody>
                  <a:tcPr marL="0" marR="0" marT="0" marB="0" anchor="b"/>
                </a:tc>
                <a:tc>
                  <a:txBody>
                    <a:bodyPr/>
                    <a:lstStyle/>
                    <a:p>
                      <a:pPr algn="r" fontAlgn="b"/>
                      <a:r>
                        <a:rPr lang="en-GB" sz="1700" u="none" strike="noStrike">
                          <a:effectLst/>
                        </a:rPr>
                        <a:t>483,474 </a:t>
                      </a:r>
                      <a:endParaRPr lang="en-GB" sz="1700" b="0" i="0" u="none" strike="noStrike">
                        <a:effectLst/>
                        <a:latin typeface="Calibri" panose="020F0502020204030204" pitchFamily="34" charset="0"/>
                      </a:endParaRPr>
                    </a:p>
                  </a:txBody>
                  <a:tcPr marL="0" marR="0" marT="0" marB="0" anchor="b"/>
                </a:tc>
                <a:tc>
                  <a:txBody>
                    <a:bodyPr/>
                    <a:lstStyle/>
                    <a:p>
                      <a:pPr algn="r" fontAlgn="b"/>
                      <a:r>
                        <a:rPr lang="en-GB" sz="1700" u="none" strike="noStrike">
                          <a:effectLst/>
                        </a:rPr>
                        <a:t>512,865 </a:t>
                      </a:r>
                      <a:endParaRPr lang="en-GB" sz="1700" b="0" i="0" u="none" strike="noStrike">
                        <a:effectLst/>
                        <a:latin typeface="Calibri" panose="020F0502020204030204" pitchFamily="34" charset="0"/>
                      </a:endParaRPr>
                    </a:p>
                  </a:txBody>
                  <a:tcPr marL="0" marR="0" marT="0" marB="0" anchor="b"/>
                </a:tc>
                <a:extLst>
                  <a:ext uri="{0D108BD9-81ED-4DB2-BD59-A6C34878D82A}">
                    <a16:rowId xmlns:a16="http://schemas.microsoft.com/office/drawing/2014/main" val="941412345"/>
                  </a:ext>
                </a:extLst>
              </a:tr>
              <a:tr h="324834">
                <a:tc>
                  <a:txBody>
                    <a:bodyPr/>
                    <a:lstStyle/>
                    <a:p>
                      <a:pPr algn="l" fontAlgn="b"/>
                      <a:r>
                        <a:rPr lang="en-GB" sz="1700" b="1" u="none" strike="noStrike" dirty="0">
                          <a:effectLst/>
                        </a:rPr>
                        <a:t>Total Income</a:t>
                      </a:r>
                      <a:endParaRPr lang="en-GB" sz="1700" b="1"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GB" sz="1700" b="1" u="none" strike="noStrike">
                          <a:effectLst/>
                        </a:rPr>
                        <a:t> </a:t>
                      </a:r>
                      <a:endParaRPr lang="en-GB" sz="1700" b="1"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1700" b="1" u="none" strike="noStrike" dirty="0">
                          <a:effectLst/>
                        </a:rPr>
                        <a:t>6,905,680 </a:t>
                      </a:r>
                      <a:endParaRPr lang="en-GB" sz="1700" b="1" i="0" u="none" strike="noStrike" dirty="0">
                        <a:effectLst/>
                        <a:latin typeface="Calibri" panose="020F0502020204030204" pitchFamily="34" charset="0"/>
                      </a:endParaRPr>
                    </a:p>
                  </a:txBody>
                  <a:tcPr marL="0" marR="0" marT="0" marB="0" anchor="b"/>
                </a:tc>
                <a:tc>
                  <a:txBody>
                    <a:bodyPr/>
                    <a:lstStyle/>
                    <a:p>
                      <a:pPr algn="l" fontAlgn="b"/>
                      <a:endParaRPr lang="en-GB" sz="1700" b="1"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1700" b="1" u="none" strike="noStrike">
                          <a:effectLst/>
                        </a:rPr>
                        <a:t>7,442,963 </a:t>
                      </a:r>
                      <a:endParaRPr lang="en-GB" sz="1700" b="1" i="0" u="none" strike="noStrike">
                        <a:effectLst/>
                        <a:latin typeface="Calibri" panose="020F0502020204030204" pitchFamily="34" charset="0"/>
                      </a:endParaRPr>
                    </a:p>
                  </a:txBody>
                  <a:tcPr marL="0" marR="0" marT="0" marB="0" anchor="b"/>
                </a:tc>
                <a:tc>
                  <a:txBody>
                    <a:bodyPr/>
                    <a:lstStyle/>
                    <a:p>
                      <a:pPr algn="r" fontAlgn="b"/>
                      <a:r>
                        <a:rPr lang="en-GB" sz="1700" b="1" u="none" strike="noStrike">
                          <a:effectLst/>
                        </a:rPr>
                        <a:t>6,324,233 </a:t>
                      </a:r>
                      <a:endParaRPr lang="en-GB" sz="1700" b="1" i="0" u="none" strike="noStrike">
                        <a:effectLst/>
                        <a:latin typeface="Calibri" panose="020F0502020204030204" pitchFamily="34" charset="0"/>
                      </a:endParaRPr>
                    </a:p>
                  </a:txBody>
                  <a:tcPr marL="0" marR="0" marT="0" marB="0" anchor="b"/>
                </a:tc>
                <a:tc>
                  <a:txBody>
                    <a:bodyPr/>
                    <a:lstStyle/>
                    <a:p>
                      <a:pPr algn="r" fontAlgn="b"/>
                      <a:r>
                        <a:rPr lang="en-GB" sz="1700" b="1" u="none" strike="noStrike" dirty="0">
                          <a:effectLst/>
                        </a:rPr>
                        <a:t>6,916,771 </a:t>
                      </a:r>
                      <a:endParaRPr lang="en-GB" sz="1700" b="1" i="0" u="none" strike="noStrike" dirty="0">
                        <a:effectLst/>
                        <a:latin typeface="Calibri" panose="020F0502020204030204" pitchFamily="34" charset="0"/>
                      </a:endParaRPr>
                    </a:p>
                  </a:txBody>
                  <a:tcPr marL="0" marR="0" marT="0" marB="0" anchor="b"/>
                </a:tc>
                <a:extLst>
                  <a:ext uri="{0D108BD9-81ED-4DB2-BD59-A6C34878D82A}">
                    <a16:rowId xmlns:a16="http://schemas.microsoft.com/office/drawing/2014/main" val="2660634849"/>
                  </a:ext>
                </a:extLst>
              </a:tr>
              <a:tr h="349284">
                <a:tc>
                  <a:txBody>
                    <a:bodyPr/>
                    <a:lstStyle/>
                    <a:p>
                      <a:pPr algn="l" fontAlgn="b"/>
                      <a:endParaRPr lang="en-GB" sz="1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GB" sz="1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GB" sz="1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GB" sz="1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GB" sz="1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GB" sz="1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GB" sz="17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71642983"/>
                  </a:ext>
                </a:extLst>
              </a:tr>
              <a:tr h="324834">
                <a:tc>
                  <a:txBody>
                    <a:bodyPr/>
                    <a:lstStyle/>
                    <a:p>
                      <a:pPr algn="l" fontAlgn="b"/>
                      <a:r>
                        <a:rPr lang="en-GB" sz="1700" b="1" u="none" strike="noStrike" dirty="0">
                          <a:effectLst/>
                        </a:rPr>
                        <a:t>Where does it go?</a:t>
                      </a:r>
                      <a:endParaRPr lang="en-GB" sz="1700" b="1"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GB" sz="1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GB" sz="1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GB" sz="1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GB" sz="1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GB" sz="1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GB" sz="17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271092054"/>
                  </a:ext>
                </a:extLst>
              </a:tr>
              <a:tr h="324834">
                <a:tc>
                  <a:txBody>
                    <a:bodyPr/>
                    <a:lstStyle/>
                    <a:p>
                      <a:pPr algn="l" fontAlgn="b"/>
                      <a:r>
                        <a:rPr lang="en-GB" sz="1700" u="none" strike="noStrike">
                          <a:effectLst/>
                        </a:rPr>
                        <a:t>Mission development</a:t>
                      </a:r>
                      <a:endParaRPr lang="en-GB" sz="1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GB" sz="1700" b="0" i="0" u="none" strike="noStrike">
                        <a:effectLst/>
                        <a:latin typeface="Calibri" panose="020F0502020204030204" pitchFamily="34" charset="0"/>
                      </a:endParaRPr>
                    </a:p>
                  </a:txBody>
                  <a:tcPr marL="0" marR="0" marT="0" marB="0" anchor="b"/>
                </a:tc>
                <a:tc>
                  <a:txBody>
                    <a:bodyPr/>
                    <a:lstStyle/>
                    <a:p>
                      <a:pPr algn="r" fontAlgn="b"/>
                      <a:r>
                        <a:rPr lang="en-GB" sz="1700" u="none" strike="noStrike">
                          <a:effectLst/>
                        </a:rPr>
                        <a:t>6,520,612 </a:t>
                      </a:r>
                      <a:endParaRPr lang="en-GB" sz="1700" b="0" i="0" u="none" strike="noStrike">
                        <a:effectLst/>
                        <a:latin typeface="Calibri" panose="020F0502020204030204" pitchFamily="34" charset="0"/>
                      </a:endParaRPr>
                    </a:p>
                  </a:txBody>
                  <a:tcPr marL="0" marR="0" marT="0" marB="0" anchor="b"/>
                </a:tc>
                <a:tc>
                  <a:txBody>
                    <a:bodyPr/>
                    <a:lstStyle/>
                    <a:p>
                      <a:pPr algn="l" fontAlgn="b"/>
                      <a:endParaRPr lang="en-GB" sz="17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1700" u="none" strike="noStrike">
                          <a:effectLst/>
                        </a:rPr>
                        <a:t>6,349,854 </a:t>
                      </a:r>
                      <a:endParaRPr lang="en-GB" sz="1700" b="0" i="0" u="none" strike="noStrike">
                        <a:effectLst/>
                        <a:latin typeface="Calibri" panose="020F0502020204030204" pitchFamily="34" charset="0"/>
                      </a:endParaRPr>
                    </a:p>
                  </a:txBody>
                  <a:tcPr marL="0" marR="0" marT="0" marB="0" anchor="b"/>
                </a:tc>
                <a:tc>
                  <a:txBody>
                    <a:bodyPr/>
                    <a:lstStyle/>
                    <a:p>
                      <a:pPr algn="r" fontAlgn="b"/>
                      <a:r>
                        <a:rPr lang="en-GB" sz="1700" u="none" strike="noStrike">
                          <a:effectLst/>
                        </a:rPr>
                        <a:t>5,075,889 </a:t>
                      </a:r>
                      <a:endParaRPr lang="en-GB" sz="1700" b="0" i="0" u="none" strike="noStrike">
                        <a:effectLst/>
                        <a:latin typeface="Calibri" panose="020F0502020204030204" pitchFamily="34" charset="0"/>
                      </a:endParaRPr>
                    </a:p>
                  </a:txBody>
                  <a:tcPr marL="0" marR="0" marT="0" marB="0" anchor="b"/>
                </a:tc>
                <a:tc>
                  <a:txBody>
                    <a:bodyPr/>
                    <a:lstStyle/>
                    <a:p>
                      <a:pPr algn="r" fontAlgn="b"/>
                      <a:r>
                        <a:rPr lang="en-GB" sz="1700" u="none" strike="noStrike">
                          <a:effectLst/>
                        </a:rPr>
                        <a:t>6,372,023 </a:t>
                      </a:r>
                      <a:endParaRPr lang="en-GB" sz="1700" b="0" i="0" u="none" strike="noStrike">
                        <a:effectLst/>
                        <a:latin typeface="Calibri" panose="020F0502020204030204" pitchFamily="34" charset="0"/>
                      </a:endParaRPr>
                    </a:p>
                  </a:txBody>
                  <a:tcPr marL="0" marR="0" marT="0" marB="0" anchor="b"/>
                </a:tc>
                <a:extLst>
                  <a:ext uri="{0D108BD9-81ED-4DB2-BD59-A6C34878D82A}">
                    <a16:rowId xmlns:a16="http://schemas.microsoft.com/office/drawing/2014/main" val="198458226"/>
                  </a:ext>
                </a:extLst>
              </a:tr>
              <a:tr h="324834">
                <a:tc>
                  <a:txBody>
                    <a:bodyPr/>
                    <a:lstStyle/>
                    <a:p>
                      <a:pPr algn="l" fontAlgn="b"/>
                      <a:r>
                        <a:rPr lang="en-GB" sz="1700" u="none" strike="noStrike">
                          <a:effectLst/>
                        </a:rPr>
                        <a:t>Mission Support </a:t>
                      </a:r>
                      <a:endParaRPr lang="en-GB" sz="1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GB" sz="1700" b="0" i="0" u="none" strike="noStrike">
                        <a:effectLst/>
                        <a:latin typeface="Calibri" panose="020F0502020204030204" pitchFamily="34" charset="0"/>
                      </a:endParaRPr>
                    </a:p>
                  </a:txBody>
                  <a:tcPr marL="0" marR="0" marT="0" marB="0" anchor="b"/>
                </a:tc>
                <a:tc>
                  <a:txBody>
                    <a:bodyPr/>
                    <a:lstStyle/>
                    <a:p>
                      <a:pPr algn="r" fontAlgn="b"/>
                      <a:r>
                        <a:rPr lang="en-GB" sz="1700" u="none" strike="noStrike">
                          <a:effectLst/>
                        </a:rPr>
                        <a:t>1,088,033 </a:t>
                      </a:r>
                      <a:endParaRPr lang="en-GB" sz="1700" b="0" i="0" u="none" strike="noStrike">
                        <a:effectLst/>
                        <a:latin typeface="Calibri" panose="020F0502020204030204" pitchFamily="34" charset="0"/>
                      </a:endParaRPr>
                    </a:p>
                  </a:txBody>
                  <a:tcPr marL="0" marR="0" marT="0" marB="0" anchor="b"/>
                </a:tc>
                <a:tc>
                  <a:txBody>
                    <a:bodyPr/>
                    <a:lstStyle/>
                    <a:p>
                      <a:pPr algn="l" fontAlgn="b"/>
                      <a:endParaRPr lang="en-GB" sz="17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1700" u="none" strike="noStrike">
                          <a:effectLst/>
                        </a:rPr>
                        <a:t>924,568 </a:t>
                      </a:r>
                      <a:endParaRPr lang="en-GB" sz="1700" b="0" i="0" u="none" strike="noStrike">
                        <a:effectLst/>
                        <a:latin typeface="Calibri" panose="020F0502020204030204" pitchFamily="34" charset="0"/>
                      </a:endParaRPr>
                    </a:p>
                  </a:txBody>
                  <a:tcPr marL="0" marR="0" marT="0" marB="0" anchor="b"/>
                </a:tc>
                <a:tc>
                  <a:txBody>
                    <a:bodyPr/>
                    <a:lstStyle/>
                    <a:p>
                      <a:pPr algn="r" fontAlgn="b"/>
                      <a:r>
                        <a:rPr lang="en-GB" sz="1700" u="none" strike="noStrike">
                          <a:effectLst/>
                        </a:rPr>
                        <a:t>945,626 </a:t>
                      </a:r>
                      <a:endParaRPr lang="en-GB" sz="1700" b="0" i="0" u="none" strike="noStrike">
                        <a:effectLst/>
                        <a:latin typeface="Calibri" panose="020F0502020204030204" pitchFamily="34" charset="0"/>
                      </a:endParaRPr>
                    </a:p>
                  </a:txBody>
                  <a:tcPr marL="0" marR="0" marT="0" marB="0" anchor="b"/>
                </a:tc>
                <a:tc>
                  <a:txBody>
                    <a:bodyPr/>
                    <a:lstStyle/>
                    <a:p>
                      <a:pPr algn="r" fontAlgn="b"/>
                      <a:r>
                        <a:rPr lang="en-GB" sz="1700" u="none" strike="noStrike">
                          <a:effectLst/>
                        </a:rPr>
                        <a:t>1,011,032 </a:t>
                      </a:r>
                      <a:endParaRPr lang="en-GB" sz="1700" b="0" i="0" u="none" strike="noStrike">
                        <a:effectLst/>
                        <a:latin typeface="Calibri" panose="020F0502020204030204" pitchFamily="34" charset="0"/>
                      </a:endParaRPr>
                    </a:p>
                  </a:txBody>
                  <a:tcPr marL="0" marR="0" marT="0" marB="0" anchor="b"/>
                </a:tc>
                <a:extLst>
                  <a:ext uri="{0D108BD9-81ED-4DB2-BD59-A6C34878D82A}">
                    <a16:rowId xmlns:a16="http://schemas.microsoft.com/office/drawing/2014/main" val="241018804"/>
                  </a:ext>
                </a:extLst>
              </a:tr>
              <a:tr h="324834">
                <a:tc>
                  <a:txBody>
                    <a:bodyPr/>
                    <a:lstStyle/>
                    <a:p>
                      <a:pPr algn="l" fontAlgn="b"/>
                      <a:r>
                        <a:rPr lang="en-GB" sz="1700" u="none" strike="noStrike">
                          <a:effectLst/>
                        </a:rPr>
                        <a:t>National Church</a:t>
                      </a:r>
                      <a:endParaRPr lang="en-GB" sz="1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GB" sz="1700" b="0" i="0" u="none" strike="noStrike">
                        <a:effectLst/>
                        <a:latin typeface="Calibri" panose="020F0502020204030204" pitchFamily="34" charset="0"/>
                      </a:endParaRPr>
                    </a:p>
                  </a:txBody>
                  <a:tcPr marL="0" marR="0" marT="0" marB="0" anchor="b"/>
                </a:tc>
                <a:tc>
                  <a:txBody>
                    <a:bodyPr/>
                    <a:lstStyle/>
                    <a:p>
                      <a:pPr algn="r" fontAlgn="b"/>
                      <a:r>
                        <a:rPr lang="en-GB" sz="1700" u="none" strike="noStrike">
                          <a:effectLst/>
                        </a:rPr>
                        <a:t>475,197 </a:t>
                      </a:r>
                      <a:endParaRPr lang="en-GB" sz="1700" b="0" i="0" u="none" strike="noStrike">
                        <a:effectLst/>
                        <a:latin typeface="Calibri" panose="020F0502020204030204" pitchFamily="34" charset="0"/>
                      </a:endParaRPr>
                    </a:p>
                  </a:txBody>
                  <a:tcPr marL="0" marR="0" marT="0" marB="0" anchor="b"/>
                </a:tc>
                <a:tc>
                  <a:txBody>
                    <a:bodyPr/>
                    <a:lstStyle/>
                    <a:p>
                      <a:pPr algn="l" fontAlgn="b"/>
                      <a:endParaRPr lang="en-GB" sz="17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1700" u="none" strike="noStrike">
                          <a:effectLst/>
                        </a:rPr>
                        <a:t>479,132 </a:t>
                      </a:r>
                      <a:endParaRPr lang="en-GB" sz="1700" b="0" i="0" u="none" strike="noStrike">
                        <a:effectLst/>
                        <a:latin typeface="Calibri" panose="020F0502020204030204" pitchFamily="34" charset="0"/>
                      </a:endParaRPr>
                    </a:p>
                  </a:txBody>
                  <a:tcPr marL="0" marR="0" marT="0" marB="0" anchor="b"/>
                </a:tc>
                <a:tc>
                  <a:txBody>
                    <a:bodyPr/>
                    <a:lstStyle/>
                    <a:p>
                      <a:pPr algn="r" fontAlgn="b"/>
                      <a:r>
                        <a:rPr lang="en-GB" sz="1700" u="none" strike="noStrike">
                          <a:effectLst/>
                        </a:rPr>
                        <a:t>486,679 </a:t>
                      </a:r>
                      <a:endParaRPr lang="en-GB" sz="1700" b="0" i="0" u="none" strike="noStrike">
                        <a:effectLst/>
                        <a:latin typeface="Calibri" panose="020F0502020204030204" pitchFamily="34" charset="0"/>
                      </a:endParaRPr>
                    </a:p>
                  </a:txBody>
                  <a:tcPr marL="0" marR="0" marT="0" marB="0" anchor="b"/>
                </a:tc>
                <a:tc>
                  <a:txBody>
                    <a:bodyPr/>
                    <a:lstStyle/>
                    <a:p>
                      <a:pPr algn="r" fontAlgn="b"/>
                      <a:r>
                        <a:rPr lang="en-GB" sz="1700" u="none" strike="noStrike">
                          <a:effectLst/>
                        </a:rPr>
                        <a:t>498,400 </a:t>
                      </a:r>
                      <a:endParaRPr lang="en-GB" sz="1700" b="0" i="0" u="none" strike="noStrike">
                        <a:effectLst/>
                        <a:latin typeface="Calibri" panose="020F0502020204030204" pitchFamily="34" charset="0"/>
                      </a:endParaRPr>
                    </a:p>
                  </a:txBody>
                  <a:tcPr marL="0" marR="0" marT="0" marB="0" anchor="b"/>
                </a:tc>
                <a:extLst>
                  <a:ext uri="{0D108BD9-81ED-4DB2-BD59-A6C34878D82A}">
                    <a16:rowId xmlns:a16="http://schemas.microsoft.com/office/drawing/2014/main" val="2608062001"/>
                  </a:ext>
                </a:extLst>
              </a:tr>
              <a:tr h="324834">
                <a:tc>
                  <a:txBody>
                    <a:bodyPr/>
                    <a:lstStyle/>
                    <a:p>
                      <a:pPr algn="l" fontAlgn="b"/>
                      <a:r>
                        <a:rPr lang="en-GB" sz="1700" b="1" u="none" strike="noStrike" dirty="0">
                          <a:effectLst/>
                        </a:rPr>
                        <a:t>Total Expenses</a:t>
                      </a:r>
                      <a:endParaRPr lang="en-GB" sz="1700" b="1"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GB" sz="1700" b="1" u="none" strike="noStrike">
                          <a:effectLst/>
                        </a:rPr>
                        <a:t> </a:t>
                      </a:r>
                      <a:endParaRPr lang="en-GB" sz="1700" b="1" i="0" u="none" strike="noStrike">
                        <a:effectLst/>
                        <a:latin typeface="Calibri" panose="020F0502020204030204" pitchFamily="34" charset="0"/>
                      </a:endParaRPr>
                    </a:p>
                  </a:txBody>
                  <a:tcPr marL="0" marR="0" marT="0" marB="0" anchor="b"/>
                </a:tc>
                <a:tc>
                  <a:txBody>
                    <a:bodyPr/>
                    <a:lstStyle/>
                    <a:p>
                      <a:pPr algn="r" fontAlgn="b"/>
                      <a:r>
                        <a:rPr lang="en-GB" sz="1700" b="1" u="none" strike="noStrike" dirty="0">
                          <a:effectLst/>
                        </a:rPr>
                        <a:t>       8,083,842 </a:t>
                      </a:r>
                      <a:endParaRPr lang="en-GB" sz="1700" b="1" i="0" u="none" strike="noStrike" dirty="0">
                        <a:effectLst/>
                        <a:latin typeface="Calibri" panose="020F0502020204030204" pitchFamily="34" charset="0"/>
                      </a:endParaRPr>
                    </a:p>
                  </a:txBody>
                  <a:tcPr marL="0" marR="0" marT="0" marB="0" anchor="b"/>
                </a:tc>
                <a:tc>
                  <a:txBody>
                    <a:bodyPr/>
                    <a:lstStyle/>
                    <a:p>
                      <a:pPr algn="r" fontAlgn="b"/>
                      <a:endParaRPr lang="en-GB" sz="1700" b="1"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GB" sz="1700" b="1" u="none" strike="noStrike" dirty="0">
                          <a:effectLst/>
                        </a:rPr>
                        <a:t>     7,753,553 </a:t>
                      </a:r>
                      <a:endParaRPr lang="en-GB" sz="1700" b="1" i="0" u="none" strike="noStrike" dirty="0">
                        <a:effectLst/>
                        <a:latin typeface="Calibri" panose="020F0502020204030204" pitchFamily="34" charset="0"/>
                      </a:endParaRPr>
                    </a:p>
                  </a:txBody>
                  <a:tcPr marL="0" marR="0" marT="0" marB="0" anchor="b"/>
                </a:tc>
                <a:tc>
                  <a:txBody>
                    <a:bodyPr/>
                    <a:lstStyle/>
                    <a:p>
                      <a:pPr algn="r" fontAlgn="b"/>
                      <a:r>
                        <a:rPr lang="en-GB" sz="1700" b="1" u="none" strike="noStrike" dirty="0">
                          <a:effectLst/>
                        </a:rPr>
                        <a:t>     6,508,195 </a:t>
                      </a:r>
                      <a:endParaRPr lang="en-GB" sz="1700" b="1" i="0" u="none" strike="noStrike" dirty="0">
                        <a:effectLst/>
                        <a:latin typeface="Calibri" panose="020F0502020204030204" pitchFamily="34" charset="0"/>
                      </a:endParaRPr>
                    </a:p>
                  </a:txBody>
                  <a:tcPr marL="0" marR="0" marT="0" marB="0" anchor="b"/>
                </a:tc>
                <a:tc>
                  <a:txBody>
                    <a:bodyPr/>
                    <a:lstStyle/>
                    <a:p>
                      <a:pPr algn="r" fontAlgn="b"/>
                      <a:r>
                        <a:rPr lang="en-GB" sz="1700" b="1" u="none" strike="noStrike" dirty="0">
                          <a:effectLst/>
                        </a:rPr>
                        <a:t>     7,881,455 </a:t>
                      </a:r>
                      <a:endParaRPr lang="en-GB" sz="1700" b="1" i="0" u="none" strike="noStrike" dirty="0">
                        <a:effectLst/>
                        <a:latin typeface="Calibri" panose="020F0502020204030204" pitchFamily="34" charset="0"/>
                      </a:endParaRPr>
                    </a:p>
                  </a:txBody>
                  <a:tcPr marL="0" marR="0" marT="0" marB="0" anchor="b"/>
                </a:tc>
                <a:extLst>
                  <a:ext uri="{0D108BD9-81ED-4DB2-BD59-A6C34878D82A}">
                    <a16:rowId xmlns:a16="http://schemas.microsoft.com/office/drawing/2014/main" val="2177972737"/>
                  </a:ext>
                </a:extLst>
              </a:tr>
              <a:tr h="349284">
                <a:tc>
                  <a:txBody>
                    <a:bodyPr/>
                    <a:lstStyle/>
                    <a:p>
                      <a:pPr algn="l" fontAlgn="b"/>
                      <a:endParaRPr lang="en-GB" sz="1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GB" sz="1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GB" sz="1700" b="1" i="0" u="none" strike="noStrike">
                        <a:effectLst/>
                        <a:latin typeface="Calibri" panose="020F0502020204030204" pitchFamily="34" charset="0"/>
                      </a:endParaRPr>
                    </a:p>
                  </a:txBody>
                  <a:tcPr marL="0" marR="0" marT="0" marB="0" anchor="b"/>
                </a:tc>
                <a:tc>
                  <a:txBody>
                    <a:bodyPr/>
                    <a:lstStyle/>
                    <a:p>
                      <a:pPr algn="l" fontAlgn="b"/>
                      <a:endParaRPr lang="en-GB" sz="1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GB" sz="1700" b="1" i="0" u="none" strike="noStrike">
                        <a:effectLst/>
                        <a:latin typeface="Calibri" panose="020F0502020204030204" pitchFamily="34" charset="0"/>
                      </a:endParaRPr>
                    </a:p>
                  </a:txBody>
                  <a:tcPr marL="0" marR="0" marT="0" marB="0" anchor="b"/>
                </a:tc>
                <a:tc>
                  <a:txBody>
                    <a:bodyPr/>
                    <a:lstStyle/>
                    <a:p>
                      <a:pPr algn="l" fontAlgn="b"/>
                      <a:endParaRPr lang="en-GB" sz="1700" b="1" i="0" u="none" strike="noStrike">
                        <a:effectLst/>
                        <a:latin typeface="Calibri" panose="020F0502020204030204" pitchFamily="34" charset="0"/>
                      </a:endParaRPr>
                    </a:p>
                  </a:txBody>
                  <a:tcPr marL="0" marR="0" marT="0" marB="0" anchor="b"/>
                </a:tc>
                <a:tc>
                  <a:txBody>
                    <a:bodyPr/>
                    <a:lstStyle/>
                    <a:p>
                      <a:pPr algn="l" fontAlgn="b"/>
                      <a:endParaRPr lang="en-GB" sz="1700" b="1" i="0" u="none" strike="noStrike" dirty="0">
                        <a:effectLst/>
                        <a:latin typeface="Calibri" panose="020F0502020204030204" pitchFamily="34" charset="0"/>
                      </a:endParaRPr>
                    </a:p>
                  </a:txBody>
                  <a:tcPr marL="0" marR="0" marT="0" marB="0" anchor="b"/>
                </a:tc>
                <a:extLst>
                  <a:ext uri="{0D108BD9-81ED-4DB2-BD59-A6C34878D82A}">
                    <a16:rowId xmlns:a16="http://schemas.microsoft.com/office/drawing/2014/main" val="933585973"/>
                  </a:ext>
                </a:extLst>
              </a:tr>
              <a:tr h="324834">
                <a:tc gridSpan="2">
                  <a:txBody>
                    <a:bodyPr/>
                    <a:lstStyle/>
                    <a:p>
                      <a:pPr algn="l" fontAlgn="b"/>
                      <a:r>
                        <a:rPr lang="en-GB" sz="1700" b="1" u="none" strike="noStrike" dirty="0">
                          <a:effectLst/>
                        </a:rPr>
                        <a:t>Net Income/(Expenditure) for the year</a:t>
                      </a:r>
                      <a:endParaRPr lang="en-GB" sz="1700" b="1" i="0" u="none" strike="noStrike" dirty="0">
                        <a:solidFill>
                          <a:srgbClr val="000000"/>
                        </a:solidFill>
                        <a:effectLst/>
                        <a:latin typeface="Calibri" panose="020F0502020204030204" pitchFamily="34" charset="0"/>
                      </a:endParaRPr>
                    </a:p>
                  </a:txBody>
                  <a:tcPr marL="0" marR="0" marT="0" marB="0" anchor="b"/>
                </a:tc>
                <a:tc hMerge="1">
                  <a:txBody>
                    <a:bodyPr/>
                    <a:lstStyle/>
                    <a:p>
                      <a:endParaRPr lang="en-GB"/>
                    </a:p>
                  </a:txBody>
                  <a:tcPr/>
                </a:tc>
                <a:tc>
                  <a:txBody>
                    <a:bodyPr/>
                    <a:lstStyle/>
                    <a:p>
                      <a:pPr algn="r" fontAlgn="b"/>
                      <a:r>
                        <a:rPr lang="en-GB" sz="1700" b="1" u="none" strike="noStrike" dirty="0">
                          <a:effectLst/>
                        </a:rPr>
                        <a:t>(1,178,162)</a:t>
                      </a:r>
                      <a:endParaRPr lang="en-GB" sz="1700" b="1" i="0" u="none" strike="noStrike" dirty="0">
                        <a:effectLst/>
                        <a:latin typeface="Calibri" panose="020F0502020204030204" pitchFamily="34" charset="0"/>
                      </a:endParaRPr>
                    </a:p>
                  </a:txBody>
                  <a:tcPr marL="0" marR="0" marT="0" marB="0" anchor="b"/>
                </a:tc>
                <a:tc>
                  <a:txBody>
                    <a:bodyPr/>
                    <a:lstStyle/>
                    <a:p>
                      <a:pPr algn="l" fontAlgn="b"/>
                      <a:endParaRPr lang="en-GB" sz="1700" b="1"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GB" sz="1700" b="1" u="none" strike="noStrike" dirty="0">
                          <a:effectLst/>
                        </a:rPr>
                        <a:t>(310,591)</a:t>
                      </a:r>
                      <a:endParaRPr lang="en-GB" sz="1700" b="1" i="0" u="none" strike="noStrike" dirty="0">
                        <a:effectLst/>
                        <a:latin typeface="Calibri" panose="020F0502020204030204" pitchFamily="34" charset="0"/>
                      </a:endParaRPr>
                    </a:p>
                  </a:txBody>
                  <a:tcPr marL="0" marR="0" marT="0" marB="0" anchor="b"/>
                </a:tc>
                <a:tc>
                  <a:txBody>
                    <a:bodyPr/>
                    <a:lstStyle/>
                    <a:p>
                      <a:pPr algn="r" fontAlgn="b"/>
                      <a:r>
                        <a:rPr lang="en-GB" sz="1700" b="1" u="none" strike="noStrike" dirty="0">
                          <a:effectLst/>
                        </a:rPr>
                        <a:t>(183,962)</a:t>
                      </a:r>
                      <a:endParaRPr lang="en-GB" sz="1700" b="1" i="0" u="none" strike="noStrike" dirty="0">
                        <a:effectLst/>
                        <a:latin typeface="Calibri" panose="020F0502020204030204" pitchFamily="34" charset="0"/>
                      </a:endParaRPr>
                    </a:p>
                  </a:txBody>
                  <a:tcPr marL="0" marR="0" marT="0" marB="0" anchor="b"/>
                </a:tc>
                <a:tc>
                  <a:txBody>
                    <a:bodyPr/>
                    <a:lstStyle/>
                    <a:p>
                      <a:pPr algn="r" fontAlgn="b"/>
                      <a:r>
                        <a:rPr lang="en-GB" sz="1700" b="1" u="none" strike="noStrike" dirty="0">
                          <a:effectLst/>
                        </a:rPr>
                        <a:t>(964,684)</a:t>
                      </a:r>
                      <a:endParaRPr lang="en-GB" sz="1700" b="1" i="0" u="none" strike="noStrike" dirty="0">
                        <a:effectLst/>
                        <a:latin typeface="Calibri" panose="020F0502020204030204" pitchFamily="34" charset="0"/>
                      </a:endParaRPr>
                    </a:p>
                  </a:txBody>
                  <a:tcPr marL="0" marR="0" marT="0" marB="0" anchor="b"/>
                </a:tc>
                <a:extLst>
                  <a:ext uri="{0D108BD9-81ED-4DB2-BD59-A6C34878D82A}">
                    <a16:rowId xmlns:a16="http://schemas.microsoft.com/office/drawing/2014/main" val="223722316"/>
                  </a:ext>
                </a:extLst>
              </a:tr>
            </a:tbl>
          </a:graphicData>
        </a:graphic>
      </p:graphicFrame>
    </p:spTree>
    <p:extLst>
      <p:ext uri="{BB962C8B-B14F-4D97-AF65-F5344CB8AC3E}">
        <p14:creationId xmlns:p14="http://schemas.microsoft.com/office/powerpoint/2010/main" val="29315185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DBE86-D001-44CE-889D-C18655C3489A}"/>
              </a:ext>
            </a:extLst>
          </p:cNvPr>
          <p:cNvSpPr>
            <a:spLocks noGrp="1"/>
          </p:cNvSpPr>
          <p:nvPr>
            <p:ph type="title"/>
          </p:nvPr>
        </p:nvSpPr>
        <p:spPr/>
        <p:txBody>
          <a:bodyPr/>
          <a:lstStyle/>
          <a:p>
            <a:r>
              <a:rPr lang="en-GB" dirty="0"/>
              <a:t>Budget 2022 Next Steps</a:t>
            </a:r>
          </a:p>
        </p:txBody>
      </p:sp>
      <p:sp>
        <p:nvSpPr>
          <p:cNvPr id="3" name="Content Placeholder 2">
            <a:extLst>
              <a:ext uri="{FF2B5EF4-FFF2-40B4-BE49-F238E27FC236}">
                <a16:creationId xmlns:a16="http://schemas.microsoft.com/office/drawing/2014/main" id="{558F7D45-469B-4BE4-85E2-3D14D47B64DC}"/>
              </a:ext>
            </a:extLst>
          </p:cNvPr>
          <p:cNvSpPr>
            <a:spLocks noGrp="1"/>
          </p:cNvSpPr>
          <p:nvPr>
            <p:ph idx="1"/>
          </p:nvPr>
        </p:nvSpPr>
        <p:spPr/>
        <p:txBody>
          <a:bodyPr/>
          <a:lstStyle/>
          <a:p>
            <a:r>
              <a:rPr lang="en-GB" dirty="0"/>
              <a:t>Paper will be circulated this week </a:t>
            </a:r>
          </a:p>
          <a:p>
            <a:r>
              <a:rPr lang="en-GB" dirty="0"/>
              <a:t>Consider it as individuals and PCC</a:t>
            </a:r>
          </a:p>
          <a:p>
            <a:r>
              <a:rPr lang="en-GB" dirty="0"/>
              <a:t>Feed in your responses to Victoria James as soon as possible</a:t>
            </a:r>
          </a:p>
          <a:p>
            <a:r>
              <a:rPr lang="en-GB" dirty="0"/>
              <a:t>Bishop’s Council make final decision 27</a:t>
            </a:r>
            <a:r>
              <a:rPr lang="en-GB" baseline="30000" dirty="0"/>
              <a:t>th</a:t>
            </a:r>
            <a:r>
              <a:rPr lang="en-GB" dirty="0"/>
              <a:t> October 21</a:t>
            </a:r>
          </a:p>
          <a:p>
            <a:r>
              <a:rPr lang="en-GB" dirty="0"/>
              <a:t>Diocesan Synod 6</a:t>
            </a:r>
            <a:r>
              <a:rPr lang="en-GB" baseline="30000" dirty="0"/>
              <a:t>th</a:t>
            </a:r>
            <a:r>
              <a:rPr lang="en-GB" dirty="0"/>
              <a:t> November 2021</a:t>
            </a:r>
          </a:p>
          <a:p>
            <a:pPr lvl="1"/>
            <a:endParaRPr lang="en-GB" dirty="0"/>
          </a:p>
          <a:p>
            <a:pPr lvl="1"/>
            <a:endParaRPr lang="en-GB" dirty="0"/>
          </a:p>
          <a:p>
            <a:endParaRPr lang="en-GB" dirty="0"/>
          </a:p>
        </p:txBody>
      </p:sp>
    </p:spTree>
    <p:extLst>
      <p:ext uri="{BB962C8B-B14F-4D97-AF65-F5344CB8AC3E}">
        <p14:creationId xmlns:p14="http://schemas.microsoft.com/office/powerpoint/2010/main" val="29177140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89B2E-5039-463C-BD55-B5142780CA81}"/>
              </a:ext>
            </a:extLst>
          </p:cNvPr>
          <p:cNvSpPr>
            <a:spLocks noGrp="1"/>
          </p:cNvSpPr>
          <p:nvPr>
            <p:ph type="title"/>
          </p:nvPr>
        </p:nvSpPr>
        <p:spPr/>
        <p:txBody>
          <a:bodyPr>
            <a:normAutofit/>
          </a:bodyPr>
          <a:lstStyle/>
          <a:p>
            <a:r>
              <a:rPr lang="en-GB" sz="2400" b="1" dirty="0">
                <a:solidFill>
                  <a:srgbClr val="0070C0"/>
                </a:solidFill>
              </a:rPr>
              <a:t>Plan for the evening</a:t>
            </a:r>
          </a:p>
        </p:txBody>
      </p:sp>
      <p:sp>
        <p:nvSpPr>
          <p:cNvPr id="3" name="Content Placeholder 2">
            <a:extLst>
              <a:ext uri="{FF2B5EF4-FFF2-40B4-BE49-F238E27FC236}">
                <a16:creationId xmlns:a16="http://schemas.microsoft.com/office/drawing/2014/main" id="{603B8F3A-4086-436E-9710-8B4DD1A98A3D}"/>
              </a:ext>
            </a:extLst>
          </p:cNvPr>
          <p:cNvSpPr>
            <a:spLocks noGrp="1"/>
          </p:cNvSpPr>
          <p:nvPr>
            <p:ph idx="1"/>
          </p:nvPr>
        </p:nvSpPr>
        <p:spPr>
          <a:xfrm>
            <a:off x="838200" y="1319349"/>
            <a:ext cx="10515600" cy="4857614"/>
          </a:xfrm>
        </p:spPr>
        <p:txBody>
          <a:bodyPr>
            <a:normAutofit fontScale="92500" lnSpcReduction="20000"/>
          </a:bodyPr>
          <a:lstStyle/>
          <a:p>
            <a:r>
              <a:rPr lang="en-GB" sz="2000" b="1" dirty="0">
                <a:solidFill>
                  <a:srgbClr val="0070C0"/>
                </a:solidFill>
                <a:effectLst/>
                <a:latin typeface="Calibri" panose="020F0502020204030204" pitchFamily="34" charset="0"/>
                <a:ea typeface="Calibri" panose="020F0502020204030204" pitchFamily="34" charset="0"/>
              </a:rPr>
              <a:t>7:00 7.10	Opening prayers </a:t>
            </a:r>
          </a:p>
          <a:p>
            <a:r>
              <a:rPr lang="en-GB" sz="2000" b="1" dirty="0">
                <a:solidFill>
                  <a:srgbClr val="0070C0"/>
                </a:solidFill>
                <a:effectLst/>
                <a:latin typeface="Calibri" panose="020F0502020204030204" pitchFamily="34" charset="0"/>
                <a:ea typeface="Calibri" panose="020F0502020204030204" pitchFamily="34" charset="0"/>
              </a:rPr>
              <a:t>7:10-7:20 	Challenge facing us as a diocese.</a:t>
            </a:r>
          </a:p>
          <a:p>
            <a:r>
              <a:rPr lang="en-GB" sz="2000" b="1" dirty="0">
                <a:solidFill>
                  <a:srgbClr val="0070C0"/>
                </a:solidFill>
                <a:effectLst/>
                <a:latin typeface="Calibri" panose="020F0502020204030204" pitchFamily="34" charset="0"/>
                <a:ea typeface="Calibri" panose="020F0502020204030204" pitchFamily="34" charset="0"/>
              </a:rPr>
              <a:t>7:20 – 7.30	Where does God want us to be? </a:t>
            </a:r>
          </a:p>
          <a:p>
            <a:r>
              <a:rPr lang="en-GB" sz="2000" b="1" dirty="0">
                <a:solidFill>
                  <a:srgbClr val="0070C0"/>
                </a:solidFill>
                <a:effectLst/>
                <a:latin typeface="Calibri" panose="020F0502020204030204" pitchFamily="34" charset="0"/>
                <a:ea typeface="Calibri" panose="020F0502020204030204" pitchFamily="34" charset="0"/>
              </a:rPr>
              <a:t>7:30-7:40 	</a:t>
            </a:r>
            <a:r>
              <a:rPr lang="en-GB" sz="2000" b="1" dirty="0">
                <a:solidFill>
                  <a:srgbClr val="0070C0"/>
                </a:solidFill>
                <a:latin typeface="Calibri" panose="020F0502020204030204" pitchFamily="34" charset="0"/>
                <a:ea typeface="Calibri" panose="020F0502020204030204" pitchFamily="34" charset="0"/>
              </a:rPr>
              <a:t>What have we agreed so far in our deanery? </a:t>
            </a:r>
          </a:p>
          <a:p>
            <a:r>
              <a:rPr lang="en-GB" sz="2000" b="1" dirty="0">
                <a:solidFill>
                  <a:srgbClr val="0070C0"/>
                </a:solidFill>
                <a:effectLst/>
                <a:latin typeface="Calibri" panose="020F0502020204030204" pitchFamily="34" charset="0"/>
                <a:ea typeface="Calibri" panose="020F0502020204030204" pitchFamily="34" charset="0"/>
              </a:rPr>
              <a:t>7.40-7.50	Discussion – how do you think things will look different once this plan is in 			place?</a:t>
            </a:r>
          </a:p>
          <a:p>
            <a:r>
              <a:rPr lang="en-GB" sz="2000" b="1" dirty="0">
                <a:solidFill>
                  <a:srgbClr val="0070C0"/>
                </a:solidFill>
                <a:effectLst/>
                <a:latin typeface="Calibri" panose="020F0502020204030204" pitchFamily="34" charset="0"/>
                <a:ea typeface="Calibri" panose="020F0502020204030204" pitchFamily="34" charset="0"/>
              </a:rPr>
              <a:t>7:50-8:10 	Where are we going to go from here? Financial: 2022 budget</a:t>
            </a:r>
          </a:p>
          <a:p>
            <a:r>
              <a:rPr lang="en-GB" sz="2000" b="1" dirty="0">
                <a:solidFill>
                  <a:srgbClr val="0070C0"/>
                </a:solidFill>
                <a:latin typeface="Calibri" panose="020F0502020204030204" pitchFamily="34" charset="0"/>
                <a:ea typeface="Calibri" panose="020F0502020204030204" pitchFamily="34" charset="0"/>
              </a:rPr>
              <a:t>8.10-8.30	Discussion on the budget – small groups for discussion then questions and 			feedback</a:t>
            </a:r>
            <a:endParaRPr lang="en-GB" sz="2000" b="1" dirty="0">
              <a:solidFill>
                <a:srgbClr val="0070C0"/>
              </a:solidFill>
              <a:effectLst/>
              <a:latin typeface="Calibri" panose="020F0502020204030204" pitchFamily="34" charset="0"/>
              <a:ea typeface="Calibri" panose="020F0502020204030204" pitchFamily="34" charset="0"/>
            </a:endParaRPr>
          </a:p>
          <a:p>
            <a:r>
              <a:rPr lang="en-GB" sz="2000" b="1" dirty="0">
                <a:solidFill>
                  <a:srgbClr val="0070C0"/>
                </a:solidFill>
                <a:effectLst/>
                <a:latin typeface="Calibri" panose="020F0502020204030204" pitchFamily="34" charset="0"/>
                <a:ea typeface="Calibri" panose="020F0502020204030204" pitchFamily="34" charset="0"/>
              </a:rPr>
              <a:t>8:30-8:40 	Where are we going to go from here? Vacancies plan, and Missional: Depth, 			Impact and Number, what conversations can we start to explore further now? 			What support might you need from the senior leadership team and the diocesan 			support staff?</a:t>
            </a:r>
            <a:r>
              <a:rPr lang="en-GB" sz="2000" dirty="0">
                <a:solidFill>
                  <a:srgbClr val="0070C0"/>
                </a:solidFill>
                <a:effectLst/>
                <a:latin typeface="Calibri" panose="020F0502020204030204" pitchFamily="34" charset="0"/>
                <a:ea typeface="Calibri" panose="020F0502020204030204" pitchFamily="34" charset="0"/>
              </a:rPr>
              <a:t> </a:t>
            </a:r>
          </a:p>
          <a:p>
            <a:r>
              <a:rPr lang="en-GB" sz="2000" b="1" dirty="0">
                <a:solidFill>
                  <a:srgbClr val="0070C0"/>
                </a:solidFill>
                <a:effectLst/>
                <a:latin typeface="Calibri" panose="020F0502020204030204" pitchFamily="34" charset="0"/>
                <a:ea typeface="Calibri" panose="020F0502020204030204" pitchFamily="34" charset="0"/>
              </a:rPr>
              <a:t>8.40-8.50	White might our depth</a:t>
            </a:r>
            <a:r>
              <a:rPr lang="en-GB" sz="2000" b="1" dirty="0">
                <a:solidFill>
                  <a:srgbClr val="0070C0"/>
                </a:solidFill>
                <a:latin typeface="Calibri" panose="020F0502020204030204" pitchFamily="34" charset="0"/>
                <a:ea typeface="Calibri" panose="020F0502020204030204" pitchFamily="34" charset="0"/>
              </a:rPr>
              <a:t>, impact and number activities be? Group discussion &amp; 			plenary</a:t>
            </a:r>
            <a:endParaRPr lang="en-GB" sz="2000" b="1" dirty="0">
              <a:solidFill>
                <a:srgbClr val="0070C0"/>
              </a:solidFill>
              <a:effectLst/>
              <a:latin typeface="Calibri" panose="020F0502020204030204" pitchFamily="34" charset="0"/>
              <a:ea typeface="Calibri" panose="020F0502020204030204" pitchFamily="34" charset="0"/>
            </a:endParaRPr>
          </a:p>
          <a:p>
            <a:r>
              <a:rPr lang="en-GB" sz="2000" b="1" dirty="0">
                <a:solidFill>
                  <a:srgbClr val="0070C0"/>
                </a:solidFill>
                <a:effectLst/>
                <a:latin typeface="Calibri" panose="020F0502020204030204" pitchFamily="34" charset="0"/>
                <a:ea typeface="Calibri" panose="020F0502020204030204" pitchFamily="34" charset="0"/>
              </a:rPr>
              <a:t>8:50-9:00 	Drawing together and next steps</a:t>
            </a:r>
          </a:p>
          <a:p>
            <a:endParaRPr lang="en-GB" dirty="0"/>
          </a:p>
        </p:txBody>
      </p:sp>
    </p:spTree>
    <p:extLst>
      <p:ext uri="{BB962C8B-B14F-4D97-AF65-F5344CB8AC3E}">
        <p14:creationId xmlns:p14="http://schemas.microsoft.com/office/powerpoint/2010/main" val="2067144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creenshot of a video game&#10;&#10;Description automatically generated with medium confidence">
            <a:extLst>
              <a:ext uri="{FF2B5EF4-FFF2-40B4-BE49-F238E27FC236}">
                <a16:creationId xmlns:a16="http://schemas.microsoft.com/office/drawing/2014/main" id="{10A641A6-7152-DD41-8B25-1C5D66FC6731}"/>
              </a:ext>
            </a:extLst>
          </p:cNvPr>
          <p:cNvPicPr>
            <a:picLocks noChangeAspect="1"/>
          </p:cNvPicPr>
          <p:nvPr/>
        </p:nvPicPr>
        <p:blipFill>
          <a:blip r:embed="rId3"/>
          <a:stretch>
            <a:fillRect/>
          </a:stretch>
        </p:blipFill>
        <p:spPr>
          <a:xfrm>
            <a:off x="2840536" y="1855257"/>
            <a:ext cx="7236639" cy="1521887"/>
          </a:xfrm>
          <a:prstGeom prst="rect">
            <a:avLst/>
          </a:prstGeom>
        </p:spPr>
      </p:pic>
      <p:sp>
        <p:nvSpPr>
          <p:cNvPr id="3" name="Rectangle 2">
            <a:extLst>
              <a:ext uri="{FF2B5EF4-FFF2-40B4-BE49-F238E27FC236}">
                <a16:creationId xmlns:a16="http://schemas.microsoft.com/office/drawing/2014/main" id="{7EFCEEE2-97D2-4249-8BCA-8386BEF7B9F6}"/>
              </a:ext>
            </a:extLst>
          </p:cNvPr>
          <p:cNvSpPr/>
          <p:nvPr/>
        </p:nvSpPr>
        <p:spPr>
          <a:xfrm>
            <a:off x="3174274" y="4225009"/>
            <a:ext cx="7431678" cy="5847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22529D"/>
                </a:solidFill>
                <a:effectLst/>
                <a:uLnTx/>
                <a:uFillTx/>
                <a:latin typeface="Calibri" panose="020F0502020204030204" pitchFamily="34" charset="0"/>
                <a:ea typeface="Calibri" panose="020F0502020204030204" pitchFamily="34" charset="0"/>
                <a:cs typeface="Calibri" panose="020F0502020204030204" pitchFamily="34" charset="0"/>
              </a:rPr>
              <a:t>Summary &amp; Next Steps</a:t>
            </a:r>
            <a:endParaRPr kumimoji="0" lang="en-GB" sz="3200" b="0" i="0" u="none" strike="noStrike" kern="1200" cap="none" spc="0" normalizeH="0" baseline="0" noProof="0" dirty="0">
              <a:ln>
                <a:noFill/>
              </a:ln>
              <a:solidFill>
                <a:srgbClr val="22529D"/>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569692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DDA1DCB-244F-4D78-B010-83009C475070}"/>
              </a:ext>
            </a:extLst>
          </p:cNvPr>
          <p:cNvPicPr>
            <a:picLocks noChangeAspect="1"/>
          </p:cNvPicPr>
          <p:nvPr/>
        </p:nvPicPr>
        <p:blipFill>
          <a:blip r:embed="rId3"/>
          <a:stretch>
            <a:fillRect/>
          </a:stretch>
        </p:blipFill>
        <p:spPr>
          <a:xfrm>
            <a:off x="5777283" y="69037"/>
            <a:ext cx="6402641" cy="6788963"/>
          </a:xfrm>
          <a:prstGeom prst="rect">
            <a:avLst/>
          </a:prstGeom>
        </p:spPr>
      </p:pic>
      <p:sp>
        <p:nvSpPr>
          <p:cNvPr id="6" name="TextBox 5">
            <a:extLst>
              <a:ext uri="{FF2B5EF4-FFF2-40B4-BE49-F238E27FC236}">
                <a16:creationId xmlns:a16="http://schemas.microsoft.com/office/drawing/2014/main" id="{4506AFA4-2940-44CB-A2A4-66D9BCDF8AF1}"/>
              </a:ext>
            </a:extLst>
          </p:cNvPr>
          <p:cNvSpPr txBox="1"/>
          <p:nvPr/>
        </p:nvSpPr>
        <p:spPr>
          <a:xfrm>
            <a:off x="1015649" y="819140"/>
            <a:ext cx="2883783" cy="2277547"/>
          </a:xfrm>
          <a:prstGeom prst="rect">
            <a:avLst/>
          </a:prstGeom>
          <a:noFill/>
        </p:spPr>
        <p:txBody>
          <a:bodyPr wrap="square" rtlCol="0">
            <a:spAutoFit/>
          </a:bodyPr>
          <a:lstStyle/>
          <a:p>
            <a:pPr algn="ctr"/>
            <a:r>
              <a:rPr lang="en-GB" b="1" dirty="0"/>
              <a:t>1989</a:t>
            </a:r>
          </a:p>
          <a:p>
            <a:endParaRPr lang="en-GB" sz="1200" dirty="0"/>
          </a:p>
          <a:p>
            <a:r>
              <a:rPr lang="en-GB" sz="1600" dirty="0"/>
              <a:t>Population: 694,000</a:t>
            </a:r>
          </a:p>
          <a:p>
            <a:r>
              <a:rPr lang="en-GB" sz="1600" dirty="0"/>
              <a:t>Attendees: 16,200</a:t>
            </a:r>
          </a:p>
          <a:p>
            <a:r>
              <a:rPr lang="en-GB" sz="1600" dirty="0"/>
              <a:t>Clergy: 138</a:t>
            </a:r>
          </a:p>
          <a:p>
            <a:r>
              <a:rPr lang="en-GB" sz="1600" dirty="0"/>
              <a:t>Parishes: 137</a:t>
            </a:r>
          </a:p>
          <a:p>
            <a:r>
              <a:rPr lang="en-GB" sz="1600" dirty="0"/>
              <a:t>Church Buildings: 172</a:t>
            </a:r>
          </a:p>
          <a:p>
            <a:endParaRPr lang="en-GB" sz="1200" dirty="0"/>
          </a:p>
          <a:p>
            <a:r>
              <a:rPr lang="en-GB" sz="1600" dirty="0"/>
              <a:t>Clergy per 10,000 People: 2.0</a:t>
            </a:r>
          </a:p>
        </p:txBody>
      </p:sp>
      <p:sp>
        <p:nvSpPr>
          <p:cNvPr id="7" name="TextBox 6">
            <a:extLst>
              <a:ext uri="{FF2B5EF4-FFF2-40B4-BE49-F238E27FC236}">
                <a16:creationId xmlns:a16="http://schemas.microsoft.com/office/drawing/2014/main" id="{19CA1310-60C4-4A78-A89C-8540E391BD25}"/>
              </a:ext>
            </a:extLst>
          </p:cNvPr>
          <p:cNvSpPr txBox="1"/>
          <p:nvPr/>
        </p:nvSpPr>
        <p:spPr>
          <a:xfrm>
            <a:off x="3901174" y="819140"/>
            <a:ext cx="2984998" cy="2277547"/>
          </a:xfrm>
          <a:prstGeom prst="rect">
            <a:avLst/>
          </a:prstGeom>
          <a:noFill/>
        </p:spPr>
        <p:txBody>
          <a:bodyPr wrap="square" rtlCol="0">
            <a:spAutoFit/>
          </a:bodyPr>
          <a:lstStyle/>
          <a:p>
            <a:pPr algn="ctr"/>
            <a:r>
              <a:rPr lang="en-GB" b="1" dirty="0"/>
              <a:t>2019</a:t>
            </a:r>
          </a:p>
          <a:p>
            <a:endParaRPr lang="en-GB" sz="1200" dirty="0"/>
          </a:p>
          <a:p>
            <a:r>
              <a:rPr lang="en-GB" sz="1600" dirty="0"/>
              <a:t>Population: 790,000</a:t>
            </a:r>
          </a:p>
          <a:p>
            <a:r>
              <a:rPr lang="en-GB" sz="1600" dirty="0"/>
              <a:t>Attendees: 8,900</a:t>
            </a:r>
          </a:p>
          <a:p>
            <a:r>
              <a:rPr lang="en-GB" sz="1600" dirty="0"/>
              <a:t>Clergy: 86</a:t>
            </a:r>
          </a:p>
          <a:p>
            <a:r>
              <a:rPr lang="en-GB" sz="1600" dirty="0"/>
              <a:t>Parishes: 133</a:t>
            </a:r>
          </a:p>
          <a:p>
            <a:r>
              <a:rPr lang="en-GB" sz="1600" dirty="0"/>
              <a:t>Church Buildings: 167</a:t>
            </a:r>
          </a:p>
          <a:p>
            <a:endParaRPr lang="en-GB" sz="1200" dirty="0"/>
          </a:p>
          <a:p>
            <a:r>
              <a:rPr lang="en-GB" sz="1600" dirty="0"/>
              <a:t>Clergy per 10,000 People: 1.1</a:t>
            </a:r>
          </a:p>
        </p:txBody>
      </p:sp>
      <p:sp>
        <p:nvSpPr>
          <p:cNvPr id="9" name="TextBox 8">
            <a:extLst>
              <a:ext uri="{FF2B5EF4-FFF2-40B4-BE49-F238E27FC236}">
                <a16:creationId xmlns:a16="http://schemas.microsoft.com/office/drawing/2014/main" id="{F9E86BB2-1F37-42A9-BCA1-C30B83609A63}"/>
              </a:ext>
            </a:extLst>
          </p:cNvPr>
          <p:cNvSpPr txBox="1"/>
          <p:nvPr/>
        </p:nvSpPr>
        <p:spPr>
          <a:xfrm>
            <a:off x="6294786" y="819140"/>
            <a:ext cx="2505073" cy="2215991"/>
          </a:xfrm>
          <a:prstGeom prst="rect">
            <a:avLst/>
          </a:prstGeom>
          <a:noFill/>
        </p:spPr>
        <p:txBody>
          <a:bodyPr wrap="square" rtlCol="0">
            <a:spAutoFit/>
          </a:bodyPr>
          <a:lstStyle/>
          <a:p>
            <a:pPr algn="ctr"/>
            <a:r>
              <a:rPr lang="en-GB" b="1" dirty="0"/>
              <a:t>Change</a:t>
            </a:r>
          </a:p>
          <a:p>
            <a:endParaRPr lang="en-GB" sz="1200" dirty="0"/>
          </a:p>
          <a:p>
            <a:pPr algn="ctr"/>
            <a:r>
              <a:rPr lang="en-GB" sz="1600" dirty="0"/>
              <a:t>+14%</a:t>
            </a:r>
          </a:p>
          <a:p>
            <a:pPr algn="ctr"/>
            <a:r>
              <a:rPr lang="en-GB" sz="1600" dirty="0"/>
              <a:t>-45%</a:t>
            </a:r>
          </a:p>
          <a:p>
            <a:pPr algn="ctr"/>
            <a:r>
              <a:rPr lang="en-GB" sz="1600" dirty="0"/>
              <a:t>-38%</a:t>
            </a:r>
          </a:p>
          <a:p>
            <a:pPr algn="ctr"/>
            <a:r>
              <a:rPr lang="en-GB" sz="1600" dirty="0"/>
              <a:t>-3%</a:t>
            </a:r>
          </a:p>
          <a:p>
            <a:pPr algn="ctr"/>
            <a:r>
              <a:rPr lang="en-GB" sz="1600" dirty="0"/>
              <a:t>-3%</a:t>
            </a:r>
          </a:p>
          <a:p>
            <a:pPr algn="ctr"/>
            <a:endParaRPr lang="en-GB" sz="1200" dirty="0"/>
          </a:p>
          <a:p>
            <a:pPr algn="ctr"/>
            <a:r>
              <a:rPr lang="en-GB" sz="1600" dirty="0"/>
              <a:t>-45%</a:t>
            </a:r>
          </a:p>
        </p:txBody>
      </p:sp>
      <p:sp>
        <p:nvSpPr>
          <p:cNvPr id="3" name="TextBox 2">
            <a:extLst>
              <a:ext uri="{FF2B5EF4-FFF2-40B4-BE49-F238E27FC236}">
                <a16:creationId xmlns:a16="http://schemas.microsoft.com/office/drawing/2014/main" id="{FCFA23C8-1073-4167-83EE-39113811025D}"/>
              </a:ext>
            </a:extLst>
          </p:cNvPr>
          <p:cNvSpPr txBox="1"/>
          <p:nvPr/>
        </p:nvSpPr>
        <p:spPr>
          <a:xfrm>
            <a:off x="1015649" y="3463518"/>
            <a:ext cx="5632174" cy="2062103"/>
          </a:xfrm>
          <a:prstGeom prst="rect">
            <a:avLst/>
          </a:prstGeom>
          <a:noFill/>
        </p:spPr>
        <p:txBody>
          <a:bodyPr wrap="square" rtlCol="0">
            <a:spAutoFit/>
          </a:bodyPr>
          <a:lstStyle/>
          <a:p>
            <a:r>
              <a:rPr lang="en-GB" sz="1600" dirty="0"/>
              <a:t>Just cutting clergy has not made the diocese more sustainable as the number of givers has declined faster</a:t>
            </a:r>
          </a:p>
          <a:p>
            <a:endParaRPr lang="en-GB" sz="1600" dirty="0"/>
          </a:p>
          <a:p>
            <a:r>
              <a:rPr lang="en-GB" sz="1600" dirty="0"/>
              <a:t>The diminishing number of clergy have been spread across a broadly static number of parishes and buildings</a:t>
            </a:r>
          </a:p>
          <a:p>
            <a:endParaRPr lang="en-GB" sz="1600" dirty="0"/>
          </a:p>
          <a:p>
            <a:r>
              <a:rPr lang="en-GB" sz="1600" dirty="0"/>
              <a:t>A diminishing number of attendees are required to fund the historic ministry structures</a:t>
            </a:r>
            <a:endParaRPr lang="en-GB" dirty="0"/>
          </a:p>
        </p:txBody>
      </p:sp>
      <p:sp>
        <p:nvSpPr>
          <p:cNvPr id="10" name="Rectangle 9">
            <a:extLst>
              <a:ext uri="{FF2B5EF4-FFF2-40B4-BE49-F238E27FC236}">
                <a16:creationId xmlns:a16="http://schemas.microsoft.com/office/drawing/2014/main" id="{B67C1868-D42E-F74A-ABB5-B4A222C353D7}"/>
              </a:ext>
            </a:extLst>
          </p:cNvPr>
          <p:cNvSpPr/>
          <p:nvPr/>
        </p:nvSpPr>
        <p:spPr>
          <a:xfrm>
            <a:off x="1050845" y="139238"/>
            <a:ext cx="1692964" cy="461665"/>
          </a:xfrm>
          <a:prstGeom prst="rect">
            <a:avLst/>
          </a:prstGeom>
        </p:spPr>
        <p:txBody>
          <a:bodyPr wrap="none">
            <a:spAutoFit/>
          </a:bodyPr>
          <a:lstStyle/>
          <a:p>
            <a:r>
              <a:rPr lang="en-GB" sz="2400" b="1" dirty="0">
                <a:solidFill>
                  <a:srgbClr val="22529D"/>
                </a:solidFill>
                <a:latin typeface="Calibri" panose="020F0502020204030204" pitchFamily="34" charset="0"/>
                <a:ea typeface="Calibri" panose="020F0502020204030204" pitchFamily="34" charset="0"/>
                <a:cs typeface="Calibri" panose="020F0502020204030204" pitchFamily="34" charset="0"/>
              </a:rPr>
              <a:t>Our context</a:t>
            </a:r>
            <a:endParaRPr lang="en-GB" sz="2400" dirty="0">
              <a:solidFill>
                <a:srgbClr val="22529D"/>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28316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DE9F7-1E22-4ABC-83F5-3CDF45A86054}"/>
              </a:ext>
            </a:extLst>
          </p:cNvPr>
          <p:cNvSpPr>
            <a:spLocks noGrp="1"/>
          </p:cNvSpPr>
          <p:nvPr>
            <p:ph type="title"/>
          </p:nvPr>
        </p:nvSpPr>
        <p:spPr/>
        <p:txBody>
          <a:bodyPr/>
          <a:lstStyle/>
          <a:p>
            <a:r>
              <a:rPr lang="en-GB" dirty="0"/>
              <a:t>	</a:t>
            </a:r>
            <a:r>
              <a:rPr lang="en-GB" sz="2400" b="1" dirty="0">
                <a:solidFill>
                  <a:srgbClr val="0070C0"/>
                </a:solidFill>
              </a:rPr>
              <a:t>Ageing Congregations</a:t>
            </a:r>
          </a:p>
        </p:txBody>
      </p:sp>
      <p:pic>
        <p:nvPicPr>
          <p:cNvPr id="4" name="Content Placeholder 3">
            <a:extLst>
              <a:ext uri="{FF2B5EF4-FFF2-40B4-BE49-F238E27FC236}">
                <a16:creationId xmlns:a16="http://schemas.microsoft.com/office/drawing/2014/main" id="{4FCED18D-C2ED-4C19-9738-2D1713CA18DC}"/>
              </a:ext>
            </a:extLst>
          </p:cNvPr>
          <p:cNvPicPr>
            <a:picLocks noGrp="1" noChangeAspect="1"/>
          </p:cNvPicPr>
          <p:nvPr>
            <p:ph sz="quarter" idx="10"/>
          </p:nvPr>
        </p:nvPicPr>
        <p:blipFill>
          <a:blip r:embed="rId3"/>
          <a:stretch>
            <a:fillRect/>
          </a:stretch>
        </p:blipFill>
        <p:spPr>
          <a:xfrm>
            <a:off x="822555" y="464950"/>
            <a:ext cx="9366474" cy="5629849"/>
          </a:xfrm>
          <a:prstGeom prst="rect">
            <a:avLst/>
          </a:prstGeom>
        </p:spPr>
      </p:pic>
    </p:spTree>
    <p:extLst>
      <p:ext uri="{BB962C8B-B14F-4D97-AF65-F5344CB8AC3E}">
        <p14:creationId xmlns:p14="http://schemas.microsoft.com/office/powerpoint/2010/main" val="27902317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2FAD1-86B0-4130-84F1-F88CB1B8BA37}"/>
              </a:ext>
            </a:extLst>
          </p:cNvPr>
          <p:cNvSpPr>
            <a:spLocks noGrp="1"/>
          </p:cNvSpPr>
          <p:nvPr>
            <p:ph type="title"/>
          </p:nvPr>
        </p:nvSpPr>
        <p:spPr/>
        <p:txBody>
          <a:bodyPr/>
          <a:lstStyle/>
          <a:p>
            <a:r>
              <a:rPr lang="en-GB" dirty="0"/>
              <a:t>	</a:t>
            </a:r>
            <a:r>
              <a:rPr lang="en-GB" b="1" dirty="0">
                <a:solidFill>
                  <a:srgbClr val="0070C0"/>
                </a:solidFill>
              </a:rPr>
              <a:t>Ageing Congregations</a:t>
            </a:r>
          </a:p>
        </p:txBody>
      </p:sp>
      <p:sp>
        <p:nvSpPr>
          <p:cNvPr id="3" name="Content Placeholder 2">
            <a:extLst>
              <a:ext uri="{FF2B5EF4-FFF2-40B4-BE49-F238E27FC236}">
                <a16:creationId xmlns:a16="http://schemas.microsoft.com/office/drawing/2014/main" id="{24878B5E-C2CD-433F-8A6B-7E235201EBD7}"/>
              </a:ext>
            </a:extLst>
          </p:cNvPr>
          <p:cNvSpPr>
            <a:spLocks noGrp="1"/>
          </p:cNvSpPr>
          <p:nvPr>
            <p:ph sz="quarter" idx="10"/>
          </p:nvPr>
        </p:nvSpPr>
        <p:spPr/>
        <p:txBody>
          <a:bodyPr/>
          <a:lstStyle/>
          <a:p>
            <a:endParaRPr lang="en-GB" dirty="0"/>
          </a:p>
        </p:txBody>
      </p:sp>
      <p:pic>
        <p:nvPicPr>
          <p:cNvPr id="4" name="Picture 3">
            <a:extLst>
              <a:ext uri="{FF2B5EF4-FFF2-40B4-BE49-F238E27FC236}">
                <a16:creationId xmlns:a16="http://schemas.microsoft.com/office/drawing/2014/main" id="{95B57675-09A6-47E8-A151-BB674369FFE2}"/>
              </a:ext>
            </a:extLst>
          </p:cNvPr>
          <p:cNvPicPr>
            <a:picLocks noChangeAspect="1"/>
          </p:cNvPicPr>
          <p:nvPr/>
        </p:nvPicPr>
        <p:blipFill>
          <a:blip r:embed="rId3"/>
          <a:stretch>
            <a:fillRect/>
          </a:stretch>
        </p:blipFill>
        <p:spPr>
          <a:xfrm>
            <a:off x="1933304" y="926954"/>
            <a:ext cx="8229600" cy="4946515"/>
          </a:xfrm>
          <a:prstGeom prst="rect">
            <a:avLst/>
          </a:prstGeom>
        </p:spPr>
      </p:pic>
    </p:spTree>
    <p:extLst>
      <p:ext uri="{BB962C8B-B14F-4D97-AF65-F5344CB8AC3E}">
        <p14:creationId xmlns:p14="http://schemas.microsoft.com/office/powerpoint/2010/main" val="20539551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EE420-96C8-41B4-97E1-B114F1B258A4}"/>
              </a:ext>
            </a:extLst>
          </p:cNvPr>
          <p:cNvSpPr>
            <a:spLocks noGrp="1"/>
          </p:cNvSpPr>
          <p:nvPr>
            <p:ph type="title"/>
          </p:nvPr>
        </p:nvSpPr>
        <p:spPr/>
        <p:txBody>
          <a:bodyPr/>
          <a:lstStyle/>
          <a:p>
            <a:endParaRPr lang="en-GB"/>
          </a:p>
        </p:txBody>
      </p:sp>
      <p:pic>
        <p:nvPicPr>
          <p:cNvPr id="4" name="Content Placeholder 3">
            <a:extLst>
              <a:ext uri="{FF2B5EF4-FFF2-40B4-BE49-F238E27FC236}">
                <a16:creationId xmlns:a16="http://schemas.microsoft.com/office/drawing/2014/main" id="{4BAFB475-1A4E-427B-BF70-F2B11F8598D2}"/>
              </a:ext>
            </a:extLst>
          </p:cNvPr>
          <p:cNvPicPr>
            <a:picLocks noGrp="1" noChangeAspect="1"/>
          </p:cNvPicPr>
          <p:nvPr>
            <p:ph sz="quarter" idx="10"/>
          </p:nvPr>
        </p:nvPicPr>
        <p:blipFill>
          <a:blip r:embed="rId2"/>
          <a:stretch>
            <a:fillRect/>
          </a:stretch>
        </p:blipFill>
        <p:spPr>
          <a:xfrm>
            <a:off x="1117274" y="666206"/>
            <a:ext cx="9005418" cy="5368834"/>
          </a:xfrm>
          <a:prstGeom prst="rect">
            <a:avLst/>
          </a:prstGeom>
        </p:spPr>
      </p:pic>
    </p:spTree>
    <p:extLst>
      <p:ext uri="{BB962C8B-B14F-4D97-AF65-F5344CB8AC3E}">
        <p14:creationId xmlns:p14="http://schemas.microsoft.com/office/powerpoint/2010/main" val="42314153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5AAA8-7F68-4C79-ABC8-A0094515344B}"/>
              </a:ext>
            </a:extLst>
          </p:cNvPr>
          <p:cNvSpPr>
            <a:spLocks noGrp="1"/>
          </p:cNvSpPr>
          <p:nvPr>
            <p:ph type="ctrTitle"/>
          </p:nvPr>
        </p:nvSpPr>
        <p:spPr/>
        <p:txBody>
          <a:bodyPr/>
          <a:lstStyle/>
          <a:p>
            <a:r>
              <a:rPr lang="en-GB" b="1" dirty="0">
                <a:solidFill>
                  <a:srgbClr val="0070C0"/>
                </a:solidFill>
              </a:rPr>
              <a:t>The Current Financial Challenge</a:t>
            </a:r>
          </a:p>
        </p:txBody>
      </p:sp>
      <p:sp>
        <p:nvSpPr>
          <p:cNvPr id="3" name="Subtitle 2">
            <a:extLst>
              <a:ext uri="{FF2B5EF4-FFF2-40B4-BE49-F238E27FC236}">
                <a16:creationId xmlns:a16="http://schemas.microsoft.com/office/drawing/2014/main" id="{183402C2-813F-43ED-A4C8-CE6226A40CEB}"/>
              </a:ext>
            </a:extLst>
          </p:cNvPr>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14933619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2053E-1198-4DBA-8B97-FAC2BD20A6C6}"/>
              </a:ext>
            </a:extLst>
          </p:cNvPr>
          <p:cNvSpPr>
            <a:spLocks noGrp="1"/>
          </p:cNvSpPr>
          <p:nvPr>
            <p:ph type="title"/>
          </p:nvPr>
        </p:nvSpPr>
        <p:spPr/>
        <p:txBody>
          <a:bodyPr/>
          <a:lstStyle/>
          <a:p>
            <a:r>
              <a:rPr lang="en-GB" dirty="0"/>
              <a:t>	</a:t>
            </a:r>
            <a:r>
              <a:rPr lang="en-GB" b="1" dirty="0">
                <a:solidFill>
                  <a:srgbClr val="0070C0"/>
                </a:solidFill>
              </a:rPr>
              <a:t>Parish Ability to Pay Parish Share 2021</a:t>
            </a:r>
          </a:p>
        </p:txBody>
      </p:sp>
      <p:sp>
        <p:nvSpPr>
          <p:cNvPr id="9" name="Content Placeholder 2">
            <a:extLst>
              <a:ext uri="{FF2B5EF4-FFF2-40B4-BE49-F238E27FC236}">
                <a16:creationId xmlns:a16="http://schemas.microsoft.com/office/drawing/2014/main" id="{FE59B019-735C-4D96-AA52-FBE1C8687CF1}"/>
              </a:ext>
            </a:extLst>
          </p:cNvPr>
          <p:cNvSpPr>
            <a:spLocks noGrp="1"/>
          </p:cNvSpPr>
          <p:nvPr>
            <p:ph sz="quarter" idx="10"/>
          </p:nvPr>
        </p:nvSpPr>
        <p:spPr>
          <a:xfrm>
            <a:off x="1028882" y="908050"/>
            <a:ext cx="11431588" cy="5400675"/>
          </a:xfrm>
        </p:spPr>
        <p:txBody>
          <a:bodyPr>
            <a:normAutofit fontScale="77500" lnSpcReduction="20000"/>
          </a:bodyPr>
          <a:lstStyle/>
          <a:p>
            <a:pPr marL="0" indent="0">
              <a:buNone/>
            </a:pPr>
            <a:r>
              <a:rPr lang="en-GB" b="1" dirty="0"/>
              <a:t>Responses from Deanery Parishes to date (7 July 2021)</a:t>
            </a:r>
          </a:p>
          <a:p>
            <a:pPr marL="0" indent="0">
              <a:buNone/>
            </a:pPr>
            <a:r>
              <a:rPr lang="en-GB" b="1" dirty="0"/>
              <a:t>Deanery	Response Rate (%)	Allocation	Prediction	% of Allocation</a:t>
            </a:r>
          </a:p>
          <a:p>
            <a:pPr marL="0" indent="0">
              <a:buNone/>
            </a:pPr>
            <a:r>
              <a:rPr lang="en-GB" dirty="0"/>
              <a:t>Bishop's Waltham	100%	      464,444 	      464,444 	100.00</a:t>
            </a:r>
          </a:p>
          <a:p>
            <a:pPr marL="0" indent="0">
              <a:buNone/>
            </a:pPr>
            <a:r>
              <a:rPr lang="en-GB" dirty="0"/>
              <a:t>Fareham			100%	      791,118 	      748,826 	94.65</a:t>
            </a:r>
          </a:p>
          <a:p>
            <a:pPr marL="0" indent="0">
              <a:buNone/>
            </a:pPr>
            <a:r>
              <a:rPr lang="en-GB" dirty="0"/>
              <a:t>Gosport			75%	      373,026 	      272,285 	72.99</a:t>
            </a:r>
          </a:p>
          <a:p>
            <a:pPr marL="0" indent="0">
              <a:buNone/>
            </a:pPr>
            <a:r>
              <a:rPr lang="en-GB" dirty="0"/>
              <a:t>Petersfield		93%	      571,748 	      504,218 	88.19</a:t>
            </a:r>
          </a:p>
          <a:p>
            <a:pPr marL="0" indent="0">
              <a:buNone/>
            </a:pPr>
            <a:r>
              <a:rPr lang="en-GB" dirty="0"/>
              <a:t>Havant			91%	      988,042 	      817,749 	82.76</a:t>
            </a:r>
          </a:p>
          <a:p>
            <a:pPr marL="0" indent="0">
              <a:buNone/>
            </a:pPr>
            <a:r>
              <a:rPr lang="en-GB" dirty="0"/>
              <a:t>Portsmouth		89%	      646,775 	      578,031 	89.37</a:t>
            </a:r>
          </a:p>
          <a:p>
            <a:pPr marL="0" indent="0">
              <a:buNone/>
            </a:pPr>
            <a:r>
              <a:rPr lang="en-GB" dirty="0"/>
              <a:t>Isle of Wight		94%	   1,042,265 	      664,973 	63.80</a:t>
            </a:r>
          </a:p>
          <a:p>
            <a:pPr marL="0" indent="0">
              <a:buNone/>
            </a:pPr>
            <a:r>
              <a:rPr lang="en-GB" dirty="0"/>
              <a:t>Totals			92%	  4,877,418 	  4,050,525 	83.05</a:t>
            </a:r>
          </a:p>
          <a:p>
            <a:pPr marL="0" indent="0">
              <a:buNone/>
            </a:pPr>
            <a:r>
              <a:rPr lang="en-GB" dirty="0"/>
              <a:t>	 	 	 	 </a:t>
            </a:r>
          </a:p>
          <a:p>
            <a:pPr marL="0" indent="0">
              <a:buNone/>
            </a:pPr>
            <a:r>
              <a:rPr lang="en-GB" dirty="0"/>
              <a:t>We might also reasonably expect full payments from the some of the non-responsive Parishes (to date):</a:t>
            </a:r>
          </a:p>
          <a:p>
            <a:pPr marL="0" indent="0">
              <a:buNone/>
            </a:pPr>
            <a:r>
              <a:rPr lang="en-GB" dirty="0"/>
              <a:t>Total	 	 	        47,707 	 </a:t>
            </a:r>
          </a:p>
          <a:p>
            <a:pPr marL="0" indent="0">
              <a:buNone/>
            </a:pPr>
            <a:r>
              <a:rPr lang="en-GB" dirty="0"/>
              <a:t>	 	 	 	 </a:t>
            </a:r>
          </a:p>
          <a:p>
            <a:pPr marL="0" indent="0">
              <a:buNone/>
            </a:pPr>
            <a:r>
              <a:rPr lang="en-GB" b="1" dirty="0"/>
              <a:t>Revised Estimate	 	 	  4,098,232 	84.02</a:t>
            </a:r>
          </a:p>
          <a:p>
            <a:endParaRPr lang="en-GB" dirty="0"/>
          </a:p>
        </p:txBody>
      </p:sp>
    </p:spTree>
    <p:extLst>
      <p:ext uri="{BB962C8B-B14F-4D97-AF65-F5344CB8AC3E}">
        <p14:creationId xmlns:p14="http://schemas.microsoft.com/office/powerpoint/2010/main" val="8565895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creenshot of a video game&#10;&#10;Description automatically generated with medium confidence">
            <a:extLst>
              <a:ext uri="{FF2B5EF4-FFF2-40B4-BE49-F238E27FC236}">
                <a16:creationId xmlns:a16="http://schemas.microsoft.com/office/drawing/2014/main" id="{10A641A6-7152-DD41-8B25-1C5D66FC6731}"/>
              </a:ext>
            </a:extLst>
          </p:cNvPr>
          <p:cNvPicPr>
            <a:picLocks noChangeAspect="1"/>
          </p:cNvPicPr>
          <p:nvPr/>
        </p:nvPicPr>
        <p:blipFill>
          <a:blip r:embed="rId3"/>
          <a:stretch>
            <a:fillRect/>
          </a:stretch>
        </p:blipFill>
        <p:spPr>
          <a:xfrm>
            <a:off x="2840536" y="1855257"/>
            <a:ext cx="7236639" cy="1521887"/>
          </a:xfrm>
          <a:prstGeom prst="rect">
            <a:avLst/>
          </a:prstGeom>
        </p:spPr>
      </p:pic>
      <p:sp>
        <p:nvSpPr>
          <p:cNvPr id="3" name="Rectangle 2">
            <a:extLst>
              <a:ext uri="{FF2B5EF4-FFF2-40B4-BE49-F238E27FC236}">
                <a16:creationId xmlns:a16="http://schemas.microsoft.com/office/drawing/2014/main" id="{7EFCEEE2-97D2-4249-8BCA-8386BEF7B9F6}"/>
              </a:ext>
            </a:extLst>
          </p:cNvPr>
          <p:cNvSpPr/>
          <p:nvPr/>
        </p:nvSpPr>
        <p:spPr>
          <a:xfrm>
            <a:off x="3174274" y="4225009"/>
            <a:ext cx="7431678" cy="5847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200" b="1" dirty="0">
                <a:solidFill>
                  <a:srgbClr val="22529D"/>
                </a:solidFill>
                <a:latin typeface="Calibri" panose="020F0502020204030204" pitchFamily="34" charset="0"/>
                <a:ea typeface="Calibri" panose="020F0502020204030204" pitchFamily="34" charset="0"/>
                <a:cs typeface="Calibri" panose="020F0502020204030204" pitchFamily="34" charset="0"/>
              </a:rPr>
              <a:t>Where does God want us to be?</a:t>
            </a:r>
            <a:endParaRPr kumimoji="0" lang="en-GB" sz="3200" b="0" i="0" u="none" strike="noStrike" kern="1200" cap="none" spc="0" normalizeH="0" baseline="0" noProof="0" dirty="0">
              <a:ln>
                <a:noFill/>
              </a:ln>
              <a:solidFill>
                <a:srgbClr val="22529D"/>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775152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oP PowerPoint template  -  Read-Only" id="{D7C22C57-C319-4784-AF30-854CEAFEF69D}" vid="{C3B7E976-2B59-4569-B985-E7BE47835E0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984</TotalTime>
  <Words>1525</Words>
  <Application>Microsoft Office PowerPoint</Application>
  <PresentationFormat>Widescreen</PresentationFormat>
  <Paragraphs>197</Paragraphs>
  <Slides>20</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Calibri Light</vt:lpstr>
      <vt:lpstr>Office Theme</vt:lpstr>
      <vt:lpstr>PowerPoint Presentation</vt:lpstr>
      <vt:lpstr>Plan for the evening</vt:lpstr>
      <vt:lpstr>PowerPoint Presentation</vt:lpstr>
      <vt:lpstr> Ageing Congregations</vt:lpstr>
      <vt:lpstr> Ageing Congregations</vt:lpstr>
      <vt:lpstr>PowerPoint Presentation</vt:lpstr>
      <vt:lpstr>The Current Financial Challenge</vt:lpstr>
      <vt:lpstr> Parish Ability to Pay Parish Share 2021</vt:lpstr>
      <vt:lpstr>PowerPoint Presentation</vt:lpstr>
      <vt:lpstr>PowerPoint Presentation</vt:lpstr>
      <vt:lpstr>PowerPoint Presentation</vt:lpstr>
      <vt:lpstr>PowerPoint Presentation</vt:lpstr>
      <vt:lpstr>Key Variables</vt:lpstr>
      <vt:lpstr>Where does the Money come from </vt:lpstr>
      <vt:lpstr>Where does it go</vt:lpstr>
      <vt:lpstr>Mission Development</vt:lpstr>
      <vt:lpstr>Mission Support</vt:lpstr>
      <vt:lpstr>PowerPoint Presentation</vt:lpstr>
      <vt:lpstr>Budget 2022 Next Steps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Simon Whitbread</dc:creator>
  <cp:lastModifiedBy>Jenny Hollingsworth</cp:lastModifiedBy>
  <cp:revision>42</cp:revision>
  <cp:lastPrinted>2021-03-06T09:09:09Z</cp:lastPrinted>
  <dcterms:created xsi:type="dcterms:W3CDTF">2021-03-04T10:46:51Z</dcterms:created>
  <dcterms:modified xsi:type="dcterms:W3CDTF">2021-10-20T15:25:24Z</dcterms:modified>
</cp:coreProperties>
</file>