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370" r:id="rId3"/>
    <p:sldId id="257" r:id="rId4"/>
    <p:sldId id="258" r:id="rId5"/>
    <p:sldId id="265" r:id="rId6"/>
    <p:sldId id="264" r:id="rId7"/>
    <p:sldId id="266" r:id="rId8"/>
    <p:sldId id="259" r:id="rId9"/>
    <p:sldId id="260" r:id="rId10"/>
    <p:sldId id="261" r:id="rId11"/>
    <p:sldId id="371" r:id="rId12"/>
    <p:sldId id="262" r:id="rId13"/>
    <p:sldId id="263" r:id="rId14"/>
    <p:sldId id="3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366"/>
    <p:restoredTop sz="94668"/>
  </p:normalViewPr>
  <p:slideViewPr>
    <p:cSldViewPr snapToGrid="0">
      <p:cViewPr varScale="1">
        <p:scale>
          <a:sx n="90" d="100"/>
          <a:sy n="90" d="100"/>
        </p:scale>
        <p:origin x="216" y="71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2F3DB4-7471-6B4B-A94B-12781ACCB593}" type="datetimeFigureOut">
              <a:rPr lang="en-GB" smtClean="0"/>
              <a:t>10/06/2026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7BF131-5560-B04D-A68A-D5B9B383F4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43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E80267-01D8-874B-AAB3-7445746C942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006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C17AE-96F6-B13A-E25C-615C06D65D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40862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C5210B-D79C-AECE-F651-53423B8C9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DD522-95C0-5773-50FD-D94719DDE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6A223-ADC7-E64A-9967-0B0701E7986A}" type="datetime1">
              <a:rPr lang="en-GB" smtClean="0"/>
              <a:t>10/06/2026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A71C4A-801B-B56E-6FF0-B3227131E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of 14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56F8CA-AD68-6FDA-B873-AD540A6AC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1FF4-8978-CC4B-A951-E74C13FA10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883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A88A4-E4D4-BE5F-B056-4FC56909E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0804F0-73E8-74FC-C4DB-2887632A76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2372F-C89D-E0ED-C333-582B6A32F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DC79B-BEAF-4A4D-80B9-5968ABC67770}" type="datetime1">
              <a:rPr lang="en-GB" smtClean="0"/>
              <a:t>10/06/2026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B51F3-E06F-6DF2-CC31-9876AA7AF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of 14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48AA1-38A0-0554-0825-C63484935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1FF4-8978-CC4B-A951-E74C13FA10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100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6419A3-5F6A-5E21-21BD-B9BA0DF70F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0D0297-5745-0A9C-CF5E-B8EA547E79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11CC9-71B9-96BF-C9B4-0C177EF8B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9C4FF-2BCA-A146-9EDD-CD48B431DEA8}" type="datetime1">
              <a:rPr lang="en-GB" smtClean="0"/>
              <a:t>10/06/2026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5DE02A-A19A-290C-D6B6-874AE344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of 14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3BA71-FFC2-6D73-8016-6BE88BD44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1FF4-8978-CC4B-A951-E74C13FA10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3812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BB5E0-91FB-0955-E1DE-099A01456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64769-0A14-3177-2CCC-D495B00922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8B441-B6D8-F54F-74D4-9F663C786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2AB79-5EA4-9E42-AF37-8076097D2789}" type="datetime1">
              <a:rPr lang="en-GB" smtClean="0"/>
              <a:t>10/06/2026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7ECCD8-AA2C-FF9E-C2C5-5510DD0AF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of 14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96DCE4-E92B-2354-298A-E387F2B41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1FF4-8978-CC4B-A951-E74C13FA10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5429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618B6-B247-8FC6-C641-F3765554A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D4ADE-51F0-71E7-5AFA-DAE77ACCB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8A246-CD4E-9438-ED6A-D12B0F8B6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90256-7A1B-324A-97A1-160002AA6B8A}" type="datetime1">
              <a:rPr lang="en-GB" smtClean="0"/>
              <a:t>10/06/2026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6AEC2-F072-55EA-A2BE-AB2E658D4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of 14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A5396-1D11-86C2-DAE2-B2202CF44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1FF4-8978-CC4B-A951-E74C13FA10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6515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FDEB5-5261-E7E0-E3ED-F89B8DF61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91169-98A0-64CA-24BE-20EF10337C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BE4E9B-DDFA-F898-43A1-2C7D64C7C8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0A0266-A48B-C8B5-A7BD-A02254CE4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1FB73-B040-E540-AB8D-66D25165D490}" type="datetime1">
              <a:rPr lang="en-GB" smtClean="0"/>
              <a:t>10/06/2026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6CC6C1-874A-7CD6-9434-912D3431E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of 14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7D63C4-E0EE-466B-6868-77988B2D2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1FF4-8978-CC4B-A951-E74C13FA10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489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36484-ADA2-0DB1-5927-29D006221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628E3E-FF74-9A4E-8950-3086A7E66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808A41-B711-5379-989E-19F61CA17A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436E87-01EE-14AB-6C74-A0940F2DA2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959837-6417-5D86-9E12-747EB285BB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40BA5C-458D-EF4C-7D61-9611F3762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3458F-6045-374F-BB1F-0B3AB7CC0831}" type="datetime1">
              <a:rPr lang="en-GB" smtClean="0"/>
              <a:t>10/06/2026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2028A3-033F-C538-0E62-8E6699810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of 14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129F4-815A-B88C-3333-EA47B1248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1FF4-8978-CC4B-A951-E74C13FA10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717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80D9-4E01-906B-1949-8A22D8854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CE8DC1-32E9-5B00-F175-5D9CA2690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1A9A5-BFE6-0D45-B176-BE0984DC5D52}" type="datetime1">
              <a:rPr lang="en-GB" smtClean="0"/>
              <a:t>10/06/2026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9D24DE-795B-807C-707F-8B37FCC1F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of 14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B08AC-C793-4EFF-3B01-181D5E33E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1FF4-8978-CC4B-A951-E74C13FA10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4304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9BB03C-69D9-C1C6-E191-3AC923913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C5D11-3DAD-984F-B270-DA70AC6C8429}" type="datetime1">
              <a:rPr lang="en-GB" smtClean="0"/>
              <a:t>10/06/2026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C7FDA3-5A5F-A5A2-7459-01E50978A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of 14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5977A4-7A3B-A062-9EDE-E3BF81C7D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1FF4-8978-CC4B-A951-E74C13FA10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1941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415EF-FF90-4F5D-0672-6DD7DF8B0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93862-5B33-C290-D7B3-7C0D28ACF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0D2A78-8F74-0569-B91F-C46025BA8A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436601-0278-37B9-6479-5CA7F820A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956EB-9F43-D945-9C89-E375EE1F6BC0}" type="datetime1">
              <a:rPr lang="en-GB" smtClean="0"/>
              <a:t>10/06/2026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A5E88A-0889-6F12-7077-A940ADA6A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of 14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AF444C-41AD-36AD-7817-6A1FEB25D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1FF4-8978-CC4B-A951-E74C13FA10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8656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1DB07-81F2-E89C-A1B7-EE2D2C0AA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17D836-4064-4A15-9884-EFBFED4BC5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767301-AB09-8E3D-B8F2-E8829AD9B7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9A6BE1-5F6F-2319-DF2F-250B6A6AF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C7313-566D-2948-9ABB-70A98A90A6A8}" type="datetime1">
              <a:rPr lang="en-GB" smtClean="0"/>
              <a:t>10/06/2026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292CAC-E9E3-65B8-7085-805293BF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of 14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DFD0A8-81D2-FD99-EFCC-E791496A8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1FF4-8978-CC4B-A951-E74C13FA10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9355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2342C6-98D7-ED4F-22A1-0504C4461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4701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EB10F-963A-7236-F452-F008519C0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6D524-983A-BCDB-0D40-6A99FF1C21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01F78A-E9D9-D64C-B6D2-C13513981197}" type="datetime1">
              <a:rPr lang="en-GB" smtClean="0"/>
              <a:t>10/06/2026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2D5D05-7B5F-B35D-72A6-4EFEE0976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GB"/>
              <a:t>of 14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F3620F-5295-8F35-5F9A-766499C338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1A1FF4-8978-CC4B-A951-E74C13FA103B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logo for a company&#10;&#10;AI-generated content may be incorrect.">
            <a:extLst>
              <a:ext uri="{FF2B5EF4-FFF2-40B4-BE49-F238E27FC236}">
                <a16:creationId xmlns:a16="http://schemas.microsoft.com/office/drawing/2014/main" id="{9E9C1169-7045-0EE8-6A2A-597EC3BB0AD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928242" y="46626"/>
            <a:ext cx="3263757" cy="165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878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.spotify.com/show/61ugMr3A0Pcw0pMIGUL1nA" TargetMode="External"/><Relationship Id="rId2" Type="http://schemas.openxmlformats.org/officeDocument/2006/relationships/hyperlink" Target="https://www.youtube.com/watch?v=sOK7bwjLjs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rtsmouth.co.uk/your-world/young-people-take-the-lead-with-new-wellbeing-club-podcast-8663607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Nick.ralph@Portsmouth.Anglican.org" TargetMode="External"/><Relationship Id="rId2" Type="http://schemas.openxmlformats.org/officeDocument/2006/relationships/hyperlink" Target="http://www.csrnet.org.uk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goodneighbours.org.uk/" TargetMode="Externa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ABA74E8-DBB9-ED81-0F94-90D5EF3686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01875"/>
            <a:ext cx="9144000" cy="1377862"/>
          </a:xfrm>
        </p:spPr>
        <p:txBody>
          <a:bodyPr>
            <a:normAutofit/>
          </a:bodyPr>
          <a:lstStyle/>
          <a:p>
            <a:r>
              <a:rPr lang="en-GB" sz="3200" b="1" noProof="0" dirty="0"/>
              <a:t>Portsmouth Diocesan Council for </a:t>
            </a:r>
          </a:p>
          <a:p>
            <a:r>
              <a:rPr lang="en-GB" sz="3200" b="1" noProof="0" dirty="0"/>
              <a:t>Social Responsibility (CSR)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18A1AE-B473-3AD7-3B4C-FA18DFEAE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897" y="2279737"/>
            <a:ext cx="4393131" cy="22295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8E5610-B626-A383-C11A-1E3AE905F731}"/>
              </a:ext>
            </a:extLst>
          </p:cNvPr>
          <p:cNvSpPr txBox="1"/>
          <p:nvPr/>
        </p:nvSpPr>
        <p:spPr>
          <a:xfrm>
            <a:off x="4540328" y="4578264"/>
            <a:ext cx="2594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noProof="0" dirty="0"/>
              <a:t>Nick Ralph</a:t>
            </a:r>
          </a:p>
          <a:p>
            <a:r>
              <a:rPr lang="en-GB" sz="2400" noProof="0" dirty="0"/>
              <a:t>Executive Director</a:t>
            </a:r>
          </a:p>
        </p:txBody>
      </p:sp>
    </p:spTree>
    <p:extLst>
      <p:ext uri="{BB962C8B-B14F-4D97-AF65-F5344CB8AC3E}">
        <p14:creationId xmlns:p14="http://schemas.microsoft.com/office/powerpoint/2010/main" val="2705938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08397-0738-9B67-F9AD-3A4AE6C38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noProof="0" dirty="0"/>
              <a:t>Mental Health 2: Children and Young people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70CC4-4CF9-78B2-8A13-2AF65D5EB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78874" cy="4850748"/>
          </a:xfrm>
        </p:spPr>
        <p:txBody>
          <a:bodyPr>
            <a:normAutofit fontScale="92500"/>
          </a:bodyPr>
          <a:lstStyle/>
          <a:p>
            <a:r>
              <a:rPr lang="en-GB" noProof="0" dirty="0"/>
              <a:t>CSR board commissioned a report in 2023 by Andrea King, formerly UK Clinical Director of the Anna Freud Foundation.</a:t>
            </a:r>
          </a:p>
          <a:p>
            <a:r>
              <a:rPr lang="en-GB" noProof="0" dirty="0"/>
              <a:t>Made recommendations about how we could make a useful difference. </a:t>
            </a:r>
          </a:p>
          <a:p>
            <a:r>
              <a:rPr lang="en-GB" noProof="0" dirty="0"/>
              <a:t>Took on a full-time Emotional Health and Wellbeing Programme Manager, Lydia Galloway, who has set up work in Charter Academy and a young people’s podcast.</a:t>
            </a:r>
          </a:p>
          <a:p>
            <a:r>
              <a:rPr lang="en-GB" noProof="0" dirty="0"/>
              <a:t>Making an impact on YP’s health and wellbeing</a:t>
            </a:r>
          </a:p>
          <a:p>
            <a:pPr marL="0" indent="0">
              <a:buNone/>
            </a:pPr>
            <a:r>
              <a:rPr lang="en-GB" sz="2200" noProof="0" dirty="0">
                <a:solidFill>
                  <a:srgbClr val="7030A0"/>
                </a:solidFill>
                <a:hlinkClick r:id="rId2"/>
              </a:rPr>
              <a:t>https://www.youtube.com/watch?v=sOK7bwjLjs8</a:t>
            </a:r>
            <a:endParaRPr lang="en-GB" sz="2200" noProof="0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GB" sz="2200" noProof="0" dirty="0">
                <a:solidFill>
                  <a:srgbClr val="7030A0"/>
                </a:solidFill>
                <a:hlinkClick r:id="rId3"/>
              </a:rPr>
              <a:t>https://open.spotify.com/show/61ugMr3A0Pcw0pMIGUL1nA</a:t>
            </a:r>
            <a:endParaRPr lang="en-GB" sz="2200" noProof="0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en-GB" sz="2200" noProof="0" dirty="0">
              <a:solidFill>
                <a:srgbClr val="7030A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6F00C2-C70A-3518-6117-7224A5D789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4024" y="2173222"/>
            <a:ext cx="3342623" cy="3342623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E2D51A-3089-0D00-0B87-F71612CE3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1FF4-8978-CC4B-A951-E74C13FA103B}" type="slidenum">
              <a:rPr lang="en-GB" smtClean="0"/>
              <a:t>10</a:t>
            </a:fld>
            <a:r>
              <a:rPr lang="en-GB" dirty="0"/>
              <a:t> of 14</a:t>
            </a:r>
          </a:p>
        </p:txBody>
      </p:sp>
    </p:spTree>
    <p:extLst>
      <p:ext uri="{BB962C8B-B14F-4D97-AF65-F5344CB8AC3E}">
        <p14:creationId xmlns:p14="http://schemas.microsoft.com/office/powerpoint/2010/main" val="3514799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965153-581C-0166-28AC-3ED02CFCEDC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459150" y="0"/>
            <a:ext cx="7237378" cy="72665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3640AD-2AF3-FD6B-84C7-ADDF2FB83021}"/>
              </a:ext>
            </a:extLst>
          </p:cNvPr>
          <p:cNvSpPr txBox="1"/>
          <p:nvPr/>
        </p:nvSpPr>
        <p:spPr>
          <a:xfrm>
            <a:off x="9369287" y="5764695"/>
            <a:ext cx="2213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Link to The News Article </a:t>
            </a:r>
            <a:r>
              <a:rPr lang="en-GB" dirty="0">
                <a:hlinkClick r:id="rId3"/>
              </a:rPr>
              <a:t>here</a:t>
            </a:r>
            <a:r>
              <a:rPr lang="en-GB" dirty="0"/>
              <a:t>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384090-3A7A-E039-7C14-3B6524B21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1FF4-8978-CC4B-A951-E74C13FA103B}" type="slidenum">
              <a:rPr lang="en-GB" smtClean="0"/>
              <a:t>11</a:t>
            </a:fld>
            <a:r>
              <a:rPr lang="en-GB" dirty="0"/>
              <a:t> of 14</a:t>
            </a:r>
          </a:p>
        </p:txBody>
      </p:sp>
    </p:spTree>
    <p:extLst>
      <p:ext uri="{BB962C8B-B14F-4D97-AF65-F5344CB8AC3E}">
        <p14:creationId xmlns:p14="http://schemas.microsoft.com/office/powerpoint/2010/main" val="2270921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FB2C9-5DFF-AE4D-FE1A-A7990DA50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Other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BBDBDC-29AF-63E6-BA38-028F25008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73558"/>
          </a:xfrm>
        </p:spPr>
        <p:txBody>
          <a:bodyPr>
            <a:normAutofit fontScale="77500" lnSpcReduction="20000"/>
          </a:bodyPr>
          <a:lstStyle/>
          <a:p>
            <a:r>
              <a:rPr lang="en-GB" b="1" noProof="0" dirty="0"/>
              <a:t>Rapid Development Programme </a:t>
            </a:r>
            <a:r>
              <a:rPr lang="en-GB" noProof="0" dirty="0"/>
              <a:t>– Workshop-based programme helping parishes to look outward at how they can serve their communities. Starts with outward realities, not inward problems.</a:t>
            </a:r>
          </a:p>
          <a:p>
            <a:pPr lvl="1"/>
            <a:r>
              <a:rPr lang="en-GB" noProof="0" dirty="0"/>
              <a:t>Been run in 28 parishes in 5 dioceses.</a:t>
            </a:r>
          </a:p>
          <a:p>
            <a:pPr lvl="1"/>
            <a:r>
              <a:rPr lang="en-GB" noProof="0" dirty="0"/>
              <a:t>Asset-Based Community Development approach (ABCD) – Key question!</a:t>
            </a:r>
          </a:p>
          <a:p>
            <a:pPr lvl="1"/>
            <a:r>
              <a:rPr lang="en-GB" noProof="0" dirty="0"/>
              <a:t>Evidence led approaches including using Census, IMD, and Experian data</a:t>
            </a:r>
          </a:p>
          <a:p>
            <a:r>
              <a:rPr lang="en-GB" noProof="0" dirty="0"/>
              <a:t>Supporting </a:t>
            </a:r>
            <a:r>
              <a:rPr lang="en-GB" b="1" noProof="0" dirty="0"/>
              <a:t>Social Enterprise </a:t>
            </a:r>
            <a:r>
              <a:rPr lang="en-GB" noProof="0" dirty="0"/>
              <a:t>approaches to activities</a:t>
            </a:r>
          </a:p>
          <a:p>
            <a:pPr lvl="1"/>
            <a:r>
              <a:rPr lang="en-GB" noProof="0" dirty="0"/>
              <a:t>People, Planet, Profit</a:t>
            </a:r>
          </a:p>
          <a:p>
            <a:pPr lvl="1"/>
            <a:r>
              <a:rPr lang="en-GB" noProof="0" dirty="0"/>
              <a:t>Trading for social impact and using unrestricted funds to cover other work</a:t>
            </a:r>
          </a:p>
          <a:p>
            <a:r>
              <a:rPr lang="en-GB" b="1" noProof="0" dirty="0"/>
              <a:t>Creative Leadership</a:t>
            </a:r>
          </a:p>
          <a:p>
            <a:pPr lvl="1"/>
            <a:r>
              <a:rPr lang="en-GB" noProof="0" dirty="0"/>
              <a:t>Kaospilots School in Denmark </a:t>
            </a:r>
          </a:p>
          <a:p>
            <a:pPr lvl="1"/>
            <a:r>
              <a:rPr lang="en-GB" noProof="0" dirty="0"/>
              <a:t>Generational Theory </a:t>
            </a:r>
          </a:p>
          <a:p>
            <a:r>
              <a:rPr lang="en-GB" noProof="0" dirty="0"/>
              <a:t>Supporting new approaches to developing </a:t>
            </a:r>
            <a:r>
              <a:rPr lang="en-GB" b="1" noProof="0" dirty="0"/>
              <a:t>social housing </a:t>
            </a:r>
            <a:r>
              <a:rPr lang="en-GB" noProof="0" dirty="0"/>
              <a:t>on glebe and other land, working with modern methods of construction.</a:t>
            </a:r>
          </a:p>
          <a:p>
            <a:r>
              <a:rPr lang="en-GB" dirty="0"/>
              <a:t>Support LINC Parishes and we do data / evidence </a:t>
            </a:r>
          </a:p>
          <a:p>
            <a:pPr marL="0" indent="0" algn="ctr">
              <a:buNone/>
            </a:pPr>
            <a:r>
              <a:rPr lang="en-GB" b="1" noProof="0" dirty="0"/>
              <a:t> All to help Create Social Resilience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171F7E-DB22-D122-8809-98CDFCD8C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1FF4-8978-CC4B-A951-E74C13FA103B}" type="slidenum">
              <a:rPr lang="en-GB" smtClean="0"/>
              <a:t>12</a:t>
            </a:fld>
            <a:r>
              <a:rPr lang="en-GB" dirty="0"/>
              <a:t> of 14</a:t>
            </a:r>
          </a:p>
        </p:txBody>
      </p:sp>
    </p:spTree>
    <p:extLst>
      <p:ext uri="{BB962C8B-B14F-4D97-AF65-F5344CB8AC3E}">
        <p14:creationId xmlns:p14="http://schemas.microsoft.com/office/powerpoint/2010/main" val="166177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80F28-7A88-744C-0990-DD7496D24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CSR Staff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0FCDB2-73E5-0D57-0E05-599C7E331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75745" cy="4931310"/>
          </a:xfrm>
        </p:spPr>
        <p:txBody>
          <a:bodyPr>
            <a:normAutofit fontScale="92500" lnSpcReduction="20000"/>
          </a:bodyPr>
          <a:lstStyle/>
          <a:p>
            <a:r>
              <a:rPr lang="en-GB" noProof="0" dirty="0"/>
              <a:t>GNN</a:t>
            </a:r>
          </a:p>
          <a:p>
            <a:pPr lvl="1"/>
            <a:r>
              <a:rPr lang="en-GB" noProof="0" dirty="0"/>
              <a:t>Team leader: Karen Jordan (100%)</a:t>
            </a:r>
          </a:p>
          <a:p>
            <a:pPr lvl="1"/>
            <a:r>
              <a:rPr lang="en-GB" noProof="0" dirty="0"/>
              <a:t>Adviser: Stephen Dominy (80% to end of 2026)</a:t>
            </a:r>
          </a:p>
          <a:p>
            <a:r>
              <a:rPr lang="en-GB" noProof="0" dirty="0"/>
              <a:t>Counselling</a:t>
            </a:r>
          </a:p>
          <a:p>
            <a:pPr lvl="1"/>
            <a:r>
              <a:rPr lang="en-GB" noProof="0" dirty="0"/>
              <a:t>Service Manager: Siobhan Butt (50%)</a:t>
            </a:r>
          </a:p>
          <a:p>
            <a:pPr lvl="1"/>
            <a:r>
              <a:rPr lang="en-GB" noProof="0" dirty="0"/>
              <a:t>Counselling </a:t>
            </a:r>
            <a:r>
              <a:rPr lang="en-GB" noProof="0" dirty="0" err="1"/>
              <a:t>Superviser</a:t>
            </a:r>
            <a:r>
              <a:rPr lang="en-GB" noProof="0" dirty="0"/>
              <a:t>: Sally Knight (50%)</a:t>
            </a:r>
          </a:p>
          <a:p>
            <a:r>
              <a:rPr lang="en-GB" noProof="0" dirty="0"/>
              <a:t>Emotional Health and Wellbeing Manager</a:t>
            </a:r>
          </a:p>
          <a:p>
            <a:pPr lvl="1"/>
            <a:r>
              <a:rPr lang="en-GB" noProof="0" dirty="0"/>
              <a:t>Lydia Galloway (100%)</a:t>
            </a:r>
          </a:p>
          <a:p>
            <a:r>
              <a:rPr lang="en-GB" noProof="0" dirty="0"/>
              <a:t>Fundraising Manager</a:t>
            </a:r>
          </a:p>
          <a:p>
            <a:pPr lvl="1"/>
            <a:r>
              <a:rPr lang="en-GB" noProof="0" dirty="0"/>
              <a:t>Vanessa Eden (100%)</a:t>
            </a:r>
          </a:p>
          <a:p>
            <a:r>
              <a:rPr lang="en-GB" noProof="0" dirty="0"/>
              <a:t>PA</a:t>
            </a:r>
          </a:p>
          <a:p>
            <a:pPr lvl="1"/>
            <a:r>
              <a:rPr lang="en-GB" noProof="0" dirty="0"/>
              <a:t>Sam Powell (10%)</a:t>
            </a:r>
          </a:p>
          <a:p>
            <a:r>
              <a:rPr lang="en-GB" noProof="0" dirty="0"/>
              <a:t>Executive Director </a:t>
            </a:r>
          </a:p>
          <a:p>
            <a:pPr lvl="1"/>
            <a:r>
              <a:rPr lang="en-GB" noProof="0" dirty="0"/>
              <a:t>Nick Ralph (40%)</a:t>
            </a:r>
          </a:p>
          <a:p>
            <a:endParaRPr lang="en-GB" noProof="0" dirty="0"/>
          </a:p>
          <a:p>
            <a:pPr lvl="1"/>
            <a:endParaRPr lang="en-GB" noProof="0" dirty="0"/>
          </a:p>
        </p:txBody>
      </p:sp>
      <p:pic>
        <p:nvPicPr>
          <p:cNvPr id="7" name="Picture 6" descr="Social Transformation and the Council for Social Responsibility - Diocese  of Portsmouth">
            <a:extLst>
              <a:ext uri="{FF2B5EF4-FFF2-40B4-BE49-F238E27FC236}">
                <a16:creationId xmlns:a16="http://schemas.microsoft.com/office/drawing/2014/main" id="{557DB941-0A10-39FF-3F9C-82211B04B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3673" y="3887844"/>
            <a:ext cx="2008327" cy="2008327"/>
          </a:xfrm>
          <a:prstGeom prst="rect">
            <a:avLst/>
          </a:prstGeom>
        </p:spPr>
      </p:pic>
      <p:pic>
        <p:nvPicPr>
          <p:cNvPr id="8" name="Picture 7" descr="Social Transformation and the Council for Social Responsibility - Diocese  of Portsmouth">
            <a:extLst>
              <a:ext uri="{FF2B5EF4-FFF2-40B4-BE49-F238E27FC236}">
                <a16:creationId xmlns:a16="http://schemas.microsoft.com/office/drawing/2014/main" id="{90168E63-E82A-F033-CEB3-28DCD0326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8387" y="1825625"/>
            <a:ext cx="1927282" cy="19272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EFEDFC-399D-3340-4EC5-A3236A154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3216" y="4449268"/>
            <a:ext cx="1650342" cy="21174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8EC095-AADE-A937-6D5B-D5F6E917E0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2354" y="365125"/>
            <a:ext cx="1586335" cy="23122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D9D86E-260B-A0F9-A3CF-261113DD35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1230" y="101065"/>
            <a:ext cx="1371275" cy="21405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073CCF-309E-1258-4582-03032970C8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3966" y="4892007"/>
            <a:ext cx="1837078" cy="18370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C3BB83-1264-6A95-682C-F6DA395B6B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4529710"/>
            <a:ext cx="1482616" cy="232306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F8D60E-599D-EE3D-78BA-79590A83B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1FF4-8978-CC4B-A951-E74C13FA103B}" type="slidenum">
              <a:rPr lang="en-GB" smtClean="0"/>
              <a:t>13</a:t>
            </a:fld>
            <a:r>
              <a:rPr lang="en-GB" dirty="0"/>
              <a:t> of 14</a:t>
            </a:r>
          </a:p>
        </p:txBody>
      </p:sp>
    </p:spTree>
    <p:extLst>
      <p:ext uri="{BB962C8B-B14F-4D97-AF65-F5344CB8AC3E}">
        <p14:creationId xmlns:p14="http://schemas.microsoft.com/office/powerpoint/2010/main" val="678317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10F8D-7232-57F9-F528-D6028F6A68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66386" y="2631082"/>
            <a:ext cx="4177392" cy="1848153"/>
          </a:xfrm>
        </p:spPr>
        <p:txBody>
          <a:bodyPr/>
          <a:lstStyle/>
          <a:p>
            <a:r>
              <a:rPr lang="en-GB" dirty="0">
                <a:hlinkClick r:id="rId2"/>
              </a:rPr>
              <a:t>www.csrnet.org.uk</a:t>
            </a:r>
            <a:endParaRPr lang="en-GB" dirty="0"/>
          </a:p>
          <a:p>
            <a:endParaRPr lang="en-GB" dirty="0"/>
          </a:p>
          <a:p>
            <a:r>
              <a:rPr lang="en-GB" sz="1800" dirty="0">
                <a:hlinkClick r:id="rId3"/>
              </a:rPr>
              <a:t>Nick.ralph@Portsmouth.Anglican.org</a:t>
            </a:r>
            <a:r>
              <a:rPr lang="en-GB" sz="1800" dirty="0"/>
              <a:t>  </a:t>
            </a:r>
          </a:p>
          <a:p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8ECB4CF-ED85-3825-84A2-8187A7A2A8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-1" y="-92833"/>
            <a:ext cx="6717588" cy="6966389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6E55516-2061-81DF-E92C-708A911B5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1FF4-8978-CC4B-A951-E74C13FA103B}" type="slidenum">
              <a:rPr lang="en-GB" smtClean="0"/>
              <a:t>14</a:t>
            </a:fld>
            <a:r>
              <a:rPr lang="en-GB" dirty="0"/>
              <a:t> of 14</a:t>
            </a:r>
          </a:p>
        </p:txBody>
      </p:sp>
    </p:spTree>
    <p:extLst>
      <p:ext uri="{BB962C8B-B14F-4D97-AF65-F5344CB8AC3E}">
        <p14:creationId xmlns:p14="http://schemas.microsoft.com/office/powerpoint/2010/main" val="3412309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F938B5B3-012B-DF43-9550-104D68426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sz="3600" b="1" noProof="0" dirty="0">
                <a:ea typeface="ＭＳ Ｐゴシック" panose="020B0600070205080204" pitchFamily="34" charset="-128"/>
              </a:rPr>
              <a:t>How does our faith inform what we do?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7BDA91-D035-328E-F989-860ABADD6B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0500"/>
            <a:ext cx="10515600" cy="4895850"/>
          </a:xfrm>
        </p:spPr>
        <p:txBody>
          <a:bodyPr>
            <a:noAutofit/>
          </a:bodyPr>
          <a:lstStyle/>
          <a:p>
            <a:pPr>
              <a:tabLst>
                <a:tab pos="836613" algn="l"/>
              </a:tabLst>
            </a:pPr>
            <a:r>
              <a:rPr lang="en-GB" dirty="0"/>
              <a:t>The Church has a mission, - Jesus talked about good news to the poor, release to the captives, sight to the blind, and freedom for the oppressed in Luke 4 (quoting Isaiah 61)</a:t>
            </a:r>
          </a:p>
          <a:p>
            <a:pPr>
              <a:tabLst>
                <a:tab pos="836613" algn="l"/>
              </a:tabLst>
            </a:pPr>
            <a:r>
              <a:rPr lang="en-GB" dirty="0"/>
              <a:t>Parables: Sheep and Goats, Good Samaritan</a:t>
            </a:r>
          </a:p>
          <a:p>
            <a:pPr>
              <a:tabLst>
                <a:tab pos="836613" algn="l"/>
              </a:tabLst>
            </a:pPr>
            <a:r>
              <a:rPr lang="en-GB" dirty="0"/>
              <a:t>The Lord’s Prayer, ‘Thy kingdom come’</a:t>
            </a:r>
          </a:p>
          <a:p>
            <a:pPr>
              <a:tabLst>
                <a:tab pos="836613" algn="l"/>
              </a:tabLst>
            </a:pPr>
            <a:r>
              <a:rPr lang="en-GB" dirty="0"/>
              <a:t>‘Love your neighbour as you love yourself’</a:t>
            </a:r>
          </a:p>
          <a:p>
            <a:pPr>
              <a:tabLst>
                <a:tab pos="836613" algn="l"/>
              </a:tabLst>
            </a:pPr>
            <a:r>
              <a:rPr lang="en-GB" dirty="0"/>
              <a:t>‘Seek the welfare of the city where I have sent you into exile, and pray to the Lord on its behalf, for in its welfare, you will find your welfare.’  (Jeremiah 29.7)</a:t>
            </a:r>
          </a:p>
          <a:p>
            <a:pPr>
              <a:tabLst>
                <a:tab pos="836613" algn="l"/>
              </a:tabLst>
            </a:pPr>
            <a:r>
              <a:rPr lang="en-GB" dirty="0"/>
              <a:t>Building the common good - ‘To each is given the manifestation of the Spirit for the common good.’ (1 Cor 12.7)</a:t>
            </a:r>
          </a:p>
          <a:p>
            <a:pPr marL="0" indent="0" algn="ctr">
              <a:buNone/>
              <a:tabLst>
                <a:tab pos="836613" algn="l"/>
              </a:tabLst>
            </a:pPr>
            <a:r>
              <a:rPr lang="en-GB" sz="2000" dirty="0"/>
              <a:t>More detailed theological basis set out in the document sent out with Synod papers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4A0234-6E22-814C-998B-0979303AF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851488-96A8-6245-A197-F32A2B760A9A}" type="slidenum">
              <a:rPr lang="en-GB" noProof="0" smtClean="0"/>
              <a:pPr>
                <a:defRPr/>
              </a:pPr>
              <a:t>2</a:t>
            </a:fld>
            <a:r>
              <a:rPr lang="en-GB" noProof="0" dirty="0"/>
              <a:t> of 14</a:t>
            </a:r>
          </a:p>
        </p:txBody>
      </p:sp>
    </p:spTree>
    <p:extLst>
      <p:ext uri="{BB962C8B-B14F-4D97-AF65-F5344CB8AC3E}">
        <p14:creationId xmlns:p14="http://schemas.microsoft.com/office/powerpoint/2010/main" val="30104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58C5E-4042-E641-153B-B85EEA029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CSR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0644B-7798-A7C9-1DC6-4C04E132ED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/>
              <a:t>Records go back to at least 1920. (The 1920 Lambeth Conference called for the creation of ‘Councils for Moral Welfare’.)</a:t>
            </a:r>
          </a:p>
          <a:p>
            <a:r>
              <a:rPr lang="en-GB" noProof="0" dirty="0"/>
              <a:t>Ran a home for unmarried mothers in Purbrook and Newport along with an adoption service until 1976.</a:t>
            </a:r>
          </a:p>
          <a:p>
            <a:r>
              <a:rPr lang="en-GB" noProof="0" dirty="0"/>
              <a:t>Was involved in running a probation hostel from around the 1960s until 1993 when it was sold to the Probation Service.</a:t>
            </a:r>
          </a:p>
          <a:p>
            <a:r>
              <a:rPr lang="en-GB" noProof="0" dirty="0"/>
              <a:t>Has been running the Good Neighbours Network since 1976.</a:t>
            </a:r>
          </a:p>
          <a:p>
            <a:endParaRPr lang="en-GB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B94814-0CEB-8C37-C5E9-95B32402B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041" y="5000834"/>
            <a:ext cx="4837917" cy="173267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BD3C8B-BB93-21C5-D777-858E3DC66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1FF4-8978-CC4B-A951-E74C13FA103B}" type="slidenum">
              <a:rPr lang="en-GB" smtClean="0"/>
              <a:t>3</a:t>
            </a:fld>
            <a:r>
              <a:rPr lang="en-GB" dirty="0"/>
              <a:t> of 14</a:t>
            </a:r>
          </a:p>
        </p:txBody>
      </p:sp>
    </p:spTree>
    <p:extLst>
      <p:ext uri="{BB962C8B-B14F-4D97-AF65-F5344CB8AC3E}">
        <p14:creationId xmlns:p14="http://schemas.microsoft.com/office/powerpoint/2010/main" val="3809426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B6814-EE26-A5BF-5167-FB35ECAF0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CSR Charity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2C8F8-E877-0D59-FB6C-277342D11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noProof="0" dirty="0"/>
              <a:t>Charitable Company (registered at Charity Commission and Companies House).</a:t>
            </a:r>
          </a:p>
          <a:p>
            <a:r>
              <a:rPr lang="en-GB" noProof="0" dirty="0"/>
              <a:t>Objects:</a:t>
            </a:r>
          </a:p>
          <a:p>
            <a:pPr lvl="1"/>
            <a:r>
              <a:rPr lang="en-GB" noProof="0" dirty="0"/>
              <a:t>education and training for people to undertake voluntary work for community benefit;</a:t>
            </a:r>
          </a:p>
          <a:p>
            <a:pPr lvl="1"/>
            <a:r>
              <a:rPr lang="en-GB" noProof="0" dirty="0"/>
              <a:t>the promotion of research into the moral and social welfare needs of the community;</a:t>
            </a:r>
          </a:p>
          <a:p>
            <a:pPr lvl="1"/>
            <a:r>
              <a:rPr lang="en-GB" noProof="0" dirty="0"/>
              <a:t>community capacity building for the relief of need including the provision of counselling; and</a:t>
            </a:r>
          </a:p>
          <a:p>
            <a:pPr lvl="1"/>
            <a:r>
              <a:rPr lang="en-GB" noProof="0" dirty="0"/>
              <a:t>the provision of information, advice, instruction and other services in any Diocese of the Church of England.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C047B-D2AF-FD8B-3D7C-BC4FCFCAA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1FF4-8978-CC4B-A951-E74C13FA103B}" type="slidenum">
              <a:rPr lang="en-GB" smtClean="0"/>
              <a:t>4</a:t>
            </a:fld>
            <a:r>
              <a:rPr lang="en-GB" dirty="0"/>
              <a:t> of 14</a:t>
            </a:r>
          </a:p>
        </p:txBody>
      </p:sp>
    </p:spTree>
    <p:extLst>
      <p:ext uri="{BB962C8B-B14F-4D97-AF65-F5344CB8AC3E}">
        <p14:creationId xmlns:p14="http://schemas.microsoft.com/office/powerpoint/2010/main" val="3564478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40F47-37FE-7BD5-5BC5-F87864814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CSR Board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8D2B0-D864-1CBA-2173-82E0C8496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noProof="0" dirty="0"/>
              <a:t>Prof Sir Jonathan Montgomery (chair)	Appointed by the Bishop</a:t>
            </a:r>
          </a:p>
          <a:p>
            <a:r>
              <a:rPr lang="en-GB" noProof="0" dirty="0"/>
              <a:t>Edward Phillips (vice chair)			Elected by CSR Board</a:t>
            </a:r>
          </a:p>
          <a:p>
            <a:r>
              <a:rPr lang="en-GB" noProof="0" dirty="0"/>
              <a:t>Philip Poulter 					Ex Officio			</a:t>
            </a:r>
          </a:p>
          <a:p>
            <a:r>
              <a:rPr lang="en-GB" noProof="0" dirty="0"/>
              <a:t>Elaine Coe 					Nominated by PDBF</a:t>
            </a:r>
          </a:p>
          <a:p>
            <a:r>
              <a:rPr lang="en-GB" noProof="0" dirty="0"/>
              <a:t>Emily Hassan 					Nominated by PDBF</a:t>
            </a:r>
          </a:p>
          <a:p>
            <a:r>
              <a:rPr lang="en-GB" noProof="0" dirty="0"/>
              <a:t>Nicki </a:t>
            </a:r>
            <a:r>
              <a:rPr lang="en-GB" noProof="0" dirty="0" err="1"/>
              <a:t>Youern</a:t>
            </a:r>
            <a:r>
              <a:rPr lang="en-GB" noProof="0" dirty="0"/>
              <a:t> 					Elected by CSR Board</a:t>
            </a:r>
          </a:p>
          <a:p>
            <a:r>
              <a:rPr lang="en-GB" noProof="0" dirty="0"/>
              <a:t>Prof Andrew Bradstock 			Elected by CSR Board</a:t>
            </a:r>
          </a:p>
          <a:p>
            <a:r>
              <a:rPr lang="en-GB" noProof="0" dirty="0"/>
              <a:t>Robert Solomon					Elected by CSR Board</a:t>
            </a:r>
          </a:p>
          <a:p>
            <a:pPr marL="0" indent="0">
              <a:buNone/>
            </a:pPr>
            <a:r>
              <a:rPr lang="en-GB" noProof="0" dirty="0"/>
              <a:t>	2 vacancies + up to 2 Co-options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750ECC-9931-1A03-2CC5-C5F19412F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1FF4-8978-CC4B-A951-E74C13FA103B}" type="slidenum">
              <a:rPr lang="en-GB" smtClean="0"/>
              <a:t>5</a:t>
            </a:fld>
            <a:r>
              <a:rPr lang="en-GB" dirty="0"/>
              <a:t> of 14</a:t>
            </a:r>
          </a:p>
        </p:txBody>
      </p:sp>
    </p:spTree>
    <p:extLst>
      <p:ext uri="{BB962C8B-B14F-4D97-AF65-F5344CB8AC3E}">
        <p14:creationId xmlns:p14="http://schemas.microsoft.com/office/powerpoint/2010/main" val="1152257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58C5E-4042-E641-153B-B85EEA029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5 Marks of 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0644B-7798-A7C9-1DC6-4C04E132ED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793077" cy="4351338"/>
          </a:xfrm>
        </p:spPr>
        <p:txBody>
          <a:bodyPr>
            <a:normAutofit lnSpcReduction="10000"/>
          </a:bodyPr>
          <a:lstStyle/>
          <a:p>
            <a:pPr lvl="0"/>
            <a:r>
              <a:rPr lang="en-GB" noProof="0" dirty="0"/>
              <a:t>To proclaim the Good News of the Kingdom (Tell)</a:t>
            </a:r>
          </a:p>
          <a:p>
            <a:pPr lvl="0"/>
            <a:r>
              <a:rPr lang="en-GB" noProof="0" dirty="0"/>
              <a:t>To teach, baptise and nurture new believers (Teach)</a:t>
            </a:r>
          </a:p>
          <a:p>
            <a:pPr lvl="0"/>
            <a:r>
              <a:rPr lang="en-GB" noProof="0" dirty="0"/>
              <a:t>To respond to human need by loving service (Tend)</a:t>
            </a:r>
          </a:p>
          <a:p>
            <a:pPr lvl="0"/>
            <a:r>
              <a:rPr lang="en-GB" noProof="0" dirty="0"/>
              <a:t>To transform unjust structures of society, to challenge violence of every kind and pursue peace and reconciliation (Transform)</a:t>
            </a:r>
          </a:p>
          <a:p>
            <a:pPr lvl="0"/>
            <a:r>
              <a:rPr lang="en-GB" noProof="0" dirty="0"/>
              <a:t>To strive to safeguard the integrity of creation, and sustain and renew the life of the earth (Treasure)</a:t>
            </a:r>
          </a:p>
          <a:p>
            <a:pPr marL="0" lvl="0" indent="0">
              <a:buNone/>
            </a:pPr>
            <a:endParaRPr lang="en-GB" noProof="0" dirty="0"/>
          </a:p>
          <a:p>
            <a:pPr marL="0" indent="0" algn="r">
              <a:buNone/>
            </a:pPr>
            <a:r>
              <a:rPr lang="en-GB" noProof="0" dirty="0"/>
              <a:t>As defined by The Anglican Consultative Council 1984-1990</a:t>
            </a:r>
          </a:p>
          <a:p>
            <a:pPr marL="0" lvl="0" indent="0" algn="r">
              <a:buNone/>
            </a:pPr>
            <a:endParaRPr lang="en-GB" noProof="0" dirty="0"/>
          </a:p>
          <a:p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7D3E4A-DF3D-39D7-2849-4D53D2001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1FF4-8978-CC4B-A951-E74C13FA103B}" type="slidenum">
              <a:rPr lang="en-GB" smtClean="0"/>
              <a:t>6</a:t>
            </a:fld>
            <a:r>
              <a:rPr lang="en-GB" dirty="0"/>
              <a:t> of 14</a:t>
            </a:r>
          </a:p>
        </p:txBody>
      </p:sp>
    </p:spTree>
    <p:extLst>
      <p:ext uri="{BB962C8B-B14F-4D97-AF65-F5344CB8AC3E}">
        <p14:creationId xmlns:p14="http://schemas.microsoft.com/office/powerpoint/2010/main" val="1708659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7DB51-2E0C-AF3A-0F73-9E488C1EA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CSR’s Vision and 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9199E-2091-E9CF-C0C5-6EF223234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028722" cy="487355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noProof="0" dirty="0"/>
              <a:t>CSR offers targeted encouragement, training, coaching, infrastructure support, investment, and other resources to aid active partnerships (both Anglican and with wider communities), to achieve this vision by:</a:t>
            </a:r>
          </a:p>
          <a:p>
            <a:pPr lvl="0"/>
            <a:r>
              <a:rPr lang="en-GB" noProof="0" dirty="0"/>
              <a:t>Providing a </a:t>
            </a:r>
            <a:r>
              <a:rPr lang="en-GB" b="1" noProof="0" dirty="0"/>
              <a:t>platform for social action </a:t>
            </a:r>
            <a:r>
              <a:rPr lang="en-GB" noProof="0" dirty="0"/>
              <a:t>programmes in targeted communities with a priority on those in areas of disadvantage.</a:t>
            </a:r>
          </a:p>
          <a:p>
            <a:pPr lvl="0"/>
            <a:r>
              <a:rPr lang="en-GB" noProof="0" dirty="0"/>
              <a:t>Through churches and beyond, working with people to </a:t>
            </a:r>
            <a:r>
              <a:rPr lang="en-GB" b="1" noProof="0" dirty="0"/>
              <a:t>co-produce solutions which transform their communities </a:t>
            </a:r>
            <a:r>
              <a:rPr lang="en-GB" noProof="0" dirty="0"/>
              <a:t>in ways that matter to them and resonate with them.</a:t>
            </a:r>
          </a:p>
          <a:p>
            <a:pPr lvl="0"/>
            <a:r>
              <a:rPr lang="en-GB" noProof="0" dirty="0"/>
              <a:t>Making our work as </a:t>
            </a:r>
            <a:r>
              <a:rPr lang="en-GB" b="1" noProof="0" dirty="0"/>
              <a:t>sustainable and resilient </a:t>
            </a:r>
            <a:r>
              <a:rPr lang="en-GB" noProof="0" dirty="0"/>
              <a:t>as possible through </a:t>
            </a:r>
            <a:r>
              <a:rPr lang="en-GB" b="1" noProof="0" dirty="0"/>
              <a:t>social enterprise approaches </a:t>
            </a:r>
            <a:r>
              <a:rPr lang="en-GB" noProof="0" dirty="0"/>
              <a:t>and innovation which </a:t>
            </a:r>
            <a:r>
              <a:rPr lang="en-GB" b="1" noProof="0" dirty="0"/>
              <a:t>engages and empowers </a:t>
            </a:r>
            <a:r>
              <a:rPr lang="en-GB" noProof="0" dirty="0"/>
              <a:t>local people.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3FA711-1B3D-52FD-A0F1-CE824CA2C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1FF4-8978-CC4B-A951-E74C13FA103B}" type="slidenum">
              <a:rPr lang="en-GB" smtClean="0"/>
              <a:t>7</a:t>
            </a:fld>
            <a:r>
              <a:rPr lang="en-GB" dirty="0"/>
              <a:t> of 14</a:t>
            </a:r>
          </a:p>
        </p:txBody>
      </p:sp>
    </p:spTree>
    <p:extLst>
      <p:ext uri="{BB962C8B-B14F-4D97-AF65-F5344CB8AC3E}">
        <p14:creationId xmlns:p14="http://schemas.microsoft.com/office/powerpoint/2010/main" val="1038384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8FDA6-3359-BF2A-E7A1-5A1D1D393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noProof="0" dirty="0"/>
              <a:t>CSR Work – Good Neighbours Network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DA5E40-A12F-F886-E8A7-E31D1A4480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32688"/>
            <a:ext cx="5181600" cy="5195371"/>
          </a:xfrm>
        </p:spPr>
        <p:txBody>
          <a:bodyPr>
            <a:normAutofit fontScale="92500" lnSpcReduction="10000"/>
          </a:bodyPr>
          <a:lstStyle/>
          <a:p>
            <a:r>
              <a:rPr lang="en-GB" noProof="0" dirty="0"/>
              <a:t>116 Independent local groups</a:t>
            </a:r>
          </a:p>
          <a:p>
            <a:r>
              <a:rPr lang="en-GB" noProof="0" dirty="0"/>
              <a:t>4000+ volunteers</a:t>
            </a:r>
          </a:p>
          <a:p>
            <a:r>
              <a:rPr lang="en-GB" noProof="0" dirty="0"/>
              <a:t>161,000 tasks –</a:t>
            </a:r>
          </a:p>
          <a:p>
            <a:pPr lvl="1"/>
            <a:r>
              <a:rPr lang="en-GB" sz="2200" noProof="0" dirty="0"/>
              <a:t>Transport to healthcare </a:t>
            </a:r>
          </a:p>
          <a:p>
            <a:pPr lvl="1"/>
            <a:r>
              <a:rPr lang="en-GB" sz="2200" noProof="0" dirty="0"/>
              <a:t>Social activities</a:t>
            </a:r>
          </a:p>
          <a:p>
            <a:pPr lvl="1"/>
            <a:r>
              <a:rPr lang="en-GB" sz="2200" noProof="0" dirty="0"/>
              <a:t>Shopping</a:t>
            </a:r>
          </a:p>
          <a:p>
            <a:pPr lvl="1"/>
            <a:r>
              <a:rPr lang="en-GB" sz="2200" noProof="0" dirty="0"/>
              <a:t>Lunch clubs</a:t>
            </a:r>
          </a:p>
          <a:p>
            <a:pPr lvl="1"/>
            <a:r>
              <a:rPr lang="en-GB" sz="2200" noProof="0" dirty="0"/>
              <a:t>Coffee mornings</a:t>
            </a:r>
          </a:p>
          <a:p>
            <a:pPr lvl="1"/>
            <a:r>
              <a:rPr lang="en-GB" sz="2200" noProof="0" dirty="0"/>
              <a:t>Befriending</a:t>
            </a:r>
          </a:p>
          <a:p>
            <a:pPr lvl="1"/>
            <a:r>
              <a:rPr lang="en-GB" sz="2200" noProof="0" dirty="0"/>
              <a:t>Small DIY tasks</a:t>
            </a:r>
            <a:endParaRPr lang="en-GB" noProof="0" dirty="0"/>
          </a:p>
          <a:p>
            <a:r>
              <a:rPr lang="en-GB" noProof="0" dirty="0"/>
              <a:t>Each group decides its own priorities.</a:t>
            </a:r>
          </a:p>
          <a:p>
            <a:r>
              <a:rPr lang="en-GB" noProof="0" dirty="0"/>
              <a:t>Impact valued at £9.7m (2025)</a:t>
            </a:r>
          </a:p>
          <a:p>
            <a:pPr marL="0" indent="0">
              <a:buNone/>
            </a:pPr>
            <a:r>
              <a:rPr lang="en-GB" noProof="0" dirty="0">
                <a:hlinkClick r:id="rId2"/>
              </a:rPr>
              <a:t>www.goodneighbours.org.uk</a:t>
            </a:r>
            <a:r>
              <a:rPr lang="en-GB" noProof="0" dirty="0"/>
              <a:t>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1F17BC9-4514-F8E4-01BB-39FB24F49C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05958" y="1532689"/>
            <a:ext cx="4514084" cy="435133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034164-25DE-F9BD-8256-2D6961F57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1FF4-8978-CC4B-A951-E74C13FA103B}" type="slidenum">
              <a:rPr lang="en-GB" smtClean="0"/>
              <a:t>8</a:t>
            </a:fld>
            <a:r>
              <a:rPr lang="en-GB" dirty="0"/>
              <a:t> of 14</a:t>
            </a:r>
          </a:p>
        </p:txBody>
      </p:sp>
    </p:spTree>
    <p:extLst>
      <p:ext uri="{BB962C8B-B14F-4D97-AF65-F5344CB8AC3E}">
        <p14:creationId xmlns:p14="http://schemas.microsoft.com/office/powerpoint/2010/main" val="639714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094D1-2BA8-5A37-D959-4669EA416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Mental Health 1: Counselling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ABF2E-5780-B237-A0D8-4B899929BDE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GB" noProof="0" dirty="0"/>
          </a:p>
          <a:p>
            <a:endParaRPr lang="en-GB" noProof="0" dirty="0"/>
          </a:p>
          <a:p>
            <a:endParaRPr lang="en-GB" noProof="0" dirty="0"/>
          </a:p>
          <a:p>
            <a:endParaRPr lang="en-GB" noProof="0" dirty="0"/>
          </a:p>
          <a:p>
            <a:r>
              <a:rPr lang="en-GB" noProof="0" dirty="0"/>
              <a:t>Run by volunteers</a:t>
            </a:r>
          </a:p>
          <a:p>
            <a:r>
              <a:rPr lang="en-GB" noProof="0" dirty="0"/>
              <a:t>Based at All Saints, Portsmouth</a:t>
            </a:r>
          </a:p>
          <a:p>
            <a:r>
              <a:rPr lang="en-GB" noProof="0" dirty="0"/>
              <a:t>Came under CSR’s umbrella in 2018/19.</a:t>
            </a:r>
          </a:p>
          <a:p>
            <a:r>
              <a:rPr lang="en-GB" noProof="0" dirty="0"/>
              <a:t>Been running for over 30 years</a:t>
            </a:r>
          </a:p>
          <a:p>
            <a:r>
              <a:rPr lang="en-GB" noProof="0" dirty="0"/>
              <a:t>Charges based on ability to pay</a:t>
            </a:r>
          </a:p>
          <a:p>
            <a:pPr marL="0" indent="0" algn="ctr">
              <a:buNone/>
            </a:pPr>
            <a:r>
              <a:rPr lang="en-GB" noProof="0" dirty="0" err="1">
                <a:solidFill>
                  <a:srgbClr val="7030A0"/>
                </a:solidFill>
              </a:rPr>
              <a:t>www.allsaintscounselling.org.uk</a:t>
            </a:r>
            <a:r>
              <a:rPr lang="en-GB" noProof="0" dirty="0">
                <a:solidFill>
                  <a:srgbClr val="7030A0"/>
                </a:solidFill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FD8181-A3B4-C5E5-6239-82DB00A1F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484" y="2136006"/>
            <a:ext cx="2688406" cy="915202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F47056D-D8FC-8712-7F88-4FB9C9F554A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GB" noProof="0" dirty="0"/>
          </a:p>
          <a:p>
            <a:endParaRPr lang="en-GB" noProof="0" dirty="0"/>
          </a:p>
          <a:p>
            <a:pPr marL="0" indent="0">
              <a:buNone/>
            </a:pPr>
            <a:endParaRPr lang="en-GB" noProof="0" dirty="0"/>
          </a:p>
          <a:p>
            <a:endParaRPr lang="en-GB" sz="600" noProof="0" dirty="0"/>
          </a:p>
          <a:p>
            <a:endParaRPr lang="en-GB" sz="1500" noProof="0" dirty="0"/>
          </a:p>
          <a:p>
            <a:r>
              <a:rPr lang="en-GB" noProof="0" dirty="0"/>
              <a:t>Run by staff – the only independent staffed service in Portsmouth</a:t>
            </a:r>
          </a:p>
          <a:p>
            <a:r>
              <a:rPr lang="en-GB" noProof="0" dirty="0"/>
              <a:t>Based at Portsmouth Central Library</a:t>
            </a:r>
          </a:p>
          <a:p>
            <a:r>
              <a:rPr lang="en-GB" noProof="0" dirty="0"/>
              <a:t>New service, still developing.</a:t>
            </a:r>
          </a:p>
          <a:p>
            <a:r>
              <a:rPr lang="en-GB" noProof="0" dirty="0"/>
              <a:t>Charges based on ability to pay</a:t>
            </a:r>
          </a:p>
          <a:p>
            <a:pPr marL="0" indent="0" algn="ctr">
              <a:buNone/>
            </a:pPr>
            <a:r>
              <a:rPr lang="en-GB" noProof="0" dirty="0" err="1">
                <a:solidFill>
                  <a:srgbClr val="7030A0"/>
                </a:solidFill>
              </a:rPr>
              <a:t>www.compasscounselling.uk</a:t>
            </a:r>
            <a:endParaRPr lang="en-GB" noProof="0" dirty="0">
              <a:solidFill>
                <a:srgbClr val="7030A0"/>
              </a:solidFill>
            </a:endParaRPr>
          </a:p>
        </p:txBody>
      </p:sp>
      <p:pic>
        <p:nvPicPr>
          <p:cNvPr id="16" name="Content Placeholder 9">
            <a:extLst>
              <a:ext uri="{FF2B5EF4-FFF2-40B4-BE49-F238E27FC236}">
                <a16:creationId xmlns:a16="http://schemas.microsoft.com/office/drawing/2014/main" id="{6D2FC586-28FF-0F0C-D99C-786B68513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922" y="1825625"/>
            <a:ext cx="4870383" cy="15471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E25F720-1B4D-61F8-190D-6168AB6DC490}"/>
              </a:ext>
            </a:extLst>
          </p:cNvPr>
          <p:cNvSpPr txBox="1"/>
          <p:nvPr/>
        </p:nvSpPr>
        <p:spPr>
          <a:xfrm>
            <a:off x="3051208" y="6302678"/>
            <a:ext cx="5938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noProof="0" dirty="0"/>
              <a:t>Both services conform to the BACP Ethical Framework.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9FD9D2-8EB3-491D-280E-A49AD7424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1FF4-8978-CC4B-A951-E74C13FA103B}" type="slidenum">
              <a:rPr lang="en-GB" smtClean="0"/>
              <a:t>9</a:t>
            </a:fld>
            <a:r>
              <a:rPr lang="en-GB" dirty="0"/>
              <a:t> of 14</a:t>
            </a:r>
          </a:p>
        </p:txBody>
      </p:sp>
    </p:spTree>
    <p:extLst>
      <p:ext uri="{BB962C8B-B14F-4D97-AF65-F5344CB8AC3E}">
        <p14:creationId xmlns:p14="http://schemas.microsoft.com/office/powerpoint/2010/main" val="27236834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B56D69B5-E193-DD4D-9615-1FC8B92015D5}" vid="{0228433B-D523-0545-8D71-9FD419A55AA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825FE992E5DD4D85BF71C653CBB175" ma:contentTypeVersion="15" ma:contentTypeDescription="Create a new document." ma:contentTypeScope="" ma:versionID="b9708d77ed6413e42a00ef60f168afa4">
  <xsd:schema xmlns:xsd="http://www.w3.org/2001/XMLSchema" xmlns:xs="http://www.w3.org/2001/XMLSchema" xmlns:p="http://schemas.microsoft.com/office/2006/metadata/properties" xmlns:ns2="2f116d5b-396f-4e4a-83ba-9442a2ac4a70" xmlns:ns3="5f99eff7-e4a8-4768-8b94-9c1291187b3f" xmlns:ns4="ac15c9f3-89de-41f0-808e-0d6a6779343a" xmlns:ns5="873c8154-3c09-4d2b-bc70-ee9717c37655" targetNamespace="http://schemas.microsoft.com/office/2006/metadata/properties" ma:root="true" ma:fieldsID="e6cd5857e86041c8d7c4d4acff56823e" ns2:_="" ns3:_="" ns4:_="" ns5:_="">
    <xsd:import namespace="2f116d5b-396f-4e4a-83ba-9442a2ac4a70"/>
    <xsd:import namespace="5f99eff7-e4a8-4768-8b94-9c1291187b3f"/>
    <xsd:import namespace="ac15c9f3-89de-41f0-808e-0d6a6779343a"/>
    <xsd:import namespace="873c8154-3c09-4d2b-bc70-ee9717c3765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3:SharedWithUsers" minOccurs="0"/>
                <xsd:element ref="ns4:SharedWithDetails" minOccurs="0"/>
                <xsd:element ref="ns2:MediaServiceSearchProperties" minOccurs="0"/>
                <xsd:element ref="ns2:MediaServiceGenerationTime" minOccurs="0"/>
                <xsd:element ref="ns2:MediaServiceEventHashCode" minOccurs="0"/>
                <xsd:element ref="ns5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116d5b-396f-4e4a-83ba-9442a2ac4a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99eff7-e4a8-4768-8b94-9c1291187b3f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TaxCatchAll" ma:index="20" nillable="true" ma:displayName="Taxonomy Catch All Column" ma:hidden="true" ma:list="{85e49d29-a2d1-4fc0-b999-92cb541f3f8b}" ma:internalName="TaxCatchAll" ma:showField="CatchAllData" ma:web="5f99eff7-e4a8-4768-8b94-9c1291187b3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15c9f3-89de-41f0-808e-0d6a6779343a" elementFormDefault="qualified">
    <xsd:import namespace="http://schemas.microsoft.com/office/2006/documentManagement/types"/>
    <xsd:import namespace="http://schemas.microsoft.com/office/infopath/2007/PartnerControls"/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3c8154-3c09-4d2b-bc70-ee9717c37655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19" nillable="true" ma:taxonomy="true" ma:internalName="lcf76f155ced4ddcb4097134ff3c332f" ma:taxonomyFieldName="MediaServiceImageTags" ma:displayName="Image Tags" ma:default="" ma:fieldId="{5cf76f15-5ced-4ddc-b409-7134ff3c332f}" ma:taxonomyMulti="true" ma:sspId="71f0d364-be92-4614-a188-50d73f5ac096" ma:termSetId="00000000-0000-0000-0000-000000000000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73c8154-3c09-4d2b-bc70-ee9717c37655">
      <Terms xmlns="http://schemas.microsoft.com/office/infopath/2007/PartnerControls"/>
    </lcf76f155ced4ddcb4097134ff3c332f>
    <TaxCatchAll xmlns="5f99eff7-e4a8-4768-8b94-9c1291187b3f" xsi:nil="true"/>
    <SharedWithUsers xmlns="5f99eff7-e4a8-4768-8b94-9c1291187b3f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72D2F2B0-5CFB-4139-850D-C0547FCB55A3}"/>
</file>

<file path=customXml/itemProps2.xml><?xml version="1.0" encoding="utf-8"?>
<ds:datastoreItem xmlns:ds="http://schemas.openxmlformats.org/officeDocument/2006/customXml" ds:itemID="{6BC9FA2E-35F0-4974-B68D-61B8A2CC3BF1}"/>
</file>

<file path=customXml/itemProps3.xml><?xml version="1.0" encoding="utf-8"?>
<ds:datastoreItem xmlns:ds="http://schemas.openxmlformats.org/officeDocument/2006/customXml" ds:itemID="{FC675D42-B14E-419D-8FBA-6307884AF428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239</TotalTime>
  <Words>1108</Words>
  <Application>Microsoft Macintosh PowerPoint</Application>
  <PresentationFormat>Widescreen</PresentationFormat>
  <Paragraphs>137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ＭＳ Ｐゴシック</vt:lpstr>
      <vt:lpstr>Aptos</vt:lpstr>
      <vt:lpstr>Aptos Display</vt:lpstr>
      <vt:lpstr>Arial</vt:lpstr>
      <vt:lpstr>Office Theme</vt:lpstr>
      <vt:lpstr>PowerPoint Presentation</vt:lpstr>
      <vt:lpstr>How does our faith inform what we do?</vt:lpstr>
      <vt:lpstr>CSR Background</vt:lpstr>
      <vt:lpstr>CSR Charity</vt:lpstr>
      <vt:lpstr>CSR Board</vt:lpstr>
      <vt:lpstr>5 Marks of Mission</vt:lpstr>
      <vt:lpstr>CSR’s Vision and Mission</vt:lpstr>
      <vt:lpstr>CSR Work – Good Neighbours Network</vt:lpstr>
      <vt:lpstr>Mental Health 1: Counselling</vt:lpstr>
      <vt:lpstr>Mental Health 2: Children and Young people</vt:lpstr>
      <vt:lpstr>PowerPoint Presentation</vt:lpstr>
      <vt:lpstr>Other Activities</vt:lpstr>
      <vt:lpstr>CSR Staff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Nick Ralph</dc:creator>
  <cp:lastModifiedBy>Nick Ralph</cp:lastModifiedBy>
  <cp:revision>30</cp:revision>
  <dcterms:created xsi:type="dcterms:W3CDTF">2026-05-27T15:17:05Z</dcterms:created>
  <dcterms:modified xsi:type="dcterms:W3CDTF">2026-06-10T08:37:12Z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0x01010034825FE992E5DD4D85BF71C653CBB175</vt:lpwstr>
  </property>
</Properties>
</file>