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521"/>
  </p:normalViewPr>
  <p:slideViewPr>
    <p:cSldViewPr snapToGrid="0" snapToObjects="1">
      <p:cViewPr varScale="1">
        <p:scale>
          <a:sx n="120" d="100"/>
          <a:sy n="120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Pugmire" userId="4f3ff436-8d4b-4154-b5d0-2c7daad68db9" providerId="ADAL" clId="{66CA1882-C2C3-9F44-AFC6-CE222EE3340D}"/>
    <pc:docChg chg="delSld">
      <pc:chgData name="Neil Pugmire" userId="4f3ff436-8d4b-4154-b5d0-2c7daad68db9" providerId="ADAL" clId="{66CA1882-C2C3-9F44-AFC6-CE222EE3340D}" dt="2025-06-16T15:35:46.913" v="0" actId="2696"/>
      <pc:docMkLst>
        <pc:docMk/>
      </pc:docMkLst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1991225001" sldId="265"/>
        </pc:sldMkLst>
      </pc:sldChg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356419313" sldId="266"/>
        </pc:sldMkLst>
      </pc:sldChg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3352147800" sldId="267"/>
        </pc:sldMkLst>
      </pc:sldChg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1427061725" sldId="268"/>
        </pc:sldMkLst>
      </pc:sldChg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3825929901" sldId="269"/>
        </pc:sldMkLst>
      </pc:sldChg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1637515966" sldId="270"/>
        </pc:sldMkLst>
      </pc:sldChg>
      <pc:sldChg chg="del">
        <pc:chgData name="Neil Pugmire" userId="4f3ff436-8d4b-4154-b5d0-2c7daad68db9" providerId="ADAL" clId="{66CA1882-C2C3-9F44-AFC6-CE222EE3340D}" dt="2025-06-16T15:35:46.913" v="0" actId="2696"/>
        <pc:sldMkLst>
          <pc:docMk/>
          <pc:sldMk cId="2695115035" sldId="271"/>
        </pc:sldMkLst>
      </pc:sldChg>
    </pc:docChg>
  </pc:docChgLst>
  <pc:docChgLst>
    <pc:chgData name="Elaine Coe" userId="e7b058b6-8d84-4ff2-b048-7c711728f52a" providerId="ADAL" clId="{6036D2BB-D801-4382-B2B2-4C7FADDD15C2}"/>
    <pc:docChg chg="undo custSel addSld delSld modSld">
      <pc:chgData name="Elaine Coe" userId="e7b058b6-8d84-4ff2-b048-7c711728f52a" providerId="ADAL" clId="{6036D2BB-D801-4382-B2B2-4C7FADDD15C2}" dt="2025-06-13T13:14:43.167" v="1016" actId="20577"/>
      <pc:docMkLst>
        <pc:docMk/>
      </pc:docMkLst>
      <pc:sldChg chg="modSp mod">
        <pc:chgData name="Elaine Coe" userId="e7b058b6-8d84-4ff2-b048-7c711728f52a" providerId="ADAL" clId="{6036D2BB-D801-4382-B2B2-4C7FADDD15C2}" dt="2025-06-13T13:03:41.216" v="30" actId="20577"/>
        <pc:sldMkLst>
          <pc:docMk/>
          <pc:sldMk cId="2927798123" sldId="257"/>
        </pc:sldMkLst>
        <pc:spChg chg="mod">
          <ac:chgData name="Elaine Coe" userId="e7b058b6-8d84-4ff2-b048-7c711728f52a" providerId="ADAL" clId="{6036D2BB-D801-4382-B2B2-4C7FADDD15C2}" dt="2025-06-13T13:03:41.216" v="30" actId="20577"/>
          <ac:spMkLst>
            <pc:docMk/>
            <pc:sldMk cId="2927798123" sldId="257"/>
            <ac:spMk id="3" creationId="{F3689A18-9E01-6FA2-7681-FC36504B43D1}"/>
          </ac:spMkLst>
        </pc:spChg>
      </pc:sldChg>
      <pc:sldChg chg="modSp mod">
        <pc:chgData name="Elaine Coe" userId="e7b058b6-8d84-4ff2-b048-7c711728f52a" providerId="ADAL" clId="{6036D2BB-D801-4382-B2B2-4C7FADDD15C2}" dt="2025-06-13T13:05:54.767" v="56" actId="20577"/>
        <pc:sldMkLst>
          <pc:docMk/>
          <pc:sldMk cId="1984626553" sldId="260"/>
        </pc:sldMkLst>
        <pc:spChg chg="mod">
          <ac:chgData name="Elaine Coe" userId="e7b058b6-8d84-4ff2-b048-7c711728f52a" providerId="ADAL" clId="{6036D2BB-D801-4382-B2B2-4C7FADDD15C2}" dt="2025-06-13T13:05:54.767" v="56" actId="20577"/>
          <ac:spMkLst>
            <pc:docMk/>
            <pc:sldMk cId="1984626553" sldId="260"/>
            <ac:spMk id="11" creationId="{248CD182-E604-434C-1FD6-BA4C2B3FE7C2}"/>
          </ac:spMkLst>
        </pc:spChg>
      </pc:sldChg>
      <pc:sldChg chg="modSp mod">
        <pc:chgData name="Elaine Coe" userId="e7b058b6-8d84-4ff2-b048-7c711728f52a" providerId="ADAL" clId="{6036D2BB-D801-4382-B2B2-4C7FADDD15C2}" dt="2025-06-13T13:07:31.933" v="59" actId="14100"/>
        <pc:sldMkLst>
          <pc:docMk/>
          <pc:sldMk cId="585196248" sldId="262"/>
        </pc:sldMkLst>
        <pc:spChg chg="mod">
          <ac:chgData name="Elaine Coe" userId="e7b058b6-8d84-4ff2-b048-7c711728f52a" providerId="ADAL" clId="{6036D2BB-D801-4382-B2B2-4C7FADDD15C2}" dt="2025-06-13T13:07:27.028" v="57" actId="14100"/>
          <ac:spMkLst>
            <pc:docMk/>
            <pc:sldMk cId="585196248" sldId="262"/>
            <ac:spMk id="3" creationId="{686FE283-2EE9-1649-9732-723CF117D471}"/>
          </ac:spMkLst>
        </pc:spChg>
        <pc:picChg chg="mod">
          <ac:chgData name="Elaine Coe" userId="e7b058b6-8d84-4ff2-b048-7c711728f52a" providerId="ADAL" clId="{6036D2BB-D801-4382-B2B2-4C7FADDD15C2}" dt="2025-06-13T13:07:31.933" v="59" actId="14100"/>
          <ac:picMkLst>
            <pc:docMk/>
            <pc:sldMk cId="585196248" sldId="262"/>
            <ac:picMk id="4" creationId="{4CEC15A9-6D49-9265-984E-CAF1630F04C6}"/>
          </ac:picMkLst>
        </pc:picChg>
      </pc:sldChg>
      <pc:sldChg chg="modSp mod">
        <pc:chgData name="Elaine Coe" userId="e7b058b6-8d84-4ff2-b048-7c711728f52a" providerId="ADAL" clId="{6036D2BB-D801-4382-B2B2-4C7FADDD15C2}" dt="2025-06-13T13:08:59.686" v="242" actId="20577"/>
        <pc:sldMkLst>
          <pc:docMk/>
          <pc:sldMk cId="1427061725" sldId="268"/>
        </pc:sldMkLst>
      </pc:sldChg>
      <pc:sldChg chg="new del">
        <pc:chgData name="Elaine Coe" userId="e7b058b6-8d84-4ff2-b048-7c711728f52a" providerId="ADAL" clId="{6036D2BB-D801-4382-B2B2-4C7FADDD15C2}" dt="2025-06-13T13:09:29.344" v="244" actId="680"/>
        <pc:sldMkLst>
          <pc:docMk/>
          <pc:sldMk cId="2420884290" sldId="271"/>
        </pc:sldMkLst>
      </pc:sldChg>
      <pc:sldChg chg="modSp new mod">
        <pc:chgData name="Elaine Coe" userId="e7b058b6-8d84-4ff2-b048-7c711728f52a" providerId="ADAL" clId="{6036D2BB-D801-4382-B2B2-4C7FADDD15C2}" dt="2025-06-13T13:14:43.167" v="1016" actId="20577"/>
        <pc:sldMkLst>
          <pc:docMk/>
          <pc:sldMk cId="2695115035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298BA-971F-0443-A359-A17BC3FDAB33}" type="datetimeFigureOut">
              <a:rPr lang="en-US" smtClean="0"/>
              <a:t>6/16/25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B12E9-DE0B-2641-8B69-89CA5A11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F0F3-55C7-1D4D-B65F-9F4021B11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A89B71-9F6A-5D48-AC8B-912B68927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D5FD9-E4BC-B14B-B7EF-74E7D789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A895-5901-F446-A20E-C7294566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A5B6-A433-374D-8066-D252C573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834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7135-5DBE-B249-B805-EB890424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8833D-3F15-F741-ACA7-DA51F07B5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447C9-5AA9-BD4B-B13E-DDB1982B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665D7-707D-8747-98DE-B538E5A0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8FE57-D60A-B546-9ADF-07D29EFE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683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22C06-E577-764F-A534-CF94B048C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215A5-5F51-774B-AD2C-3E9E07E01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CA571-4AC0-6F40-843A-ACF4B714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EF1FC-130B-2242-904C-981D369F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B2FD7-3B72-7D48-8EA8-62E6A1C9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79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4B11-2D0E-FC4C-A20E-59FC09E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C99F-D311-9647-BE57-0BAA5F15A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39C0-CC3A-8C4D-AA6E-0121985A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6EFE1-E1DD-A548-8FFB-99B3ABD8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494-3A7D-A644-BBB8-1AE532B8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621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2BD1-35B0-CC44-8303-CFA8667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C7CC-B025-DB4E-9E7E-AB925A196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DA28D-7D7B-D74C-9C0B-1E579657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2F2AD-BC0B-4C44-9B7C-C120730F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D0E90-E37D-DC47-A6AF-80515CFA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236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5CAC-44AE-3C4C-BC14-6AB071C4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88E15-06BE-4A44-BD3B-51B5F1A5C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D0B08-032C-014E-9F41-5A9BB3D2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3FC5-754C-0D42-B6AB-CEEC4ED30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5FAE8-935C-E141-8FDD-BF0D054E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78933-ABC9-DE4D-A306-0050D5BF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48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87F0-FC1E-284E-AE52-A7AA3B4F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DE68F-8134-7743-9766-8CF670A55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18418-8EC6-3E45-87F1-FF7C93291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4CA54-1F64-4145-92EA-8FC97D35B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5967D-8728-FF40-BF0C-6F7E426F5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EEA28-694A-3F40-8386-DC29E35E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ACFDB-C5C8-9E45-9DA2-BCF559E1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3BBBE-117B-D74A-8E91-6BE19885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078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8697-E946-E546-A9C0-0EA9F2D5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BD15C-17A1-DC4E-8367-7C57AF40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4683E-C86D-204C-8393-83F0D12A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F0048-8C85-314A-A73D-AF0CE955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525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808EE-6CFF-3145-A57F-A0FCF824D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294FA-4C2E-B046-9E78-03531BDA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C212-5842-464A-965C-D9E8D5B8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95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88FB-EC7F-FD48-A30D-5BB44A77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F69A3-0120-D54C-B0C5-DA526C06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D41E5-ECF1-6841-AFD9-FA7ABEBB1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263F1-F0D7-1840-8A9C-CC8D4355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88B1F-707E-0849-A742-4D1D6564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0377-FA1E-9F45-8BFD-2BD1C0A6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122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3CD5-E234-D345-8BFD-DA0FA2FC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61B95-8801-9848-A82A-47997AB5A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4F9E6-4CD5-E744-96EC-126805B1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7031D-0234-5C4A-8986-609DFD3B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B8CF4-9CCE-3246-AB83-09F383CF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5F058-0DAC-EC43-A4E0-502797A5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74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960004-A33D-AB4A-A6DD-DFFC35527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331C5-9537-6540-868D-845B28793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F71C2-2F73-3B45-87DD-D85A7D832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FF51-AD92-9A41-972C-B9E184C75B97}" type="datetimeFigureOut">
              <a:rPr lang="en-US" smtClean="0"/>
              <a:t>6/16/25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7B671-3397-A641-9452-AC71007C1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039DC-791F-A744-ABDF-8F7476249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10F1A6-E5DB-523D-F551-E5BFAC6CC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2024 Annual Report and Accounts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marL="0" indent="0" algn="ctr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2025 Financial Update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0535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23B4-4840-5531-1DE6-3FA7E2C7F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Audit Overview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89A18-9E01-6FA2-7681-FC36504B4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Audit has been completed by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HaysMac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Unmodified audit opinion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control issue relating to our accounts system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adjustments made to the numbers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Detailed review of property valuations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Audit tender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unway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7981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2D1FF-50D0-0643-5BAF-8E29E8CF3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2024 Annual Report and Accounts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430BD-54D5-7C73-E700-4C36D6256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points – all funds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D93BE7-6368-0E31-0579-6F1BF304D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264" y="2355606"/>
            <a:ext cx="7787472" cy="29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2285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41948-EB43-4B52-D0DE-005A1131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2024 Annual Report and Accounts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C50B72-2FAB-FE21-768C-0DC1BFDB7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921"/>
            <a:ext cx="10515600" cy="4351338"/>
          </a:xfrm>
        </p:spPr>
        <p:txBody>
          <a:bodyPr/>
          <a:lstStyle/>
          <a:p>
            <a:r>
              <a:rPr lang="en-US" dirty="0"/>
              <a:t>Key points – general funds</a:t>
            </a:r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D4094A-4784-FF41-7725-CF37239EE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37" y="2438605"/>
            <a:ext cx="8547698" cy="325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6086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FD283-AB4D-9E40-F01D-552EAEC05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General Fund – budget reconciliation</a:t>
            </a:r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5590D32-2BC7-86EC-D49C-F1AEF5EA71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356" y="1393545"/>
            <a:ext cx="5910957" cy="52043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48CD182-E604-434C-1FD6-BA4C2B3FE7C2}"/>
              </a:ext>
            </a:extLst>
          </p:cNvPr>
          <p:cNvSpPr txBox="1"/>
          <p:nvPr/>
        </p:nvSpPr>
        <p:spPr>
          <a:xfrm>
            <a:off x="7097469" y="3995099"/>
            <a:ext cx="241150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* The budgeted deficit was based on the assumption 100% collection of parish share was achieved.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i="1" dirty="0"/>
              <a:t>NB other transfers between funds are shown separately in the statutory accounts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265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1F594-346D-99FF-557C-F00B0041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2024 Annual Report and Accounts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E9B92-CE7B-1158-3D9F-7A3EEB9BB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Year end changes:</a:t>
            </a:r>
          </a:p>
          <a:p>
            <a:pPr lvl="1"/>
            <a:r>
              <a:rPr lang="en-US" dirty="0"/>
              <a:t>Investment valuations increased by £504,427 across all funds</a:t>
            </a:r>
          </a:p>
          <a:p>
            <a:pPr lvl="1"/>
            <a:r>
              <a:rPr lang="en-US" dirty="0"/>
              <a:t>Property valuations increased by £1,602,877 across all properties (DBF, parsonages and glebe/investment properties)</a:t>
            </a:r>
          </a:p>
          <a:p>
            <a:pPr lvl="1"/>
            <a:r>
              <a:rPr lang="en-US" dirty="0"/>
              <a:t>No revaluation movements to pension schemes as they remain in surplus</a:t>
            </a:r>
          </a:p>
          <a:p>
            <a:pPr lvl="1"/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1748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B9C28-CA14-9737-3C2C-747B161D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2024 Annual Report and Accounts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E283-2EE9-1649-9732-723CF117D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708381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Summary of movements in reserves – all funds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EC15A9-6D49-9265-984E-CAF1630F0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611" y="1958109"/>
            <a:ext cx="11142873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9624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204-11FD-28F5-9689-3856354D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Where did the money come from?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551CD9-0FA9-0D24-B75A-0F5A1E44F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5530" y="1647150"/>
            <a:ext cx="9680940" cy="419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6709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064B7-EA17-8BE6-8413-838F752D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Where did the money go?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C6D867D-51C6-3A68-A09D-64BF4598BA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0807"/>
            <a:ext cx="10354056" cy="433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83884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2.14"/>
  <p:tag name="AS_TITLE" val="Aspose.Slides for .NET 4.0"/>
  <p:tag name="AS_VERSION" val="2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P PP template, May24" id="{811FB200-8A18-41F1-83CE-7B07DA042301}" vid="{D2CF2C8F-BDB8-4CB7-95DF-CA25A4D0CD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039752084F974F8A936374EF80F060" ma:contentTypeVersion="15" ma:contentTypeDescription="Create a new document." ma:contentTypeScope="" ma:versionID="7567b44f804d7901cfbac22e612f705e">
  <xsd:schema xmlns:xsd="http://www.w3.org/2001/XMLSchema" xmlns:xs="http://www.w3.org/2001/XMLSchema" xmlns:p="http://schemas.microsoft.com/office/2006/metadata/properties" xmlns:ns2="2f116d5b-396f-4e4a-83ba-9442a2ac4a70" xmlns:ns3="ac15c9f3-89de-41f0-808e-0d6a6779343a" targetNamespace="http://schemas.microsoft.com/office/2006/metadata/properties" ma:root="true" ma:fieldsID="feee031ffaeca813ee68faf83cc06207" ns2:_="" ns3:_="">
    <xsd:import namespace="2f116d5b-396f-4e4a-83ba-9442a2ac4a70"/>
    <xsd:import namespace="ac15c9f3-89de-41f0-808e-0d6a67793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16d5b-396f-4e4a-83ba-9442a2ac4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06aabbe-596b-4e13-ae27-cd64ca0bc1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5c9f3-89de-41f0-808e-0d6a6779343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deb6b03-0464-4c9f-a853-4b6af6b3e969}" ma:internalName="TaxCatchAll" ma:showField="CatchAllData" ma:web="ac15c9f3-89de-41f0-808e-0d6a67793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15c9f3-89de-41f0-808e-0d6a6779343a" xsi:nil="true"/>
    <lcf76f155ced4ddcb4097134ff3c332f xmlns="2f116d5b-396f-4e4a-83ba-9442a2ac4a7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40FB66-C015-40B8-AE28-CA9EB81CA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116d5b-396f-4e4a-83ba-9442a2ac4a70"/>
    <ds:schemaRef ds:uri="ac15c9f3-89de-41f0-808e-0d6a677934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429A87-84C4-4A91-A738-71192CA649A4}">
  <ds:schemaRefs>
    <ds:schemaRef ds:uri="http://schemas.microsoft.com/office/infopath/2007/PartnerControls"/>
    <ds:schemaRef ds:uri="http://www.w3.org/XML/1998/namespace"/>
    <ds:schemaRef ds:uri="2f116d5b-396f-4e4a-83ba-9442a2ac4a70"/>
    <ds:schemaRef ds:uri="http://schemas.microsoft.com/office/2006/documentManagement/types"/>
    <ds:schemaRef ds:uri="http://purl.org/dc/dcmitype/"/>
    <ds:schemaRef ds:uri="ac15c9f3-89de-41f0-808e-0d6a6779343a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E6CAFF7-AC9B-4071-83FB-D742AB5C9F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Synod presentation June 2025</Template>
  <TotalTime>0</TotalTime>
  <Words>173</Words>
  <Application>Microsoft Macintosh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 Theme</vt:lpstr>
      <vt:lpstr>PowerPoint Presentation</vt:lpstr>
      <vt:lpstr>Audit Overview</vt:lpstr>
      <vt:lpstr>2024 Annual Report and Accounts</vt:lpstr>
      <vt:lpstr>2024 Annual Report and Accounts</vt:lpstr>
      <vt:lpstr>General Fund – budget reconciliation</vt:lpstr>
      <vt:lpstr>2024 Annual Report and Accounts</vt:lpstr>
      <vt:lpstr>2024 Annual Report and Accounts</vt:lpstr>
      <vt:lpstr>Where did the money come from?</vt:lpstr>
      <vt:lpstr>Where did the money go?</vt:lpstr>
    </vt:vector>
  </TitlesOfParts>
  <Company>Diocese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Elaine Coe</dc:creator>
  <cp:lastModifiedBy>Neil Pugmire</cp:lastModifiedBy>
  <cp:revision>1</cp:revision>
  <dcterms:created xsi:type="dcterms:W3CDTF">2025-06-12T07:43:00Z</dcterms:created>
  <dcterms:modified xsi:type="dcterms:W3CDTF">2025-06-16T15:35:49Z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NKTEK-CHUNK-1">
    <vt:lpwstr>010021{"F":2,"I":"8281-6279-C267-5876"}</vt:lpwstr>
  </property>
  <property fmtid="{D5CDD505-2E9C-101B-9397-08002B2CF9AE}" pid="3" name="ContentTypeId">
    <vt:lpwstr>0x0101003C039752084F974F8A936374EF80F060</vt:lpwstr>
  </property>
  <property fmtid="{D5CDD505-2E9C-101B-9397-08002B2CF9AE}" pid="4" name="Order">
    <vt:r8>140200</vt:r8>
  </property>
  <property fmtid="{D5CDD505-2E9C-101B-9397-08002B2CF9AE}" pid="5" name="MediaServiceImageTags">
    <vt:lpwstr/>
  </property>
</Properties>
</file>