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900"/>
    <a:srgbClr val="9C9C9C"/>
    <a:srgbClr val="CF0A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2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792163" cy="6858000"/>
            <a:chOff x="0" y="0"/>
            <a:chExt cx="499" cy="4320"/>
          </a:xfrm>
        </p:grpSpPr>
        <p:sp>
          <p:nvSpPr>
            <p:cNvPr id="5" name="Rectangle 7"/>
            <p:cNvSpPr>
              <a:spLocks noChangeArrowheads="1"/>
            </p:cNvSpPr>
            <p:nvPr/>
          </p:nvSpPr>
          <p:spPr bwMode="auto">
            <a:xfrm>
              <a:off x="0" y="0"/>
              <a:ext cx="227" cy="4320"/>
            </a:xfrm>
            <a:prstGeom prst="rect">
              <a:avLst/>
            </a:prstGeom>
            <a:solidFill>
              <a:srgbClr val="CF0A2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Rectangle 9"/>
            <p:cNvSpPr>
              <a:spLocks noChangeArrowheads="1"/>
            </p:cNvSpPr>
            <p:nvPr/>
          </p:nvSpPr>
          <p:spPr bwMode="auto">
            <a:xfrm>
              <a:off x="272" y="0"/>
              <a:ext cx="91" cy="4320"/>
            </a:xfrm>
            <a:prstGeom prst="rect">
              <a:avLst/>
            </a:prstGeom>
            <a:solidFill>
              <a:srgbClr val="EDA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aseline="-25000"/>
            </a:p>
          </p:txBody>
        </p:sp>
        <p:sp>
          <p:nvSpPr>
            <p:cNvPr id="7" name="Rectangle 10"/>
            <p:cNvSpPr>
              <a:spLocks noChangeArrowheads="1"/>
            </p:cNvSpPr>
            <p:nvPr/>
          </p:nvSpPr>
          <p:spPr bwMode="auto">
            <a:xfrm>
              <a:off x="408" y="0"/>
              <a:ext cx="91" cy="4320"/>
            </a:xfrm>
            <a:prstGeom prst="rect">
              <a:avLst/>
            </a:prstGeom>
            <a:solidFill>
              <a:srgbClr val="9C9C9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aseline="-25000"/>
            </a:p>
          </p:txBody>
        </p:sp>
      </p:grpSp>
      <p:pic>
        <p:nvPicPr>
          <p:cNvPr id="8" name="Picture 12" descr="Diocesan Logo"/>
          <p:cNvPicPr>
            <a:picLocks noChangeAspect="1" noChangeArrowheads="1"/>
          </p:cNvPicPr>
          <p:nvPr/>
        </p:nvPicPr>
        <p:blipFill>
          <a:blip r:embed="rId2">
            <a:extLst>
              <a:ext uri="{28A0092B-C50C-407E-A947-70E740481C1C}">
                <a14:useLocalDpi xmlns:a14="http://schemas.microsoft.com/office/drawing/2010/main" val="0"/>
              </a:ext>
            </a:extLst>
          </a:blip>
          <a:srcRect r="7867"/>
          <a:stretch>
            <a:fillRect/>
          </a:stretch>
        </p:blipFill>
        <p:spPr bwMode="auto">
          <a:xfrm>
            <a:off x="5364163" y="5286375"/>
            <a:ext cx="3384550"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p:cNvSpPr>
            <a:spLocks noGrp="1" noChangeArrowheads="1"/>
          </p:cNvSpPr>
          <p:nvPr>
            <p:ph type="ctrTitle"/>
          </p:nvPr>
        </p:nvSpPr>
        <p:spPr>
          <a:xfrm>
            <a:off x="1547813" y="765175"/>
            <a:ext cx="7196137" cy="2478088"/>
          </a:xfrm>
        </p:spPr>
        <p:txBody>
          <a:bodyPr anchor="b"/>
          <a:lstStyle>
            <a:lvl1pPr>
              <a:defRPr sz="4000"/>
            </a:lvl1pPr>
          </a:lstStyle>
          <a:p>
            <a:pPr lvl="0"/>
            <a:r>
              <a:rPr lang="en-GB" noProof="0" smtClean="0"/>
              <a:t>MAIN TITLE</a:t>
            </a:r>
          </a:p>
        </p:txBody>
      </p:sp>
      <p:sp>
        <p:nvSpPr>
          <p:cNvPr id="3078" name="Rectangle 6"/>
          <p:cNvSpPr>
            <a:spLocks noGrp="1" noChangeArrowheads="1"/>
          </p:cNvSpPr>
          <p:nvPr>
            <p:ph type="subTitle" idx="1"/>
          </p:nvPr>
        </p:nvSpPr>
        <p:spPr>
          <a:xfrm>
            <a:off x="1547813" y="3284538"/>
            <a:ext cx="7192962" cy="1368425"/>
          </a:xfrm>
        </p:spPr>
        <p:txBody>
          <a:bodyPr/>
          <a:lstStyle>
            <a:lvl1pPr marL="0" indent="0" algn="r">
              <a:buFontTx/>
              <a:buNone/>
              <a:defRPr sz="2800">
                <a:solidFill>
                  <a:srgbClr val="9C9C9C"/>
                </a:solidFill>
              </a:defRPr>
            </a:lvl1pPr>
          </a:lstStyle>
          <a:p>
            <a:pPr lvl="0"/>
            <a:r>
              <a:rPr lang="en-US" noProof="0" smtClean="0"/>
              <a:t>(Subtitle or text here)</a:t>
            </a:r>
            <a:endParaRPr lang="en-GB" noProof="0" smtClean="0"/>
          </a:p>
        </p:txBody>
      </p:sp>
    </p:spTree>
    <p:extLst>
      <p:ext uri="{BB962C8B-B14F-4D97-AF65-F5344CB8AC3E}">
        <p14:creationId xmlns:p14="http://schemas.microsoft.com/office/powerpoint/2010/main" val="236578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09068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1855787" cy="57467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58888" y="274638"/>
            <a:ext cx="5419725" cy="574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5101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592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17190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58888" y="1600200"/>
            <a:ext cx="3636962"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48250" y="1600200"/>
            <a:ext cx="3638550"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16109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04611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43609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455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583241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1537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258888" y="274638"/>
            <a:ext cx="74279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SLIDE TITLE</a:t>
            </a:r>
            <a:endParaRPr lang="en-GB" altLang="en-US" smtClean="0"/>
          </a:p>
        </p:txBody>
      </p:sp>
      <p:sp>
        <p:nvSpPr>
          <p:cNvPr id="1027" name="Rectangle 8"/>
          <p:cNvSpPr>
            <a:spLocks noGrp="1" noChangeArrowheads="1"/>
          </p:cNvSpPr>
          <p:nvPr>
            <p:ph type="body" idx="1"/>
          </p:nvPr>
        </p:nvSpPr>
        <p:spPr bwMode="auto">
          <a:xfrm>
            <a:off x="1258888" y="1600200"/>
            <a:ext cx="7427912" cy="44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grpSp>
        <p:nvGrpSpPr>
          <p:cNvPr id="1028" name="Group 9"/>
          <p:cNvGrpSpPr>
            <a:grpSpLocks/>
          </p:cNvGrpSpPr>
          <p:nvPr/>
        </p:nvGrpSpPr>
        <p:grpSpPr bwMode="auto">
          <a:xfrm>
            <a:off x="0" y="0"/>
            <a:ext cx="792163" cy="6858000"/>
            <a:chOff x="0" y="0"/>
            <a:chExt cx="499" cy="4320"/>
          </a:xfrm>
        </p:grpSpPr>
        <p:sp>
          <p:nvSpPr>
            <p:cNvPr id="1030" name="Rectangle 10"/>
            <p:cNvSpPr>
              <a:spLocks noChangeArrowheads="1"/>
            </p:cNvSpPr>
            <p:nvPr/>
          </p:nvSpPr>
          <p:spPr bwMode="auto">
            <a:xfrm>
              <a:off x="0" y="0"/>
              <a:ext cx="227" cy="4320"/>
            </a:xfrm>
            <a:prstGeom prst="rect">
              <a:avLst/>
            </a:prstGeom>
            <a:solidFill>
              <a:srgbClr val="CF0A2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1" name="Rectangle 11"/>
            <p:cNvSpPr>
              <a:spLocks noChangeArrowheads="1"/>
            </p:cNvSpPr>
            <p:nvPr/>
          </p:nvSpPr>
          <p:spPr bwMode="auto">
            <a:xfrm>
              <a:off x="272" y="0"/>
              <a:ext cx="91" cy="4320"/>
            </a:xfrm>
            <a:prstGeom prst="rect">
              <a:avLst/>
            </a:prstGeom>
            <a:solidFill>
              <a:srgbClr val="EDA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aseline="-25000"/>
            </a:p>
          </p:txBody>
        </p:sp>
        <p:sp>
          <p:nvSpPr>
            <p:cNvPr id="1032" name="Rectangle 12"/>
            <p:cNvSpPr>
              <a:spLocks noChangeArrowheads="1"/>
            </p:cNvSpPr>
            <p:nvPr/>
          </p:nvSpPr>
          <p:spPr bwMode="auto">
            <a:xfrm>
              <a:off x="408" y="0"/>
              <a:ext cx="91" cy="4320"/>
            </a:xfrm>
            <a:prstGeom prst="rect">
              <a:avLst/>
            </a:prstGeom>
            <a:solidFill>
              <a:srgbClr val="9C9C9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aseline="-25000"/>
            </a:p>
          </p:txBody>
        </p:sp>
      </p:grpSp>
      <p:pic>
        <p:nvPicPr>
          <p:cNvPr id="1029" name="Picture 13" descr="Diocesan Logo"/>
          <p:cNvPicPr>
            <a:picLocks noChangeAspect="1" noChangeArrowheads="1"/>
          </p:cNvPicPr>
          <p:nvPr/>
        </p:nvPicPr>
        <p:blipFill>
          <a:blip r:embed="rId13" cstate="print">
            <a:extLst>
              <a:ext uri="{28A0092B-C50C-407E-A947-70E740481C1C}">
                <a14:useLocalDpi xmlns:a14="http://schemas.microsoft.com/office/drawing/2010/main" val="0"/>
              </a:ext>
            </a:extLst>
          </a:blip>
          <a:srcRect r="7867"/>
          <a:stretch>
            <a:fillRect/>
          </a:stretch>
        </p:blipFill>
        <p:spPr bwMode="auto">
          <a:xfrm>
            <a:off x="7164388" y="6115050"/>
            <a:ext cx="1512887"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r" rtl="0" eaLnBrk="0" fontAlgn="base" hangingPunct="0">
        <a:spcBef>
          <a:spcPct val="0"/>
        </a:spcBef>
        <a:spcAft>
          <a:spcPct val="0"/>
        </a:spcAft>
        <a:defRPr sz="3600" kern="1200">
          <a:solidFill>
            <a:srgbClr val="CF0A2C"/>
          </a:solidFill>
          <a:latin typeface="+mj-lt"/>
          <a:ea typeface="+mj-ea"/>
          <a:cs typeface="+mj-cs"/>
        </a:defRPr>
      </a:lvl1pPr>
      <a:lvl2pPr algn="r" rtl="0" eaLnBrk="0" fontAlgn="base" hangingPunct="0">
        <a:spcBef>
          <a:spcPct val="0"/>
        </a:spcBef>
        <a:spcAft>
          <a:spcPct val="0"/>
        </a:spcAft>
        <a:defRPr sz="3600">
          <a:solidFill>
            <a:srgbClr val="CF0A2C"/>
          </a:solidFill>
          <a:latin typeface="Myriad Pro" panose="020B0503030403020204" pitchFamily="34" charset="0"/>
        </a:defRPr>
      </a:lvl2pPr>
      <a:lvl3pPr algn="r" rtl="0" eaLnBrk="0" fontAlgn="base" hangingPunct="0">
        <a:spcBef>
          <a:spcPct val="0"/>
        </a:spcBef>
        <a:spcAft>
          <a:spcPct val="0"/>
        </a:spcAft>
        <a:defRPr sz="3600">
          <a:solidFill>
            <a:srgbClr val="CF0A2C"/>
          </a:solidFill>
          <a:latin typeface="Myriad Pro" panose="020B0503030403020204" pitchFamily="34" charset="0"/>
        </a:defRPr>
      </a:lvl3pPr>
      <a:lvl4pPr algn="r" rtl="0" eaLnBrk="0" fontAlgn="base" hangingPunct="0">
        <a:spcBef>
          <a:spcPct val="0"/>
        </a:spcBef>
        <a:spcAft>
          <a:spcPct val="0"/>
        </a:spcAft>
        <a:defRPr sz="3600">
          <a:solidFill>
            <a:srgbClr val="CF0A2C"/>
          </a:solidFill>
          <a:latin typeface="Myriad Pro" panose="020B0503030403020204" pitchFamily="34" charset="0"/>
        </a:defRPr>
      </a:lvl4pPr>
      <a:lvl5pPr algn="r" rtl="0" eaLnBrk="0" fontAlgn="base" hangingPunct="0">
        <a:spcBef>
          <a:spcPct val="0"/>
        </a:spcBef>
        <a:spcAft>
          <a:spcPct val="0"/>
        </a:spcAft>
        <a:defRPr sz="3600">
          <a:solidFill>
            <a:srgbClr val="CF0A2C"/>
          </a:solidFill>
          <a:latin typeface="Myriad Pro" panose="020B0503030403020204" pitchFamily="34" charset="0"/>
        </a:defRPr>
      </a:lvl5pPr>
      <a:lvl6pPr marL="457200" algn="r" rtl="0" fontAlgn="base">
        <a:spcBef>
          <a:spcPct val="0"/>
        </a:spcBef>
        <a:spcAft>
          <a:spcPct val="0"/>
        </a:spcAft>
        <a:defRPr sz="3600">
          <a:solidFill>
            <a:srgbClr val="CF0A2C"/>
          </a:solidFill>
          <a:latin typeface="Myriad Pro" panose="020B0503030403020204" pitchFamily="34" charset="0"/>
        </a:defRPr>
      </a:lvl6pPr>
      <a:lvl7pPr marL="914400" algn="r" rtl="0" fontAlgn="base">
        <a:spcBef>
          <a:spcPct val="0"/>
        </a:spcBef>
        <a:spcAft>
          <a:spcPct val="0"/>
        </a:spcAft>
        <a:defRPr sz="3600">
          <a:solidFill>
            <a:srgbClr val="CF0A2C"/>
          </a:solidFill>
          <a:latin typeface="Myriad Pro" panose="020B0503030403020204" pitchFamily="34" charset="0"/>
        </a:defRPr>
      </a:lvl7pPr>
      <a:lvl8pPr marL="1371600" algn="r" rtl="0" fontAlgn="base">
        <a:spcBef>
          <a:spcPct val="0"/>
        </a:spcBef>
        <a:spcAft>
          <a:spcPct val="0"/>
        </a:spcAft>
        <a:defRPr sz="3600">
          <a:solidFill>
            <a:srgbClr val="CF0A2C"/>
          </a:solidFill>
          <a:latin typeface="Myriad Pro" panose="020B0503030403020204" pitchFamily="34" charset="0"/>
        </a:defRPr>
      </a:lvl8pPr>
      <a:lvl9pPr marL="1828800" algn="r" rtl="0" fontAlgn="base">
        <a:spcBef>
          <a:spcPct val="0"/>
        </a:spcBef>
        <a:spcAft>
          <a:spcPct val="0"/>
        </a:spcAft>
        <a:defRPr sz="3600">
          <a:solidFill>
            <a:srgbClr val="CF0A2C"/>
          </a:solidFill>
          <a:latin typeface="Myriad Pro" panose="020B0503030403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te.org.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dirty="0" smtClean="0">
                <a:solidFill>
                  <a:schemeClr val="tx1"/>
                </a:solidFill>
              </a:rPr>
              <a:t>Appointing </a:t>
            </a:r>
            <a:r>
              <a:rPr lang="en-US" altLang="en-US" dirty="0" err="1" smtClean="0">
                <a:solidFill>
                  <a:schemeClr val="tx1"/>
                </a:solidFill>
              </a:rPr>
              <a:t>Headteachers</a:t>
            </a:r>
            <a:endParaRPr lang="en-US" altLang="en-US" dirty="0" smtClean="0">
              <a:solidFill>
                <a:schemeClr val="tx1"/>
              </a:solidFill>
            </a:endParaRPr>
          </a:p>
        </p:txBody>
      </p:sp>
      <p:sp>
        <p:nvSpPr>
          <p:cNvPr id="3075" name="Rectangle 3"/>
          <p:cNvSpPr>
            <a:spLocks noGrp="1" noChangeArrowheads="1"/>
          </p:cNvSpPr>
          <p:nvPr>
            <p:ph type="subTitle" idx="1"/>
          </p:nvPr>
        </p:nvSpPr>
        <p:spPr/>
        <p:txBody>
          <a:bodyPr/>
          <a:lstStyle/>
          <a:p>
            <a:pPr eaLnBrk="1" hangingPunct="1"/>
            <a:r>
              <a:rPr lang="en-US" altLang="en-US" i="1" dirty="0" smtClean="0"/>
              <a:t>Joint Education Team</a:t>
            </a:r>
            <a:endParaRPr lang="en-US" altLang="en-US" i="1" dirty="0" smtClean="0"/>
          </a:p>
        </p:txBody>
      </p:sp>
      <p:sp>
        <p:nvSpPr>
          <p:cNvPr id="2" name="Rectangle 1"/>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7813" y="5445224"/>
            <a:ext cx="3672408" cy="112315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48680"/>
            <a:ext cx="6995120" cy="1143000"/>
          </a:xfrm>
        </p:spPr>
        <p:txBody>
          <a:bodyPr/>
          <a:lstStyle/>
          <a:p>
            <a:pPr algn="l"/>
            <a:r>
              <a:rPr lang="en-GB" altLang="en-US" b="1" dirty="0">
                <a:solidFill>
                  <a:schemeClr val="tx1"/>
                </a:solidFill>
                <a:latin typeface="Verdana" panose="020B0604030504040204" pitchFamily="34" charset="0"/>
              </a:rPr>
              <a:t>VOLUNTARY CONTROLLED SCHOOLS</a:t>
            </a:r>
            <a:endParaRPr lang="en-GB" dirty="0">
              <a:solidFill>
                <a:schemeClr val="tx1"/>
              </a:solidFill>
            </a:endParaRPr>
          </a:p>
        </p:txBody>
      </p:sp>
      <p:sp>
        <p:nvSpPr>
          <p:cNvPr id="3" name="Content Placeholder 2"/>
          <p:cNvSpPr>
            <a:spLocks noGrp="1"/>
          </p:cNvSpPr>
          <p:nvPr>
            <p:ph idx="1"/>
          </p:nvPr>
        </p:nvSpPr>
        <p:spPr>
          <a:xfrm>
            <a:off x="1691680" y="1954952"/>
            <a:ext cx="6995120" cy="4213055"/>
          </a:xfrm>
        </p:spPr>
        <p:txBody>
          <a:bodyPr/>
          <a:lstStyle/>
          <a:p>
            <a:pPr>
              <a:lnSpc>
                <a:spcPct val="90000"/>
              </a:lnSpc>
            </a:pPr>
            <a:r>
              <a:rPr lang="en-GB" altLang="en-US" sz="2800" dirty="0"/>
              <a:t>Not able to discriminate in favour of candidates who have active Christian </a:t>
            </a:r>
            <a:r>
              <a:rPr lang="en-GB" altLang="en-US" sz="2800" dirty="0" smtClean="0"/>
              <a:t>faith</a:t>
            </a:r>
            <a:endParaRPr lang="en-GB" altLang="en-US" sz="2800" dirty="0"/>
          </a:p>
          <a:p>
            <a:pPr>
              <a:lnSpc>
                <a:spcPct val="90000"/>
              </a:lnSpc>
            </a:pPr>
            <a:r>
              <a:rPr lang="en-GB" altLang="en-US" sz="2800" dirty="0"/>
              <a:t>Can be required to support, uphold and sustain the Christian character of the school, promote church foundation and uphold Trust </a:t>
            </a:r>
            <a:r>
              <a:rPr lang="en-GB" altLang="en-US" sz="2800" dirty="0" smtClean="0"/>
              <a:t>Deed</a:t>
            </a:r>
            <a:endParaRPr lang="en-GB" altLang="en-US" sz="2800" dirty="0"/>
          </a:p>
          <a:p>
            <a:pPr>
              <a:lnSpc>
                <a:spcPct val="90000"/>
              </a:lnSpc>
            </a:pPr>
            <a:r>
              <a:rPr lang="en-GB" altLang="en-US" sz="2800" dirty="0"/>
              <a:t>Questions to explore this can be asked at </a:t>
            </a:r>
            <a:r>
              <a:rPr lang="en-GB" altLang="en-US" sz="2800" dirty="0" smtClean="0"/>
              <a:t>interview</a:t>
            </a:r>
            <a:endParaRPr lang="en-GB" altLang="en-US" sz="2800" dirty="0"/>
          </a:p>
          <a:p>
            <a:pPr>
              <a:lnSpc>
                <a:spcPct val="90000"/>
              </a:lnSpc>
            </a:pPr>
            <a:r>
              <a:rPr lang="en-GB" altLang="en-US" sz="2800" dirty="0"/>
              <a:t>Ethos statement should be part of information </a:t>
            </a:r>
            <a:r>
              <a:rPr lang="en-GB" altLang="en-US" sz="2800" dirty="0" smtClean="0"/>
              <a:t>pack</a:t>
            </a:r>
            <a:endParaRPr lang="en-GB" altLang="en-US" sz="2800" dirty="0"/>
          </a:p>
          <a:p>
            <a:pPr marL="0" indent="0">
              <a:buNone/>
            </a:pPr>
            <a:endParaRPr lang="en-GB" altLang="en-US" sz="2800"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256733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48680"/>
            <a:ext cx="6995120" cy="1143000"/>
          </a:xfrm>
        </p:spPr>
        <p:txBody>
          <a:bodyPr/>
          <a:lstStyle/>
          <a:p>
            <a:pPr algn="l"/>
            <a:r>
              <a:rPr lang="en-GB" altLang="en-US" sz="3200" b="1" dirty="0">
                <a:solidFill>
                  <a:schemeClr val="tx1"/>
                </a:solidFill>
                <a:latin typeface="Verdana" panose="020B0604030504040204" pitchFamily="34" charset="0"/>
              </a:rPr>
              <a:t>WHOLE GOVERNING BODY MEETING TO CONFIRM APPOINTMENT PROCESS</a:t>
            </a:r>
            <a:endParaRPr lang="en-GB" sz="3200" dirty="0">
              <a:solidFill>
                <a:schemeClr val="tx1"/>
              </a:solidFill>
            </a:endParaRPr>
          </a:p>
        </p:txBody>
      </p:sp>
      <p:sp>
        <p:nvSpPr>
          <p:cNvPr id="3" name="Content Placeholder 2"/>
          <p:cNvSpPr>
            <a:spLocks noGrp="1"/>
          </p:cNvSpPr>
          <p:nvPr>
            <p:ph idx="1"/>
          </p:nvPr>
        </p:nvSpPr>
        <p:spPr>
          <a:xfrm>
            <a:off x="1691680" y="2234991"/>
            <a:ext cx="6995120" cy="3423593"/>
          </a:xfrm>
        </p:spPr>
        <p:txBody>
          <a:bodyPr/>
          <a:lstStyle/>
          <a:p>
            <a:pPr>
              <a:lnSpc>
                <a:spcPct val="80000"/>
              </a:lnSpc>
            </a:pPr>
            <a:r>
              <a:rPr lang="en-GB" altLang="en-US" sz="2000" dirty="0"/>
              <a:t>Engage advice from Diocesan and Local Authority </a:t>
            </a:r>
            <a:r>
              <a:rPr lang="en-GB" altLang="en-US" sz="2000" dirty="0" smtClean="0"/>
              <a:t>representatives</a:t>
            </a:r>
            <a:endParaRPr lang="en-GB" altLang="en-US" sz="2000" dirty="0"/>
          </a:p>
          <a:p>
            <a:pPr>
              <a:lnSpc>
                <a:spcPct val="80000"/>
              </a:lnSpc>
            </a:pPr>
            <a:r>
              <a:rPr lang="en-GB" altLang="en-US" sz="2000" dirty="0"/>
              <a:t>Consider alternative leadership models and</a:t>
            </a:r>
          </a:p>
          <a:p>
            <a:pPr lvl="1">
              <a:lnSpc>
                <a:spcPct val="80000"/>
              </a:lnSpc>
            </a:pPr>
            <a:r>
              <a:rPr lang="en-GB" altLang="en-US" sz="2000" dirty="0"/>
              <a:t>Type of leadership needed, short, medium and long </a:t>
            </a:r>
            <a:r>
              <a:rPr lang="en-GB" altLang="en-US" sz="2000" dirty="0" smtClean="0"/>
              <a:t>term</a:t>
            </a:r>
            <a:endParaRPr lang="en-GB" altLang="en-US" sz="2000" dirty="0"/>
          </a:p>
          <a:p>
            <a:pPr>
              <a:lnSpc>
                <a:spcPct val="80000"/>
              </a:lnSpc>
            </a:pPr>
            <a:r>
              <a:rPr lang="en-GB" altLang="en-US" sz="2000" dirty="0"/>
              <a:t>Decide on the Salary Range (ISR) for the </a:t>
            </a:r>
            <a:r>
              <a:rPr lang="en-GB" altLang="en-US" sz="2000" dirty="0" smtClean="0"/>
              <a:t>post</a:t>
            </a:r>
            <a:endParaRPr lang="en-GB" altLang="en-US" sz="2000" dirty="0"/>
          </a:p>
          <a:p>
            <a:pPr>
              <a:lnSpc>
                <a:spcPct val="80000"/>
              </a:lnSpc>
            </a:pPr>
            <a:r>
              <a:rPr lang="en-GB" altLang="en-US" sz="2000" dirty="0"/>
              <a:t>Consider what training is needed by governors / </a:t>
            </a:r>
            <a:r>
              <a:rPr lang="en-GB" altLang="en-US" sz="2000" dirty="0" smtClean="0"/>
              <a:t>panel </a:t>
            </a:r>
            <a:r>
              <a:rPr lang="en-GB" altLang="en-US" sz="2000" dirty="0"/>
              <a:t>(including Safer Recruitment)</a:t>
            </a:r>
          </a:p>
          <a:p>
            <a:pPr>
              <a:lnSpc>
                <a:spcPct val="80000"/>
              </a:lnSpc>
            </a:pPr>
            <a:r>
              <a:rPr lang="en-GB" altLang="en-US" sz="2000" dirty="0"/>
              <a:t>Decide whether to use a recruitment </a:t>
            </a:r>
            <a:r>
              <a:rPr lang="en-GB" altLang="en-US" sz="2000" dirty="0" smtClean="0"/>
              <a:t>service</a:t>
            </a:r>
            <a:endParaRPr lang="en-GB" altLang="en-US" sz="2000" dirty="0"/>
          </a:p>
          <a:p>
            <a:pPr>
              <a:lnSpc>
                <a:spcPct val="80000"/>
              </a:lnSpc>
            </a:pPr>
            <a:r>
              <a:rPr lang="en-GB" altLang="en-US" sz="2000" dirty="0"/>
              <a:t>Delegate appointment process to appointment panel (3-5</a:t>
            </a:r>
            <a:r>
              <a:rPr lang="en-GB" altLang="en-US" sz="2000" dirty="0" smtClean="0"/>
              <a:t>)</a:t>
            </a:r>
            <a:endParaRPr lang="en-GB" altLang="en-US" sz="2000" dirty="0"/>
          </a:p>
          <a:p>
            <a:pPr>
              <a:lnSpc>
                <a:spcPct val="80000"/>
              </a:lnSpc>
            </a:pPr>
            <a:r>
              <a:rPr lang="en-GB" altLang="en-US" sz="2000" dirty="0"/>
              <a:t>Named reserved </a:t>
            </a:r>
            <a:r>
              <a:rPr lang="en-GB" altLang="en-US" sz="2000" dirty="0" smtClean="0"/>
              <a:t>members</a:t>
            </a:r>
            <a:endParaRPr lang="en-GB" altLang="en-US" sz="2000" dirty="0"/>
          </a:p>
          <a:p>
            <a:pPr>
              <a:lnSpc>
                <a:spcPct val="80000"/>
              </a:lnSpc>
            </a:pPr>
            <a:r>
              <a:rPr lang="en-GB" altLang="en-US" sz="2000" dirty="0"/>
              <a:t>Foundation governors must be </a:t>
            </a:r>
            <a:r>
              <a:rPr lang="en-GB" altLang="en-US" sz="2000" dirty="0" smtClean="0"/>
              <a:t>represented</a:t>
            </a:r>
            <a:endParaRPr lang="en-GB" altLang="en-US" sz="2000" dirty="0"/>
          </a:p>
          <a:p>
            <a:pPr>
              <a:lnSpc>
                <a:spcPct val="90000"/>
              </a:lnSpc>
            </a:pPr>
            <a:endParaRPr lang="en-GB" altLang="en-US" sz="2400"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605115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48680"/>
            <a:ext cx="6995120" cy="1143000"/>
          </a:xfrm>
        </p:spPr>
        <p:txBody>
          <a:bodyPr/>
          <a:lstStyle/>
          <a:p>
            <a:pPr algn="l"/>
            <a:r>
              <a:rPr lang="en-GB" altLang="en-US" b="1" dirty="0">
                <a:solidFill>
                  <a:schemeClr val="tx1"/>
                </a:solidFill>
                <a:latin typeface="Verdana" panose="020B0604030504040204" pitchFamily="34" charset="0"/>
              </a:rPr>
              <a:t>NEEDS ANALYSIS EXERCISE</a:t>
            </a:r>
            <a:endParaRPr lang="en-GB" dirty="0">
              <a:solidFill>
                <a:schemeClr val="tx1"/>
              </a:solidFill>
            </a:endParaRPr>
          </a:p>
        </p:txBody>
      </p:sp>
      <p:sp>
        <p:nvSpPr>
          <p:cNvPr id="3" name="Content Placeholder 2"/>
          <p:cNvSpPr>
            <a:spLocks noGrp="1"/>
          </p:cNvSpPr>
          <p:nvPr>
            <p:ph idx="1"/>
          </p:nvPr>
        </p:nvSpPr>
        <p:spPr>
          <a:xfrm>
            <a:off x="1709097" y="1988840"/>
            <a:ext cx="6995120" cy="4032448"/>
          </a:xfrm>
        </p:spPr>
        <p:txBody>
          <a:bodyPr/>
          <a:lstStyle/>
          <a:p>
            <a:r>
              <a:rPr lang="en-GB" altLang="en-US" dirty="0"/>
              <a:t>Conduct a needs analysis </a:t>
            </a:r>
            <a:r>
              <a:rPr lang="en-GB" altLang="en-US" dirty="0" smtClean="0"/>
              <a:t>exercise:</a:t>
            </a:r>
            <a:endParaRPr lang="en-GB" altLang="en-US" dirty="0"/>
          </a:p>
          <a:p>
            <a:pPr lvl="1"/>
            <a:r>
              <a:rPr lang="en-GB" altLang="en-US" sz="3200" dirty="0"/>
              <a:t>Ethos statement, mission statement and Christian </a:t>
            </a:r>
            <a:r>
              <a:rPr lang="en-GB" altLang="en-US" sz="3200" dirty="0" smtClean="0"/>
              <a:t>values</a:t>
            </a:r>
            <a:endParaRPr lang="en-GB" altLang="en-US" sz="3200" dirty="0"/>
          </a:p>
          <a:p>
            <a:pPr lvl="1"/>
            <a:r>
              <a:rPr lang="en-GB" altLang="en-US" sz="3200" dirty="0"/>
              <a:t>Local Authority </a:t>
            </a:r>
            <a:r>
              <a:rPr lang="en-GB" altLang="en-US" sz="3200" dirty="0" smtClean="0"/>
              <a:t>categorisation</a:t>
            </a:r>
            <a:endParaRPr lang="en-GB" altLang="en-US" sz="3200" dirty="0"/>
          </a:p>
          <a:p>
            <a:pPr lvl="1"/>
            <a:r>
              <a:rPr lang="en-GB" altLang="en-US" sz="3200" dirty="0"/>
              <a:t>Latest inspection </a:t>
            </a:r>
            <a:r>
              <a:rPr lang="en-GB" altLang="en-US" sz="3200" dirty="0" smtClean="0"/>
              <a:t>reports</a:t>
            </a:r>
            <a:endParaRPr lang="en-GB" altLang="en-US" sz="3200" dirty="0"/>
          </a:p>
          <a:p>
            <a:pPr lvl="1"/>
            <a:r>
              <a:rPr lang="en-GB" altLang="en-US" sz="3200" dirty="0"/>
              <a:t>Curriculum and </a:t>
            </a:r>
            <a:r>
              <a:rPr lang="en-GB" altLang="en-US" sz="3200" dirty="0" smtClean="0"/>
              <a:t>teaching</a:t>
            </a:r>
            <a:endParaRPr lang="en-GB" altLang="en-US" sz="3200" dirty="0"/>
          </a:p>
          <a:p>
            <a:pPr lvl="1"/>
            <a:r>
              <a:rPr lang="en-GB" altLang="en-US" sz="3200" dirty="0"/>
              <a:t>Financial </a:t>
            </a:r>
            <a:r>
              <a:rPr lang="en-GB" altLang="en-US" sz="3200" dirty="0" smtClean="0"/>
              <a:t>situation</a:t>
            </a:r>
            <a:endParaRPr lang="en-GB" altLang="en-US" sz="3200" dirty="0"/>
          </a:p>
          <a:p>
            <a:pPr>
              <a:lnSpc>
                <a:spcPct val="90000"/>
              </a:lnSpc>
            </a:pPr>
            <a:endParaRPr lang="en-GB" altLang="en-US" sz="2400"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922884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48680"/>
            <a:ext cx="6995120" cy="1143000"/>
          </a:xfrm>
        </p:spPr>
        <p:txBody>
          <a:bodyPr/>
          <a:lstStyle/>
          <a:p>
            <a:pPr algn="l"/>
            <a:r>
              <a:rPr lang="en-GB" altLang="en-US" b="1" dirty="0">
                <a:solidFill>
                  <a:schemeClr val="tx1"/>
                </a:solidFill>
                <a:latin typeface="Verdana" panose="020B0604030504040204" pitchFamily="34" charset="0"/>
              </a:rPr>
              <a:t>NEEDS ANALYSIS (cont.)</a:t>
            </a:r>
            <a:endParaRPr lang="en-GB" dirty="0">
              <a:solidFill>
                <a:schemeClr val="tx1"/>
              </a:solidFill>
            </a:endParaRPr>
          </a:p>
        </p:txBody>
      </p:sp>
      <p:sp>
        <p:nvSpPr>
          <p:cNvPr id="3" name="Content Placeholder 2"/>
          <p:cNvSpPr>
            <a:spLocks noGrp="1"/>
          </p:cNvSpPr>
          <p:nvPr>
            <p:ph idx="1"/>
          </p:nvPr>
        </p:nvSpPr>
        <p:spPr>
          <a:xfrm>
            <a:off x="1709097" y="1988840"/>
            <a:ext cx="6995120" cy="4032448"/>
          </a:xfrm>
        </p:spPr>
        <p:txBody>
          <a:bodyPr/>
          <a:lstStyle/>
          <a:p>
            <a:pPr lvl="1"/>
            <a:r>
              <a:rPr lang="en-GB" altLang="en-US" sz="3200" dirty="0"/>
              <a:t>Staffing and staff </a:t>
            </a:r>
            <a:r>
              <a:rPr lang="en-GB" altLang="en-US" sz="3200" dirty="0" smtClean="0"/>
              <a:t>development</a:t>
            </a:r>
            <a:endParaRPr lang="en-GB" altLang="en-US" sz="3200" dirty="0"/>
          </a:p>
          <a:p>
            <a:pPr lvl="1"/>
            <a:r>
              <a:rPr lang="en-GB" altLang="en-US" sz="3200" dirty="0"/>
              <a:t>Buildings, facilities and </a:t>
            </a:r>
            <a:r>
              <a:rPr lang="en-GB" altLang="en-US" sz="3200" dirty="0" smtClean="0"/>
              <a:t>resources</a:t>
            </a:r>
            <a:endParaRPr lang="en-GB" altLang="en-US" sz="3200" dirty="0"/>
          </a:p>
          <a:p>
            <a:pPr lvl="1"/>
            <a:r>
              <a:rPr lang="en-GB" altLang="en-US" sz="3200" dirty="0"/>
              <a:t>Relationships with parish and </a:t>
            </a:r>
            <a:r>
              <a:rPr lang="en-GB" altLang="en-US" sz="3200" dirty="0" smtClean="0"/>
              <a:t>community</a:t>
            </a:r>
            <a:endParaRPr lang="en-GB" altLang="en-US" sz="3200" dirty="0"/>
          </a:p>
          <a:p>
            <a:pPr lvl="1"/>
            <a:r>
              <a:rPr lang="en-GB" altLang="en-US" sz="3200" dirty="0"/>
              <a:t>School improvement </a:t>
            </a:r>
            <a:r>
              <a:rPr lang="en-GB" altLang="en-US" sz="3200" dirty="0" smtClean="0"/>
              <a:t>plan</a:t>
            </a:r>
            <a:endParaRPr lang="en-GB" altLang="en-US" sz="3200" dirty="0"/>
          </a:p>
          <a:p>
            <a:pPr lvl="1"/>
            <a:r>
              <a:rPr lang="en-GB" altLang="en-US" sz="3200" dirty="0"/>
              <a:t>Current key tasks of </a:t>
            </a:r>
            <a:r>
              <a:rPr lang="en-GB" altLang="en-US" sz="3200" dirty="0" err="1"/>
              <a:t>Headteacher</a:t>
            </a:r>
            <a:r>
              <a:rPr lang="en-GB" altLang="en-US" sz="3200" dirty="0"/>
              <a:t> / </a:t>
            </a:r>
            <a:r>
              <a:rPr lang="en-GB" altLang="en-US" sz="3200" dirty="0" smtClean="0"/>
              <a:t>school</a:t>
            </a:r>
            <a:endParaRPr lang="en-GB" altLang="en-US" sz="3200" dirty="0"/>
          </a:p>
          <a:p>
            <a:pPr marL="0" indent="0">
              <a:buNone/>
            </a:pPr>
            <a:endParaRPr lang="en-GB" altLang="en-US"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519229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315" y="215477"/>
            <a:ext cx="6995120" cy="1143000"/>
          </a:xfrm>
        </p:spPr>
        <p:txBody>
          <a:bodyPr/>
          <a:lstStyle/>
          <a:p>
            <a:pPr algn="l"/>
            <a:r>
              <a:rPr lang="en-GB" altLang="en-US" b="1" dirty="0">
                <a:solidFill>
                  <a:schemeClr val="tx1"/>
                </a:solidFill>
                <a:latin typeface="Verdana" panose="020B0604030504040204" pitchFamily="34" charset="0"/>
              </a:rPr>
              <a:t>NPQH REQUIREMENTS</a:t>
            </a:r>
            <a:endParaRPr lang="en-GB" dirty="0">
              <a:solidFill>
                <a:schemeClr val="tx1"/>
              </a:solidFill>
            </a:endParaRPr>
          </a:p>
        </p:txBody>
      </p:sp>
      <p:sp>
        <p:nvSpPr>
          <p:cNvPr id="3" name="Content Placeholder 2"/>
          <p:cNvSpPr>
            <a:spLocks noGrp="1"/>
          </p:cNvSpPr>
          <p:nvPr>
            <p:ph idx="1"/>
          </p:nvPr>
        </p:nvSpPr>
        <p:spPr>
          <a:xfrm>
            <a:off x="1672315" y="1268760"/>
            <a:ext cx="6995120" cy="4032448"/>
          </a:xfrm>
        </p:spPr>
        <p:txBody>
          <a:bodyPr/>
          <a:lstStyle/>
          <a:p>
            <a:pPr>
              <a:lnSpc>
                <a:spcPct val="90000"/>
              </a:lnSpc>
            </a:pPr>
            <a:r>
              <a:rPr lang="en-GB" altLang="en-US" sz="2400" dirty="0"/>
              <a:t>With effect from 8 February 2012 the requirement to hold NPQH before taking up a </a:t>
            </a:r>
            <a:r>
              <a:rPr lang="en-GB" altLang="en-US" sz="2400" dirty="0" err="1"/>
              <a:t>Headteacher</a:t>
            </a:r>
            <a:r>
              <a:rPr lang="en-GB" altLang="en-US" sz="2400" dirty="0"/>
              <a:t> post was withdrawn.</a:t>
            </a:r>
          </a:p>
          <a:p>
            <a:pPr>
              <a:lnSpc>
                <a:spcPct val="90000"/>
              </a:lnSpc>
            </a:pPr>
            <a:r>
              <a:rPr lang="en-GB" altLang="en-US" sz="2400" dirty="0"/>
              <a:t>Governing bodies can still make the NPQH qualification a requirement within the person specification if they wish.</a:t>
            </a:r>
          </a:p>
          <a:p>
            <a:pPr>
              <a:lnSpc>
                <a:spcPct val="90000"/>
              </a:lnSpc>
            </a:pPr>
            <a:r>
              <a:rPr lang="en-GB" altLang="en-US" sz="2400" dirty="0"/>
              <a:t>A sensible solution might be to require applicants to have evidence of successful further professional leadership </a:t>
            </a:r>
            <a:r>
              <a:rPr lang="en-GB" altLang="en-US" sz="2400" dirty="0" smtClean="0"/>
              <a:t>development, </a:t>
            </a:r>
            <a:r>
              <a:rPr lang="en-GB" altLang="en-US" sz="2400" dirty="0"/>
              <a:t>e.g. NPQH, masters or other post graduate course. All other candidates must have graduated before the post can be offered to them. (In effect it would be very risky to short list any applicant who does not have the NPQH qualification).</a:t>
            </a:r>
          </a:p>
          <a:p>
            <a:pPr marL="0" indent="0">
              <a:buNone/>
            </a:pPr>
            <a:endParaRPr lang="en-GB" altLang="en-US" sz="2800"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3497153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992" y="188640"/>
            <a:ext cx="6995120" cy="1143000"/>
          </a:xfrm>
        </p:spPr>
        <p:txBody>
          <a:bodyPr/>
          <a:lstStyle/>
          <a:p>
            <a:pPr algn="l"/>
            <a:r>
              <a:rPr lang="en-GB" altLang="en-US" b="1" dirty="0">
                <a:solidFill>
                  <a:schemeClr val="tx1"/>
                </a:solidFill>
                <a:latin typeface="Verdana" panose="020B0604030504040204" pitchFamily="34" charset="0"/>
              </a:rPr>
              <a:t>CHILD PROTECTION</a:t>
            </a:r>
            <a:endParaRPr lang="en-GB" dirty="0">
              <a:solidFill>
                <a:schemeClr val="tx1"/>
              </a:solidFill>
            </a:endParaRPr>
          </a:p>
        </p:txBody>
      </p:sp>
      <p:sp>
        <p:nvSpPr>
          <p:cNvPr id="3" name="Content Placeholder 2"/>
          <p:cNvSpPr>
            <a:spLocks noGrp="1"/>
          </p:cNvSpPr>
          <p:nvPr>
            <p:ph idx="1"/>
          </p:nvPr>
        </p:nvSpPr>
        <p:spPr>
          <a:xfrm>
            <a:off x="1712992" y="1340768"/>
            <a:ext cx="6995120" cy="4032448"/>
          </a:xfrm>
        </p:spPr>
        <p:txBody>
          <a:bodyPr/>
          <a:lstStyle/>
          <a:p>
            <a:r>
              <a:rPr lang="en-GB" altLang="en-US" dirty="0"/>
              <a:t>Local Authority procedures and guidance for </a:t>
            </a:r>
            <a:r>
              <a:rPr lang="en-GB" altLang="en-US" dirty="0" smtClean="0"/>
              <a:t>enhanced DBS checks</a:t>
            </a:r>
            <a:endParaRPr lang="en-GB" altLang="en-US" dirty="0"/>
          </a:p>
          <a:p>
            <a:r>
              <a:rPr lang="en-GB" altLang="en-US" dirty="0"/>
              <a:t>Requirement for appointment panel to have governor who has undertaken and passed safer recruitment training.</a:t>
            </a:r>
          </a:p>
          <a:p>
            <a:r>
              <a:rPr lang="en-GB" altLang="en-US" dirty="0"/>
              <a:t>Ensure when existing </a:t>
            </a:r>
            <a:r>
              <a:rPr lang="en-GB" altLang="en-US" dirty="0" err="1"/>
              <a:t>Headteacher</a:t>
            </a:r>
            <a:r>
              <a:rPr lang="en-GB" altLang="en-US" dirty="0"/>
              <a:t> leaves there will be a </a:t>
            </a:r>
            <a:r>
              <a:rPr lang="en-GB" altLang="en-US" dirty="0" smtClean="0"/>
              <a:t>DSL (Designated Safeguarding Lead) </a:t>
            </a:r>
            <a:r>
              <a:rPr lang="en-GB" altLang="en-US" dirty="0"/>
              <a:t>trained person in school.</a:t>
            </a:r>
          </a:p>
          <a:p>
            <a:pPr marL="0" indent="0">
              <a:buNone/>
            </a:pPr>
            <a:endParaRPr lang="en-GB" altLang="en-US"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2849175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992" y="188640"/>
            <a:ext cx="6995120" cy="1143000"/>
          </a:xfrm>
        </p:spPr>
        <p:txBody>
          <a:bodyPr/>
          <a:lstStyle/>
          <a:p>
            <a:pPr algn="l"/>
            <a:r>
              <a:rPr lang="en-GB" altLang="en-US" b="1" dirty="0">
                <a:solidFill>
                  <a:schemeClr val="tx1"/>
                </a:solidFill>
                <a:latin typeface="Verdana" panose="020B0604030504040204" pitchFamily="34" charset="0"/>
              </a:rPr>
              <a:t>CONFIDENTIALITY</a:t>
            </a:r>
            <a:endParaRPr lang="en-GB" dirty="0">
              <a:solidFill>
                <a:schemeClr val="tx1"/>
              </a:solidFill>
            </a:endParaRPr>
          </a:p>
        </p:txBody>
      </p:sp>
      <p:sp>
        <p:nvSpPr>
          <p:cNvPr id="3" name="Content Placeholder 2"/>
          <p:cNvSpPr>
            <a:spLocks noGrp="1"/>
          </p:cNvSpPr>
          <p:nvPr>
            <p:ph idx="1"/>
          </p:nvPr>
        </p:nvSpPr>
        <p:spPr>
          <a:xfrm>
            <a:off x="1712992" y="1340768"/>
            <a:ext cx="6995120" cy="4032448"/>
          </a:xfrm>
        </p:spPr>
        <p:txBody>
          <a:bodyPr/>
          <a:lstStyle/>
          <a:p>
            <a:r>
              <a:rPr lang="en-GB" altLang="en-US" sz="2800" dirty="0"/>
              <a:t>Essential to maintain </a:t>
            </a:r>
            <a:r>
              <a:rPr lang="en-GB" altLang="en-US" sz="2800" dirty="0" smtClean="0"/>
              <a:t>throughout</a:t>
            </a:r>
            <a:endParaRPr lang="en-GB" altLang="en-US" sz="2800" dirty="0"/>
          </a:p>
          <a:p>
            <a:r>
              <a:rPr lang="en-GB" altLang="en-US" sz="2800" dirty="0"/>
              <a:t>All discussions of long / short listing, interview must remain </a:t>
            </a:r>
            <a:r>
              <a:rPr lang="en-GB" altLang="en-US" sz="2800" dirty="0" smtClean="0"/>
              <a:t>confidential</a:t>
            </a:r>
            <a:endParaRPr lang="en-GB" altLang="en-US" sz="2800" dirty="0"/>
          </a:p>
          <a:p>
            <a:r>
              <a:rPr lang="en-GB" altLang="en-US" sz="2800" dirty="0"/>
              <a:t>Appointments are a corporate </a:t>
            </a:r>
            <a:r>
              <a:rPr lang="en-GB" altLang="en-US" sz="2800" dirty="0" smtClean="0"/>
              <a:t>responsibility</a:t>
            </a:r>
          </a:p>
          <a:p>
            <a:r>
              <a:rPr lang="en-GB" altLang="en-US" sz="2800" dirty="0" smtClean="0"/>
              <a:t>Public announcements only to be made once candidate has accepted and references checked</a:t>
            </a:r>
          </a:p>
          <a:p>
            <a:r>
              <a:rPr lang="en-GB" altLang="en-US" sz="2800" dirty="0" smtClean="0"/>
              <a:t>Out of courtesy, the successful candidate’s current school is usually contacted to discuss timing of announcements</a:t>
            </a:r>
            <a:endParaRPr lang="en-GB" altLang="en-US"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2854487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939" y="692696"/>
            <a:ext cx="6995120" cy="1143000"/>
          </a:xfrm>
        </p:spPr>
        <p:txBody>
          <a:bodyPr/>
          <a:lstStyle/>
          <a:p>
            <a:pPr algn="l"/>
            <a:r>
              <a:rPr lang="en-GB" altLang="en-US" b="1" dirty="0">
                <a:solidFill>
                  <a:schemeClr val="tx1"/>
                </a:solidFill>
                <a:latin typeface="Verdana" panose="020B0604030504040204" pitchFamily="34" charset="0"/>
              </a:rPr>
              <a:t>WHOLE GOVERNING BODY MEETING TO RATIFY DECISION OF APPOINTMENT PANEL</a:t>
            </a:r>
            <a:endParaRPr lang="en-GB" dirty="0">
              <a:solidFill>
                <a:schemeClr val="tx1"/>
              </a:solidFill>
            </a:endParaRPr>
          </a:p>
        </p:txBody>
      </p:sp>
      <p:sp>
        <p:nvSpPr>
          <p:cNvPr id="3" name="Content Placeholder 2"/>
          <p:cNvSpPr>
            <a:spLocks noGrp="1"/>
          </p:cNvSpPr>
          <p:nvPr>
            <p:ph idx="1"/>
          </p:nvPr>
        </p:nvSpPr>
        <p:spPr>
          <a:xfrm>
            <a:off x="1714939" y="2564904"/>
            <a:ext cx="6995120" cy="3456384"/>
          </a:xfrm>
        </p:spPr>
        <p:txBody>
          <a:bodyPr/>
          <a:lstStyle/>
          <a:p>
            <a:r>
              <a:rPr lang="en-GB" altLang="en-US" sz="2800" dirty="0"/>
              <a:t>Same day / evening as process </a:t>
            </a:r>
            <a:r>
              <a:rPr lang="en-GB" altLang="en-US" sz="2800" dirty="0" smtClean="0"/>
              <a:t>completes</a:t>
            </a:r>
            <a:endParaRPr lang="en-GB" altLang="en-US" sz="2800" dirty="0"/>
          </a:p>
          <a:p>
            <a:r>
              <a:rPr lang="en-GB" altLang="en-US" sz="2800" dirty="0"/>
              <a:t>Panel report process as fair and rigorous, confirmed by Diocese and Local Authority, and report </a:t>
            </a:r>
            <a:r>
              <a:rPr lang="en-GB" altLang="en-US" sz="2800" dirty="0" smtClean="0"/>
              <a:t>decision</a:t>
            </a:r>
            <a:endParaRPr lang="en-GB" altLang="en-US" sz="2800" dirty="0"/>
          </a:p>
          <a:p>
            <a:r>
              <a:rPr lang="en-GB" altLang="en-US" sz="2800" dirty="0"/>
              <a:t>Governing Body confirm decision to appoint or not to </a:t>
            </a:r>
            <a:r>
              <a:rPr lang="en-GB" altLang="en-US" sz="2800" dirty="0" smtClean="0"/>
              <a:t>appoint</a:t>
            </a:r>
            <a:endParaRPr lang="en-GB" altLang="en-US" sz="2800" dirty="0"/>
          </a:p>
          <a:p>
            <a:r>
              <a:rPr lang="en-GB" altLang="en-US" sz="2800" dirty="0"/>
              <a:t>No discussion </a:t>
            </a:r>
            <a:r>
              <a:rPr lang="en-GB" altLang="en-US" sz="2800"/>
              <a:t>of </a:t>
            </a:r>
            <a:r>
              <a:rPr lang="en-GB" altLang="en-US" sz="2800" smtClean="0"/>
              <a:t>candidates</a:t>
            </a:r>
            <a:endParaRPr lang="en-GB" altLang="en-US" sz="2800" dirty="0"/>
          </a:p>
          <a:p>
            <a:endParaRPr lang="en-GB" altLang="en-US"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340443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484784"/>
            <a:ext cx="7067128" cy="1143000"/>
          </a:xfrm>
        </p:spPr>
        <p:txBody>
          <a:bodyPr/>
          <a:lstStyle/>
          <a:p>
            <a:pPr algn="ctr"/>
            <a:r>
              <a:rPr lang="en-GB" altLang="en-US" b="1" dirty="0">
                <a:solidFill>
                  <a:schemeClr val="tx1"/>
                </a:solidFill>
                <a:latin typeface="Verdana" panose="020B0604030504040204" pitchFamily="34" charset="0"/>
              </a:rPr>
              <a:t>GOOD PRACTICE IN APPOINTING A HEADTEACHER IN CHURCH of ENGLAND SCHOOLS</a:t>
            </a:r>
            <a:endParaRPr lang="en-GB" dirty="0">
              <a:solidFill>
                <a:schemeClr val="tx1"/>
              </a:solidFill>
            </a:endParaRPr>
          </a:p>
        </p:txBody>
      </p:sp>
      <p:sp>
        <p:nvSpPr>
          <p:cNvPr id="3" name="Content Placeholder 2"/>
          <p:cNvSpPr>
            <a:spLocks noGrp="1"/>
          </p:cNvSpPr>
          <p:nvPr>
            <p:ph idx="1"/>
          </p:nvPr>
        </p:nvSpPr>
        <p:spPr>
          <a:xfrm>
            <a:off x="1638265" y="4437112"/>
            <a:ext cx="7067128" cy="648072"/>
          </a:xfrm>
        </p:spPr>
        <p:txBody>
          <a:bodyPr/>
          <a:lstStyle/>
          <a:p>
            <a:pPr marL="0" indent="0" algn="ctr">
              <a:buNone/>
            </a:pPr>
            <a:r>
              <a:rPr lang="en-US" altLang="en-US" dirty="0"/>
              <a:t>Advice to Governing Bodies</a:t>
            </a:r>
          </a:p>
          <a:p>
            <a:endParaRPr lang="en-GB"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207034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836712"/>
            <a:ext cx="6995120" cy="1143000"/>
          </a:xfrm>
        </p:spPr>
        <p:txBody>
          <a:bodyPr/>
          <a:lstStyle/>
          <a:p>
            <a:pPr algn="l"/>
            <a:r>
              <a:rPr lang="en-GB" altLang="en-US" b="1" dirty="0">
                <a:solidFill>
                  <a:schemeClr val="tx1"/>
                </a:solidFill>
                <a:latin typeface="Verdana" panose="020B0604030504040204" pitchFamily="34" charset="0"/>
              </a:rPr>
              <a:t>THE GOVERNING BODY OF A CHURCH SCHOOL RELY ON THE HEADTEACHER TO:</a:t>
            </a:r>
            <a:endParaRPr lang="en-GB" dirty="0">
              <a:solidFill>
                <a:schemeClr val="tx1"/>
              </a:solidFill>
            </a:endParaRPr>
          </a:p>
        </p:txBody>
      </p:sp>
      <p:sp>
        <p:nvSpPr>
          <p:cNvPr id="3" name="Content Placeholder 2"/>
          <p:cNvSpPr>
            <a:spLocks noGrp="1"/>
          </p:cNvSpPr>
          <p:nvPr>
            <p:ph idx="1"/>
          </p:nvPr>
        </p:nvSpPr>
        <p:spPr>
          <a:xfrm>
            <a:off x="1691680" y="2694819"/>
            <a:ext cx="6995120" cy="2808412"/>
          </a:xfrm>
        </p:spPr>
        <p:txBody>
          <a:bodyPr/>
          <a:lstStyle/>
          <a:p>
            <a:r>
              <a:rPr lang="en-GB" altLang="en-US" sz="2800" dirty="0"/>
              <a:t>Deliver the School Improvement Plan and policies agreed by the Governing </a:t>
            </a:r>
            <a:r>
              <a:rPr lang="en-GB" altLang="en-US" sz="2800" dirty="0" smtClean="0"/>
              <a:t>Body</a:t>
            </a:r>
            <a:endParaRPr lang="en-GB" altLang="en-US" sz="2800" dirty="0"/>
          </a:p>
          <a:p>
            <a:r>
              <a:rPr lang="en-GB" altLang="en-US" sz="2800" dirty="0"/>
              <a:t>Develop, sustain, reflect the Christian </a:t>
            </a:r>
            <a:r>
              <a:rPr lang="en-GB" altLang="en-US" sz="2800" dirty="0" smtClean="0"/>
              <a:t>ethos</a:t>
            </a:r>
            <a:endParaRPr lang="en-GB" altLang="en-US" sz="2800" dirty="0"/>
          </a:p>
          <a:p>
            <a:r>
              <a:rPr lang="en-GB" altLang="en-US" sz="2800" dirty="0"/>
              <a:t>Provide best possible education to meet the needs of all </a:t>
            </a:r>
            <a:r>
              <a:rPr lang="en-GB" altLang="en-US" sz="2800" dirty="0" smtClean="0"/>
              <a:t>learners</a:t>
            </a:r>
            <a:endParaRPr lang="en-GB" altLang="en-US" sz="2800" dirty="0"/>
          </a:p>
          <a:p>
            <a:r>
              <a:rPr lang="en-GB" altLang="en-US" sz="2800" dirty="0"/>
              <a:t>Maintain a safe and stimulating </a:t>
            </a:r>
            <a:r>
              <a:rPr lang="en-GB" altLang="en-US" sz="2800" dirty="0" smtClean="0"/>
              <a:t>environment</a:t>
            </a:r>
            <a:endParaRPr lang="en-GB" altLang="en-US" sz="2800"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252181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74638"/>
            <a:ext cx="6995120" cy="1143000"/>
          </a:xfrm>
        </p:spPr>
        <p:txBody>
          <a:bodyPr/>
          <a:lstStyle/>
          <a:p>
            <a:pPr algn="l"/>
            <a:r>
              <a:rPr lang="en-GB" altLang="en-US" b="1" dirty="0">
                <a:solidFill>
                  <a:schemeClr val="tx1"/>
                </a:solidFill>
                <a:latin typeface="Verdana" panose="020B0604030504040204" pitchFamily="34" charset="0"/>
              </a:rPr>
              <a:t>UNDERSTANDING OF CHRISTIAN LEADERSHIP</a:t>
            </a:r>
            <a:endParaRPr lang="en-GB" dirty="0">
              <a:solidFill>
                <a:schemeClr val="tx1"/>
              </a:solidFill>
            </a:endParaRPr>
          </a:p>
        </p:txBody>
      </p:sp>
      <p:sp>
        <p:nvSpPr>
          <p:cNvPr id="3" name="Content Placeholder 2"/>
          <p:cNvSpPr>
            <a:spLocks noGrp="1"/>
          </p:cNvSpPr>
          <p:nvPr>
            <p:ph idx="1"/>
          </p:nvPr>
        </p:nvSpPr>
        <p:spPr>
          <a:xfrm>
            <a:off x="1691680" y="1600200"/>
            <a:ext cx="6995120" cy="4421188"/>
          </a:xfrm>
        </p:spPr>
        <p:txBody>
          <a:bodyPr/>
          <a:lstStyle/>
          <a:p>
            <a:r>
              <a:rPr lang="en-GB" altLang="en-US" dirty="0"/>
              <a:t>Model the leadership of </a:t>
            </a:r>
            <a:r>
              <a:rPr lang="en-GB" altLang="en-US" dirty="0" smtClean="0"/>
              <a:t>Jesus</a:t>
            </a:r>
            <a:endParaRPr lang="en-GB" altLang="en-US" dirty="0"/>
          </a:p>
          <a:p>
            <a:r>
              <a:rPr lang="en-GB" altLang="en-US" dirty="0"/>
              <a:t>Servant leader with deep moral </a:t>
            </a:r>
            <a:r>
              <a:rPr lang="en-GB" altLang="en-US" dirty="0" smtClean="0"/>
              <a:t>purpose</a:t>
            </a:r>
            <a:endParaRPr lang="en-GB" altLang="en-US" dirty="0"/>
          </a:p>
          <a:p>
            <a:r>
              <a:rPr lang="en-GB" altLang="en-US" dirty="0"/>
              <a:t>Puts needs of others above selfish </a:t>
            </a:r>
            <a:r>
              <a:rPr lang="en-GB" altLang="en-US" dirty="0" smtClean="0"/>
              <a:t>needs</a:t>
            </a:r>
            <a:endParaRPr lang="en-GB" altLang="en-US" dirty="0"/>
          </a:p>
          <a:p>
            <a:r>
              <a:rPr lang="en-GB" altLang="en-US" dirty="0"/>
              <a:t>Requires sensitivity to needs / feelings of pupils, staff and </a:t>
            </a:r>
            <a:r>
              <a:rPr lang="en-GB" altLang="en-US" dirty="0" smtClean="0"/>
              <a:t>parents</a:t>
            </a:r>
            <a:endParaRPr lang="en-GB" altLang="en-US" dirty="0"/>
          </a:p>
          <a:p>
            <a:r>
              <a:rPr lang="en-GB" altLang="en-US" dirty="0"/>
              <a:t>Prayer sustains Christian </a:t>
            </a:r>
            <a:r>
              <a:rPr lang="en-GB" altLang="en-US" dirty="0" smtClean="0"/>
              <a:t>leadership</a:t>
            </a:r>
            <a:endParaRPr lang="en-GB" altLang="en-US" dirty="0"/>
          </a:p>
          <a:p>
            <a:endParaRPr lang="en-GB"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764511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74638"/>
            <a:ext cx="6995120" cy="1143000"/>
          </a:xfrm>
        </p:spPr>
        <p:txBody>
          <a:bodyPr/>
          <a:lstStyle/>
          <a:p>
            <a:pPr algn="l"/>
            <a:r>
              <a:rPr lang="en-GB" altLang="en-US" b="1" dirty="0">
                <a:solidFill>
                  <a:schemeClr val="tx1"/>
                </a:solidFill>
                <a:latin typeface="Verdana" panose="020B0604030504040204" pitchFamily="34" charset="0"/>
              </a:rPr>
              <a:t>BASED ON PRAYERFUL SERVANT MODEL</a:t>
            </a:r>
            <a:endParaRPr lang="en-GB" dirty="0">
              <a:solidFill>
                <a:schemeClr val="tx1"/>
              </a:solidFill>
            </a:endParaRPr>
          </a:p>
        </p:txBody>
      </p:sp>
      <p:sp>
        <p:nvSpPr>
          <p:cNvPr id="3" name="Content Placeholder 2"/>
          <p:cNvSpPr>
            <a:spLocks noGrp="1"/>
          </p:cNvSpPr>
          <p:nvPr>
            <p:ph idx="1"/>
          </p:nvPr>
        </p:nvSpPr>
        <p:spPr>
          <a:xfrm>
            <a:off x="1691680" y="1600200"/>
            <a:ext cx="6995120" cy="4421188"/>
          </a:xfrm>
        </p:spPr>
        <p:txBody>
          <a:bodyPr/>
          <a:lstStyle/>
          <a:p>
            <a:r>
              <a:rPr lang="en-GB" altLang="en-US" dirty="0"/>
              <a:t>Not sign of weakness or lacking in </a:t>
            </a:r>
            <a:r>
              <a:rPr lang="en-GB" altLang="en-US" dirty="0" smtClean="0"/>
              <a:t>dynamism</a:t>
            </a:r>
            <a:endParaRPr lang="en-GB" altLang="en-US" dirty="0"/>
          </a:p>
          <a:p>
            <a:r>
              <a:rPr lang="en-GB" altLang="en-US" dirty="0"/>
              <a:t>Christian leadership should be clear, focused and </a:t>
            </a:r>
            <a:r>
              <a:rPr lang="en-GB" altLang="en-US" dirty="0" smtClean="0"/>
              <a:t>energetic</a:t>
            </a:r>
            <a:endParaRPr lang="en-GB" altLang="en-US" dirty="0"/>
          </a:p>
          <a:p>
            <a:r>
              <a:rPr lang="en-GB" altLang="en-US" dirty="0"/>
              <a:t>Focused on gospel values as reflected in ethos statement and </a:t>
            </a:r>
            <a:r>
              <a:rPr lang="en-GB" altLang="en-US" dirty="0" smtClean="0"/>
              <a:t>policies</a:t>
            </a:r>
            <a:endParaRPr lang="en-GB" altLang="en-US" dirty="0"/>
          </a:p>
          <a:p>
            <a:r>
              <a:rPr lang="en-GB" altLang="en-US" dirty="0"/>
              <a:t>Encourage all staff to give their best in the service of </a:t>
            </a:r>
            <a:r>
              <a:rPr lang="en-GB" altLang="en-US" dirty="0" smtClean="0"/>
              <a:t>pupils</a:t>
            </a:r>
            <a:endParaRPr lang="en-GB" altLang="en-US" dirty="0"/>
          </a:p>
          <a:p>
            <a:endParaRPr lang="en-GB"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215440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74638"/>
            <a:ext cx="6995120" cy="1143000"/>
          </a:xfrm>
        </p:spPr>
        <p:txBody>
          <a:bodyPr/>
          <a:lstStyle/>
          <a:p>
            <a:pPr algn="l"/>
            <a:r>
              <a:rPr lang="en-GB" altLang="en-US" b="1" dirty="0">
                <a:solidFill>
                  <a:schemeClr val="tx1"/>
                </a:solidFill>
                <a:latin typeface="Verdana" panose="020B0604030504040204" pitchFamily="34" charset="0"/>
              </a:rPr>
              <a:t>VOLUNTARY AIDED SCHOOLS</a:t>
            </a:r>
            <a:endParaRPr lang="en-GB" dirty="0">
              <a:solidFill>
                <a:schemeClr val="tx1"/>
              </a:solidFill>
            </a:endParaRPr>
          </a:p>
        </p:txBody>
      </p:sp>
      <p:sp>
        <p:nvSpPr>
          <p:cNvPr id="3" name="Content Placeholder 2"/>
          <p:cNvSpPr>
            <a:spLocks noGrp="1"/>
          </p:cNvSpPr>
          <p:nvPr>
            <p:ph idx="1"/>
          </p:nvPr>
        </p:nvSpPr>
        <p:spPr>
          <a:xfrm>
            <a:off x="1691680" y="1600200"/>
            <a:ext cx="6995120" cy="4421188"/>
          </a:xfrm>
        </p:spPr>
        <p:txBody>
          <a:bodyPr/>
          <a:lstStyle/>
          <a:p>
            <a:r>
              <a:rPr lang="en-GB" altLang="en-US" sz="2800" dirty="0"/>
              <a:t>May discriminate in favour of candidates who can demonstrate a positive commitment to the Christian </a:t>
            </a:r>
            <a:r>
              <a:rPr lang="en-GB" altLang="en-US" sz="2800" dirty="0" smtClean="0"/>
              <a:t>faith</a:t>
            </a:r>
            <a:endParaRPr lang="en-GB" altLang="en-US" sz="2800" dirty="0"/>
          </a:p>
          <a:p>
            <a:r>
              <a:rPr lang="en-GB" altLang="en-US" sz="2800" dirty="0"/>
              <a:t>Governing Body to decide how they will use this right in person </a:t>
            </a:r>
            <a:r>
              <a:rPr lang="en-GB" altLang="en-US" sz="2800" dirty="0" smtClean="0"/>
              <a:t>specification</a:t>
            </a:r>
            <a:endParaRPr lang="en-GB" altLang="en-US" sz="2800" dirty="0"/>
          </a:p>
          <a:p>
            <a:r>
              <a:rPr lang="en-GB" altLang="en-US" sz="2800" dirty="0"/>
              <a:t>Make clear in advertising, job and person </a:t>
            </a:r>
            <a:r>
              <a:rPr lang="en-GB" altLang="en-US" sz="2800" dirty="0" smtClean="0"/>
              <a:t>specifications</a:t>
            </a:r>
            <a:endParaRPr lang="en-GB" altLang="en-US" sz="2800" dirty="0"/>
          </a:p>
          <a:p>
            <a:r>
              <a:rPr lang="en-GB" altLang="en-US" sz="2800" dirty="0"/>
              <a:t>The school’s ethos statement should form part of the information </a:t>
            </a:r>
            <a:r>
              <a:rPr lang="en-GB" altLang="en-US" sz="2800" dirty="0" smtClean="0"/>
              <a:t>pack</a:t>
            </a:r>
            <a:endParaRPr lang="en-GB" altLang="en-US" sz="2800" dirty="0"/>
          </a:p>
          <a:p>
            <a:pPr marL="0" indent="0">
              <a:buNone/>
            </a:pPr>
            <a:endParaRPr lang="en-GB"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366706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74638"/>
            <a:ext cx="6995120" cy="1143000"/>
          </a:xfrm>
        </p:spPr>
        <p:txBody>
          <a:bodyPr/>
          <a:lstStyle/>
          <a:p>
            <a:pPr algn="l"/>
            <a:r>
              <a:rPr lang="en-GB" altLang="en-US" b="1" dirty="0">
                <a:solidFill>
                  <a:schemeClr val="tx1"/>
                </a:solidFill>
                <a:latin typeface="Verdana" panose="020B0604030504040204" pitchFamily="34" charset="0"/>
              </a:rPr>
              <a:t>DEFINING LEVEL OF CHRISTIAN COMMITMENT</a:t>
            </a:r>
            <a:endParaRPr lang="en-GB" dirty="0">
              <a:solidFill>
                <a:schemeClr val="tx1"/>
              </a:solidFill>
            </a:endParaRPr>
          </a:p>
        </p:txBody>
      </p:sp>
      <p:sp>
        <p:nvSpPr>
          <p:cNvPr id="3" name="Content Placeholder 2"/>
          <p:cNvSpPr>
            <a:spLocks noGrp="1"/>
          </p:cNvSpPr>
          <p:nvPr>
            <p:ph idx="1"/>
          </p:nvPr>
        </p:nvSpPr>
        <p:spPr>
          <a:xfrm>
            <a:off x="1691680" y="1600200"/>
            <a:ext cx="6995120" cy="4421188"/>
          </a:xfrm>
        </p:spPr>
        <p:txBody>
          <a:bodyPr/>
          <a:lstStyle/>
          <a:p>
            <a:r>
              <a:rPr lang="en-GB" altLang="en-US" sz="2800" dirty="0"/>
              <a:t>The Governing Body need a shared </a:t>
            </a:r>
            <a:r>
              <a:rPr lang="en-GB" altLang="en-US" sz="2800" dirty="0" smtClean="0"/>
              <a:t>view</a:t>
            </a:r>
            <a:endParaRPr lang="en-GB" altLang="en-US" sz="2800" dirty="0"/>
          </a:p>
          <a:p>
            <a:r>
              <a:rPr lang="en-GB" altLang="en-US" sz="2800" dirty="0"/>
              <a:t>A communicant member of C of E?</a:t>
            </a:r>
          </a:p>
          <a:p>
            <a:r>
              <a:rPr lang="en-GB" altLang="en-US" sz="2800" dirty="0"/>
              <a:t>A practising Christian / Anglican preferred?</a:t>
            </a:r>
          </a:p>
          <a:p>
            <a:r>
              <a:rPr lang="en-GB" altLang="en-US" sz="2800" dirty="0"/>
              <a:t>A member of church in membership of Churches Together. </a:t>
            </a:r>
            <a:r>
              <a:rPr lang="en-GB" altLang="en-US" sz="2800" dirty="0">
                <a:hlinkClick r:id="rId2"/>
              </a:rPr>
              <a:t>www.cte.org.uk</a:t>
            </a:r>
            <a:r>
              <a:rPr lang="en-GB" altLang="en-US" sz="2800" dirty="0"/>
              <a:t> ?</a:t>
            </a:r>
          </a:p>
          <a:p>
            <a:r>
              <a:rPr lang="en-GB" altLang="en-US" sz="2800" dirty="0"/>
              <a:t>Can articulate a philosophy for church school </a:t>
            </a:r>
            <a:r>
              <a:rPr lang="en-GB" altLang="en-US" sz="2800" dirty="0" smtClean="0"/>
              <a:t>education</a:t>
            </a:r>
            <a:endParaRPr lang="en-GB" altLang="en-US" sz="2800" dirty="0"/>
          </a:p>
          <a:p>
            <a:r>
              <a:rPr lang="en-GB" altLang="en-US" sz="2800" dirty="0"/>
              <a:t>Can provide spiritual </a:t>
            </a:r>
            <a:r>
              <a:rPr lang="en-GB" altLang="en-US" sz="2800" dirty="0" smtClean="0"/>
              <a:t>leadership</a:t>
            </a:r>
            <a:endParaRPr lang="en-GB" altLang="en-US" sz="2800" dirty="0"/>
          </a:p>
          <a:p>
            <a:pPr marL="0" indent="0">
              <a:buNone/>
            </a:pPr>
            <a:endParaRPr lang="en-GB"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213023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48680"/>
            <a:ext cx="6995120" cy="1143000"/>
          </a:xfrm>
        </p:spPr>
        <p:txBody>
          <a:bodyPr/>
          <a:lstStyle/>
          <a:p>
            <a:pPr algn="l"/>
            <a:r>
              <a:rPr lang="en-GB" altLang="en-US" b="1" dirty="0">
                <a:solidFill>
                  <a:schemeClr val="tx1"/>
                </a:solidFill>
                <a:latin typeface="Verdana" panose="020B0604030504040204" pitchFamily="34" charset="0"/>
              </a:rPr>
              <a:t>GB NEEDS TO BE CLEAR HOW THEY DEFINE CHRISTIAN COMMITMENT</a:t>
            </a:r>
            <a:endParaRPr lang="en-GB" dirty="0">
              <a:solidFill>
                <a:schemeClr val="tx1"/>
              </a:solidFill>
            </a:endParaRPr>
          </a:p>
        </p:txBody>
      </p:sp>
      <p:sp>
        <p:nvSpPr>
          <p:cNvPr id="3" name="Content Placeholder 2"/>
          <p:cNvSpPr>
            <a:spLocks noGrp="1"/>
          </p:cNvSpPr>
          <p:nvPr>
            <p:ph idx="1"/>
          </p:nvPr>
        </p:nvSpPr>
        <p:spPr>
          <a:xfrm>
            <a:off x="1691680" y="2420888"/>
            <a:ext cx="6995120" cy="3384476"/>
          </a:xfrm>
        </p:spPr>
        <p:txBody>
          <a:bodyPr/>
          <a:lstStyle/>
          <a:p>
            <a:pPr marL="0" indent="0">
              <a:buNone/>
            </a:pPr>
            <a:r>
              <a:rPr lang="en-GB" altLang="en-US" dirty="0" smtClean="0"/>
              <a:t>The </a:t>
            </a:r>
            <a:r>
              <a:rPr lang="en-GB" altLang="en-US" dirty="0"/>
              <a:t>Governing Body need confidence to demand the type and level of commitment required to promote the church foundation and comply with the Trust </a:t>
            </a:r>
            <a:r>
              <a:rPr lang="en-GB" altLang="en-US" dirty="0" smtClean="0"/>
              <a:t>Deed, Vision and Mission </a:t>
            </a:r>
            <a:r>
              <a:rPr lang="en-GB" altLang="en-US" dirty="0"/>
              <a:t>Statement of the </a:t>
            </a:r>
            <a:r>
              <a:rPr lang="en-GB" altLang="en-US" dirty="0" smtClean="0"/>
              <a:t>school.</a:t>
            </a:r>
            <a:endParaRPr lang="en-GB" altLang="en-US" dirty="0"/>
          </a:p>
          <a:p>
            <a:pPr marL="0" indent="0">
              <a:buNone/>
            </a:pPr>
            <a:endParaRPr lang="en-GB" altLang="en-US" sz="2800"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3360465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48680"/>
            <a:ext cx="6995120" cy="1143000"/>
          </a:xfrm>
        </p:spPr>
        <p:txBody>
          <a:bodyPr/>
          <a:lstStyle/>
          <a:p>
            <a:pPr algn="l"/>
            <a:r>
              <a:rPr lang="en-GB" altLang="en-US" b="1" dirty="0">
                <a:solidFill>
                  <a:schemeClr val="tx1"/>
                </a:solidFill>
                <a:latin typeface="Verdana" panose="020B0604030504040204" pitchFamily="34" charset="0"/>
              </a:rPr>
              <a:t>CHRISTIAN COMMITMENT REFERENCE</a:t>
            </a:r>
            <a:endParaRPr lang="en-GB" dirty="0">
              <a:solidFill>
                <a:schemeClr val="tx1"/>
              </a:solidFill>
            </a:endParaRPr>
          </a:p>
        </p:txBody>
      </p:sp>
      <p:sp>
        <p:nvSpPr>
          <p:cNvPr id="3" name="Content Placeholder 2"/>
          <p:cNvSpPr>
            <a:spLocks noGrp="1"/>
          </p:cNvSpPr>
          <p:nvPr>
            <p:ph idx="1"/>
          </p:nvPr>
        </p:nvSpPr>
        <p:spPr>
          <a:xfrm>
            <a:off x="1691680" y="2420888"/>
            <a:ext cx="6995120" cy="3384476"/>
          </a:xfrm>
        </p:spPr>
        <p:txBody>
          <a:bodyPr/>
          <a:lstStyle/>
          <a:p>
            <a:pPr marL="0" indent="0">
              <a:buNone/>
            </a:pPr>
            <a:r>
              <a:rPr lang="en-GB" altLang="en-US" dirty="0"/>
              <a:t>The Governing Body can ask for an extra Christian commitment referee and a statement as to why the applicant is applying to lead a church school</a:t>
            </a:r>
            <a:r>
              <a:rPr lang="en-GB" altLang="en-US" dirty="0" smtClean="0"/>
              <a:t>.</a:t>
            </a:r>
            <a:endParaRPr lang="en-GB" altLang="en-US" dirty="0"/>
          </a:p>
        </p:txBody>
      </p:sp>
      <p:sp>
        <p:nvSpPr>
          <p:cNvPr id="4" name="Rectangle 3"/>
          <p:cNvSpPr/>
          <p:nvPr/>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65" y="6201895"/>
            <a:ext cx="1553383" cy="475079"/>
          </a:xfrm>
          <a:prstGeom prst="rect">
            <a:avLst/>
          </a:prstGeom>
        </p:spPr>
      </p:pic>
    </p:spTree>
    <p:extLst>
      <p:ext uri="{BB962C8B-B14F-4D97-AF65-F5344CB8AC3E}">
        <p14:creationId xmlns:p14="http://schemas.microsoft.com/office/powerpoint/2010/main" val="11544968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Myriad Pro"/>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py of PPT_template [Read-Only] [Compatibility Mode]" id="{B20C2875-9782-4E3B-A8EB-088CE04F0DB8}" vid="{FECFB706-8450-4824-BDED-583A9BEB2880}"/>
    </a:ext>
  </a:extLst>
</a:theme>
</file>

<file path=docProps/app.xml><?xml version="1.0" encoding="utf-8"?>
<Properties xmlns="http://schemas.openxmlformats.org/officeDocument/2006/extended-properties" xmlns:vt="http://schemas.openxmlformats.org/officeDocument/2006/docPropsVTypes">
  <Template/>
  <TotalTime>163</TotalTime>
  <Words>777</Words>
  <Application>Microsoft Office PowerPoint</Application>
  <PresentationFormat>On-screen Show (4:3)</PresentationFormat>
  <Paragraphs>83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Myriad Pro</vt:lpstr>
      <vt:lpstr>Verdana</vt:lpstr>
      <vt:lpstr>Office Theme</vt:lpstr>
      <vt:lpstr>Appointing Headteachers</vt:lpstr>
      <vt:lpstr>GOOD PRACTICE IN APPOINTING A HEADTEACHER IN CHURCH of ENGLAND SCHOOLS</vt:lpstr>
      <vt:lpstr>THE GOVERNING BODY OF A CHURCH SCHOOL RELY ON THE HEADTEACHER TO:</vt:lpstr>
      <vt:lpstr>UNDERSTANDING OF CHRISTIAN LEADERSHIP</vt:lpstr>
      <vt:lpstr>BASED ON PRAYERFUL SERVANT MODEL</vt:lpstr>
      <vt:lpstr>VOLUNTARY AIDED SCHOOLS</vt:lpstr>
      <vt:lpstr>DEFINING LEVEL OF CHRISTIAN COMMITMENT</vt:lpstr>
      <vt:lpstr>GB NEEDS TO BE CLEAR HOW THEY DEFINE CHRISTIAN COMMITMENT</vt:lpstr>
      <vt:lpstr>CHRISTIAN COMMITMENT REFERENCE</vt:lpstr>
      <vt:lpstr>VOLUNTARY CONTROLLED SCHOOLS</vt:lpstr>
      <vt:lpstr>WHOLE GOVERNING BODY MEETING TO CONFIRM APPOINTMENT PROCESS</vt:lpstr>
      <vt:lpstr>NEEDS ANALYSIS EXERCISE</vt:lpstr>
      <vt:lpstr>NEEDS ANALYSIS (cont.)</vt:lpstr>
      <vt:lpstr>NPQH REQUIREMENTS</vt:lpstr>
      <vt:lpstr>CHILD PROTECTION</vt:lpstr>
      <vt:lpstr>CONFIDENTIALITY</vt:lpstr>
      <vt:lpstr>WHOLE GOVERNING BODY MEETING TO RATIFY DECISION OF APPOINTMENT PANEL</vt:lpstr>
    </vt:vector>
  </TitlesOfParts>
  <Company>The Diocese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Edmonds</dc:creator>
  <cp:lastModifiedBy>Robert Sanders</cp:lastModifiedBy>
  <cp:revision>25</cp:revision>
  <dcterms:created xsi:type="dcterms:W3CDTF">2013-06-04T14:11:09Z</dcterms:created>
  <dcterms:modified xsi:type="dcterms:W3CDTF">2018-02-14T16:08:53Z</dcterms:modified>
</cp:coreProperties>
</file>