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7"/>
  </p:notesMasterIdLst>
  <p:sldIdLst>
    <p:sldId id="256" r:id="rId5"/>
    <p:sldId id="257" r:id="rId6"/>
    <p:sldId id="258" r:id="rId7"/>
    <p:sldId id="259" r:id="rId8"/>
    <p:sldId id="260" r:id="rId9"/>
    <p:sldId id="261" r:id="rId10"/>
    <p:sldId id="263" r:id="rId11"/>
    <p:sldId id="262" r:id="rId12"/>
    <p:sldId id="264" r:id="rId13"/>
    <p:sldId id="265" r:id="rId14"/>
    <p:sldId id="266" r:id="rId15"/>
    <p:sldId id="267" r:id="rId16"/>
  </p:sldIdLst>
  <p:sldSz cx="12192000" cy="6858000"/>
  <p:notesSz cx="7102475" cy="9388475"/>
  <p:custDataLst>
    <p:tags r:id="rId1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EA0C53B-7CBF-4B39-B650-152DD3860F03}" v="1" dt="2024-11-01T16:17:46.3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521"/>
  </p:normalViewPr>
  <p:slideViewPr>
    <p:cSldViewPr snapToGrid="0" snapToObjects="1">
      <p:cViewPr>
        <p:scale>
          <a:sx n="100" d="100"/>
          <a:sy n="100" d="100"/>
        </p:scale>
        <p:origin x="990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gs" Target="tags/tag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EFD298BA-971F-0443-A359-A17BC3FDAB33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518204"/>
            <a:ext cx="5681980" cy="3696712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7FCB12E9-DE0B-2641-8B69-89CA5A118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3139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EAF0F3-55C7-1D4D-B65F-9F4021B119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A89B71-9F6A-5D48-AC8B-912B68927B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9D5FD9-E4BC-B14B-B7EF-74E7D7895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8FF51-AD92-9A41-972C-B9E184C75B97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53A895-5901-F446-A20E-C729456628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68A5B6-A433-374D-8066-D252C5738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02166-096A-6147-A555-1EA37B3E82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783422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B97135-5DBE-B249-B805-EB8904249E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08833D-3F15-F741-ACA7-DA51F07B5F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7447C9-5AA9-BD4B-B13E-DDB1982B5C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8FF51-AD92-9A41-972C-B9E184C75B97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F665D7-707D-8747-98DE-B538E5A02E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B8FE57-D60A-B546-9ADF-07D29EFE62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02166-096A-6147-A555-1EA37B3E82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966830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0E22C06-E577-764F-A534-CF94B048C06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B215A5-5F51-774B-AD2C-3E9E07E015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5CA571-4AC0-6F40-843A-ACF4B714C4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8FF51-AD92-9A41-972C-B9E184C75B97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0EF1FC-130B-2242-904C-981D369F5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6B2FD7-3B72-7D48-8EA8-62E6A1C9C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02166-096A-6147-A555-1EA37B3E82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879578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F34B11-2D0E-FC4C-A20E-59FC09EC67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34C99F-D311-9647-BE57-0BAA5F15A3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D939C0-CC3A-8C4D-AA6E-0121985A61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8FF51-AD92-9A41-972C-B9E184C75B97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66EFE1-E1DD-A548-8FFB-99B3ABD83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8AE494-3A7D-A644-BBB8-1AE532B8A1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02166-096A-6147-A555-1EA37B3E82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162172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CD2BD1-35B0-CC44-8303-CFA866767B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59C7CC-B025-DB4E-9E7E-AB925A196C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5DA28D-7D7B-D74C-9C0B-1E5796579A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8FF51-AD92-9A41-972C-B9E184C75B97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B2F2AD-BC0B-4C44-9B7C-C120730FBA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0D0E90-E37D-DC47-A6AF-80515CFA3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02166-096A-6147-A555-1EA37B3E82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623629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C5CAC-44AE-3C4C-BC14-6AB071C4AA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888E15-06BE-4A44-BD3B-51B5F1A5CD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4D0B08-032C-014E-9F41-5A9BB3D2CD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193FC5-754C-0D42-B6AB-CEEC4ED30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8FF51-AD92-9A41-972C-B9E184C75B97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65FAE8-935C-E141-8FDD-BF0D054E5B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C78933-ABC9-DE4D-A306-0050D5BF9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02166-096A-6147-A555-1EA37B3E82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724815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3187F0-FC1E-284E-AE52-A7AA3B4F75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4DE68F-8134-7743-9766-8CF670A557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F18418-8EC6-3E45-87F1-FF7C932910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64CA54-1F64-4145-92EA-8FC97D35BF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395967D-8728-FF40-BF0C-6F7E426F52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6DEEA28-694A-3F40-8386-DC29E35E4F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8FF51-AD92-9A41-972C-B9E184C75B97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65ACFDB-C5C8-9E45-9DA2-BCF559E10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7B3BBBE-117B-D74A-8E91-6BE19885C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02166-096A-6147-A555-1EA37B3E82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807832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E88697-E946-E546-A9C0-0EA9F2D57B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E8BD15C-17A1-DC4E-8367-7C57AF4017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8FF51-AD92-9A41-972C-B9E184C75B97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E4683E-C86D-204C-8393-83F0D12A9B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FF0048-8C85-314A-A73D-AF0CE9557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02166-096A-6147-A555-1EA37B3E82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752535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8808EE-6CFF-3145-A57F-A0FCF824DF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8FF51-AD92-9A41-972C-B9E184C75B97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82294FA-4C2E-B046-9E78-03531BDAB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ECC212-5842-464A-965C-D9E8D5B8B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02166-096A-6147-A555-1EA37B3E82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619580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D88FB-EC7F-FD48-A30D-5BB44A77EB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9F69A3-0120-D54C-B0C5-DA526C06A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AD41E5-ECF1-6841-AFD9-FA7ABEBB1A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3263F1-F0D7-1840-8A9C-CC8D4355F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8FF51-AD92-9A41-972C-B9E184C75B97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C88B1F-707E-0849-A742-4D1D6564C7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3A0377-FA1E-9F45-8BFD-2BD1C0A6F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02166-096A-6147-A555-1EA37B3E82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412283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3C3CD5-E234-D345-8BFD-DA0FA2FCB6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3C61B95-8801-9848-A82A-47997AB5AC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24F9E6-4CD5-E744-96EC-126805B13E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57031D-0234-5C4A-8986-609DFD3BC8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8FF51-AD92-9A41-972C-B9E184C75B97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AB8CF4-9CCE-3246-AB83-09F383CF4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D5F058-0DAC-EC43-A4E0-502797A5DA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02166-096A-6147-A555-1EA37B3E82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37472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960004-A33D-AB4A-A6DD-DFFC35527F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D331C5-9537-6540-868D-845B28793C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7F71C2-2F73-3B45-87DD-D85A7D8322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18FF51-AD92-9A41-972C-B9E184C75B97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C7B671-3397-A641-9452-AC71007C10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1039DC-791F-A744-ABDF-8F74762492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702166-096A-6147-A555-1EA37B3E82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316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7BE04B-8AD4-7346-B187-88B4EC67E9A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Diocesan Synod </a:t>
            </a:r>
            <a:br>
              <a:rPr lang="en-US" dirty="0"/>
            </a:br>
            <a:r>
              <a:rPr lang="en-US" dirty="0"/>
              <a:t>2025 Budget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2A2C8E-3D95-6F4A-AE94-EA60224938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 November 2024</a:t>
            </a:r>
          </a:p>
        </p:txBody>
      </p:sp>
    </p:spTree>
    <p:extLst>
      <p:ext uri="{BB962C8B-B14F-4D97-AF65-F5344CB8AC3E}">
        <p14:creationId xmlns:p14="http://schemas.microsoft.com/office/powerpoint/2010/main" val="2814053576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FBE1D2-AC47-873D-3398-EDA115E1D9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Expenditure Budget</a:t>
            </a:r>
            <a:endParaRPr lang="en-GB" b="1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CFFD9465-212E-F7AF-A949-F8B362B7F58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02495" y="1330324"/>
            <a:ext cx="7587009" cy="4767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2023412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C7D43D-42A6-35A8-99DD-001E350955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Budgeted Result</a:t>
            </a:r>
            <a:endParaRPr lang="en-GB" b="1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EF3D65D1-7C00-F496-4D9A-8F95CE52BC3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86216" y="1444974"/>
            <a:ext cx="9682835" cy="2974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6977431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714098-3226-7D85-F24A-86BA865749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Other Considerations</a:t>
            </a:r>
            <a:endParaRPr lang="en-GB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30C589-4E5B-EE15-EC68-955D79E4B8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Future of support from Church Commissioners from 2026 unknown</a:t>
            </a:r>
          </a:p>
          <a:p>
            <a:r>
              <a:rPr lang="en-US" dirty="0"/>
              <a:t>Use of designated funds – these have been put aside for a specific purpose</a:t>
            </a:r>
          </a:p>
          <a:p>
            <a:r>
              <a:rPr lang="en-US" dirty="0"/>
              <a:t>Use of restricted funds – these have been given to support with a specific project or cost</a:t>
            </a:r>
          </a:p>
          <a:p>
            <a:r>
              <a:rPr lang="en-US" dirty="0"/>
              <a:t>Endowment funds – we can access some of the increases in capital through total return</a:t>
            </a:r>
          </a:p>
          <a:p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867362187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1CE0F6-F44F-97D3-8BB4-2CD1080B4B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2024 – Where are we?</a:t>
            </a:r>
            <a:endParaRPr lang="en-GB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5154DE-4685-5D23-BEAF-E1A680B6D5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Unrestricted fund results to 30</a:t>
            </a:r>
            <a:r>
              <a:rPr lang="en-US" baseline="30000" dirty="0"/>
              <a:t>th</a:t>
            </a:r>
            <a:r>
              <a:rPr lang="en-US" dirty="0"/>
              <a:t> September 2024 – deficit of £608k</a:t>
            </a:r>
          </a:p>
          <a:p>
            <a:pPr lvl="1"/>
            <a:r>
              <a:rPr lang="en-US" dirty="0"/>
              <a:t>This is in line with budgeted deficit for the year</a:t>
            </a:r>
          </a:p>
          <a:p>
            <a:r>
              <a:rPr lang="en-US" dirty="0"/>
              <a:t>Forecast to 31</a:t>
            </a:r>
            <a:r>
              <a:rPr lang="en-US" baseline="30000" dirty="0"/>
              <a:t>st</a:t>
            </a:r>
            <a:r>
              <a:rPr lang="en-US" dirty="0"/>
              <a:t> December – deficit of £1,055k</a:t>
            </a:r>
          </a:p>
          <a:p>
            <a:pPr lvl="1"/>
            <a:r>
              <a:rPr lang="en-US" dirty="0"/>
              <a:t>This is within the budget scenario range of £741k deficit to £1,107k deficit</a:t>
            </a:r>
          </a:p>
          <a:p>
            <a:pPr lvl="1"/>
            <a:r>
              <a:rPr lang="en-US" dirty="0"/>
              <a:t>Forecast deficit is a result of investment in stipendiary clergy and clergy housing in particular as well as under-collection of parish share</a:t>
            </a:r>
          </a:p>
          <a:p>
            <a:pPr lvl="1"/>
            <a:r>
              <a:rPr lang="en-US" dirty="0"/>
              <a:t>There are likely to be some designated or restricted reserves to offset this – reviewed at year end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0514161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A04E1-7CE1-F6B3-9C48-E91EB8896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2024 – Income in more detail</a:t>
            </a:r>
            <a:endParaRPr lang="en-GB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0A7381-669B-6C2B-284A-124CD7CE4F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Parish share collection is 4.2% higher than last year</a:t>
            </a:r>
            <a:r>
              <a:rPr lang="en-US" sz="3200" dirty="0"/>
              <a:t> </a:t>
            </a:r>
          </a:p>
          <a:p>
            <a:pPr lvl="1"/>
            <a:r>
              <a:rPr lang="en-US" dirty="0"/>
              <a:t>We are experiencing greater growth year on year than the majority of other dioceses</a:t>
            </a:r>
          </a:p>
          <a:p>
            <a:pPr lvl="1"/>
            <a:r>
              <a:rPr lang="en-US" dirty="0"/>
              <a:t>Expect 85.5% collection rate by the end of the year (budget expected 88% minimum) </a:t>
            </a:r>
          </a:p>
          <a:p>
            <a:r>
              <a:rPr lang="en-GB" dirty="0"/>
              <a:t>Investment income is higher than expected as interest rates have remained high </a:t>
            </a:r>
          </a:p>
          <a:p>
            <a:r>
              <a:rPr lang="en-GB" dirty="0"/>
              <a:t>Rental income is beginning to fall as more properties are used for clergy housing</a:t>
            </a:r>
          </a:p>
          <a:p>
            <a:r>
              <a:rPr lang="en-GB" dirty="0"/>
              <a:t>Parochial fees are improving – new process in place</a:t>
            </a:r>
          </a:p>
        </p:txBody>
      </p:sp>
    </p:spTree>
    <p:extLst>
      <p:ext uri="{BB962C8B-B14F-4D97-AF65-F5344CB8AC3E}">
        <p14:creationId xmlns:p14="http://schemas.microsoft.com/office/powerpoint/2010/main" val="1553564669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3F6AB6-0C60-69AA-C519-3D4CE0BF5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2024 – Expenses in more detail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265C93-E2E0-A5FD-F953-83BD6A50A3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Stipendiary clergy numbers increased from 59.5 to 64 during 2024</a:t>
            </a:r>
          </a:p>
          <a:p>
            <a:r>
              <a:rPr lang="en-US" dirty="0"/>
              <a:t>Significant investment in clergy housing</a:t>
            </a:r>
          </a:p>
          <a:p>
            <a:pPr lvl="1"/>
            <a:r>
              <a:rPr lang="en-US" dirty="0"/>
              <a:t>Vacancy works</a:t>
            </a:r>
          </a:p>
          <a:p>
            <a:pPr lvl="1"/>
            <a:r>
              <a:rPr lang="en-US" dirty="0"/>
              <a:t>Catch up from works delayed due to COVID</a:t>
            </a:r>
          </a:p>
          <a:p>
            <a:pPr lvl="1"/>
            <a:r>
              <a:rPr lang="en-US" dirty="0"/>
              <a:t>Impact of inflation on property works</a:t>
            </a:r>
          </a:p>
          <a:p>
            <a:r>
              <a:rPr lang="en-US" dirty="0"/>
              <a:t>Successful shut down of old IT infrastructure leading to future savings</a:t>
            </a:r>
          </a:p>
          <a:p>
            <a:r>
              <a:rPr lang="en-US" dirty="0"/>
              <a:t>Pension savings for clergy (reduction in contribution) and lay staff (use of a pension surplus to pay contributions)</a:t>
            </a:r>
          </a:p>
          <a:p>
            <a:r>
              <a:rPr lang="en-US" dirty="0"/>
              <a:t>Increase in Peninsular House costs due to utility costs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6598463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4B062-8BEF-DB5F-26AD-93D0F14C0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National view</a:t>
            </a:r>
            <a:endParaRPr lang="en-GB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FD9D45-567F-B678-E0DB-25FD057C73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Most dioceses continue to forecast deficits – national picture suggests £62m across the country</a:t>
            </a:r>
          </a:p>
          <a:p>
            <a:r>
              <a:rPr lang="en-US" dirty="0"/>
              <a:t>Diocesan Finance Review</a:t>
            </a:r>
          </a:p>
          <a:p>
            <a:pPr lvl="1"/>
            <a:r>
              <a:rPr lang="en-US" dirty="0"/>
              <a:t>Data collection complete</a:t>
            </a:r>
          </a:p>
          <a:p>
            <a:pPr lvl="1"/>
            <a:r>
              <a:rPr lang="en-US" dirty="0"/>
              <a:t>Proposal for support being prepared</a:t>
            </a:r>
          </a:p>
          <a:p>
            <a:pPr lvl="1"/>
            <a:r>
              <a:rPr lang="en-US" dirty="0"/>
              <a:t>Expect to hear proposals in early 2025</a:t>
            </a:r>
          </a:p>
          <a:p>
            <a:pPr marL="457200" lvl="1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39033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671AFE-3FDA-C296-6BFD-7027FD1CCB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Budget process</a:t>
            </a:r>
            <a:endParaRPr lang="en-GB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6A515A-B8A7-BEF6-4BF7-26F5549FFC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89BA628-2136-DF1D-0DB3-57E399B2F2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225" y="1690688"/>
            <a:ext cx="11616612" cy="4044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0538500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AEEB35-71A0-6B76-8EBF-84D294ED4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Budget process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AF5F21-4D03-08BE-D39C-77FDC321C3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Three scenarios drafted for 2025</a:t>
            </a:r>
            <a:r>
              <a:rPr lang="en-GB" dirty="0"/>
              <a:t> and shared for comment</a:t>
            </a:r>
          </a:p>
          <a:p>
            <a:pPr lvl="1"/>
            <a:r>
              <a:rPr lang="en-GB" dirty="0"/>
              <a:t>Based on the approved vision and strategy and reflects commitments made under SMMI bid</a:t>
            </a:r>
          </a:p>
          <a:p>
            <a:r>
              <a:rPr lang="en-GB" dirty="0"/>
              <a:t>Final budget proposal presents the recommendations from this</a:t>
            </a:r>
          </a:p>
          <a:p>
            <a:pPr lvl="1"/>
            <a:r>
              <a:rPr lang="en-GB" dirty="0"/>
              <a:t>Has been recommended by Audit Committee and Bishop’s Council for approval by </a:t>
            </a:r>
            <a:r>
              <a:rPr lang="en-GB"/>
              <a:t>Diocesan Synod</a:t>
            </a:r>
            <a:endParaRPr lang="en-GB" dirty="0"/>
          </a:p>
          <a:p>
            <a:r>
              <a:rPr lang="en-GB" dirty="0"/>
              <a:t>2026 and 2027 projections are based on best available information</a:t>
            </a:r>
          </a:p>
        </p:txBody>
      </p:sp>
    </p:spTree>
    <p:extLst>
      <p:ext uri="{BB962C8B-B14F-4D97-AF65-F5344CB8AC3E}">
        <p14:creationId xmlns:p14="http://schemas.microsoft.com/office/powerpoint/2010/main" val="1534309411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701382-04C9-61A9-779F-5DE209E1FB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Budget</a:t>
            </a:r>
            <a:r>
              <a:rPr lang="en-US" dirty="0"/>
              <a:t> </a:t>
            </a:r>
            <a:r>
              <a:rPr lang="en-US" b="1" dirty="0"/>
              <a:t>Assumptions - 2025</a:t>
            </a:r>
            <a:endParaRPr lang="en-GB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0D8354-3284-580D-969D-4C3AE73434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Parish share budget increases by 3%</a:t>
            </a:r>
          </a:p>
          <a:p>
            <a:pPr lvl="1"/>
            <a:r>
              <a:rPr lang="en-US" dirty="0"/>
              <a:t>Individual parish changes will be subject to the outcome of the parish share review</a:t>
            </a:r>
            <a:endParaRPr lang="en-GB" dirty="0"/>
          </a:p>
          <a:p>
            <a:r>
              <a:rPr lang="en-GB" dirty="0"/>
              <a:t>Investment income expected to fall (use of funds and falling interest rates)</a:t>
            </a:r>
          </a:p>
          <a:p>
            <a:r>
              <a:rPr lang="en-GB" dirty="0"/>
              <a:t>Clergy stipends and lay staff salaries are uplifted by 3% in line with the increase to national benchmark stipends</a:t>
            </a:r>
          </a:p>
          <a:p>
            <a:r>
              <a:rPr lang="en-GB" dirty="0"/>
              <a:t>Stipendiary posts continue to be recruited to in line with deanery plans – assume all filled by April 2025</a:t>
            </a:r>
          </a:p>
          <a:p>
            <a:r>
              <a:rPr lang="en-GB" dirty="0"/>
              <a:t>Pension costs continue at current level</a:t>
            </a:r>
          </a:p>
          <a:p>
            <a:r>
              <a:rPr lang="en-GB" dirty="0"/>
              <a:t>Significant investment in mission and discipleship team to support clergy</a:t>
            </a:r>
          </a:p>
          <a:p>
            <a:r>
              <a:rPr lang="en-GB" dirty="0"/>
              <a:t>All staff posts committed to under the SMMI bid are in place throughout the year</a:t>
            </a:r>
          </a:p>
          <a:p>
            <a:r>
              <a:rPr lang="en-GB" dirty="0"/>
              <a:t>Inflationary increases of 2%-5% applied to other costs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4377345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99C581-846F-4699-B7B0-16C9F21B29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Income Budget</a:t>
            </a:r>
            <a:endParaRPr lang="en-GB" b="1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C3752A7-3024-996F-95A3-786EB79F3B5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932654"/>
            <a:ext cx="10420350" cy="3622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0510778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10.0.17763.0"/>
  <p:tag name="AS_RELEASE_DATE" val="2022.02.14"/>
  <p:tag name="AS_TITLE" val="Aspose.Slides for .NET 4.0"/>
  <p:tag name="AS_VERSION" val="22.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oP PP template, May24" id="{9B612B0F-39C5-4B27-A8AF-1B479DACCE6E}" vid="{656490AE-CD4E-488A-874D-55409EDEBE1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c15c9f3-89de-41f0-808e-0d6a6779343a" xsi:nil="true"/>
    <lcf76f155ced4ddcb4097134ff3c332f xmlns="2f116d5b-396f-4e4a-83ba-9442a2ac4a70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C039752084F974F8A936374EF80F060" ma:contentTypeVersion="15" ma:contentTypeDescription="Create a new document." ma:contentTypeScope="" ma:versionID="7567b44f804d7901cfbac22e612f705e">
  <xsd:schema xmlns:xsd="http://www.w3.org/2001/XMLSchema" xmlns:xs="http://www.w3.org/2001/XMLSchema" xmlns:p="http://schemas.microsoft.com/office/2006/metadata/properties" xmlns:ns2="2f116d5b-396f-4e4a-83ba-9442a2ac4a70" xmlns:ns3="ac15c9f3-89de-41f0-808e-0d6a6779343a" targetNamespace="http://schemas.microsoft.com/office/2006/metadata/properties" ma:root="true" ma:fieldsID="feee031ffaeca813ee68faf83cc06207" ns2:_="" ns3:_="">
    <xsd:import namespace="2f116d5b-396f-4e4a-83ba-9442a2ac4a70"/>
    <xsd:import namespace="ac15c9f3-89de-41f0-808e-0d6a6779343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LengthInSecond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116d5b-396f-4e4a-83ba-9442a2ac4a7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3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206aabbe-596b-4e13-ae27-cd64ca0bc19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15c9f3-89de-41f0-808e-0d6a6779343a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9deb6b03-0464-4c9f-a853-4b6af6b3e969}" ma:internalName="TaxCatchAll" ma:showField="CatchAllData" ma:web="ac15c9f3-89de-41f0-808e-0d6a6779343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8429A87-84C4-4A91-A738-71192CA649A4}">
  <ds:schemaRefs>
    <ds:schemaRef ds:uri="http://schemas.microsoft.com/office/2006/metadata/properties"/>
    <ds:schemaRef ds:uri="http://www.w3.org/XML/1998/namespace"/>
    <ds:schemaRef ds:uri="http://purl.org/dc/terms/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ac15c9f3-89de-41f0-808e-0d6a6779343a"/>
    <ds:schemaRef ds:uri="http://schemas.openxmlformats.org/package/2006/metadata/core-properties"/>
    <ds:schemaRef ds:uri="2f116d5b-396f-4e4a-83ba-9442a2ac4a70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7E6CAFF7-AC9B-4071-83FB-D742AB5C9FA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008BDC2-F03C-45F1-9B77-009D42DACD8C}"/>
</file>

<file path=docProps/app.xml><?xml version="1.0" encoding="utf-8"?>
<Properties xmlns="http://schemas.openxmlformats.org/officeDocument/2006/extended-properties" xmlns:vt="http://schemas.openxmlformats.org/officeDocument/2006/docPropsVTypes">
  <Template>Budget presentation November 2024</Template>
  <TotalTime>480</TotalTime>
  <Words>539</Words>
  <Application>Microsoft Office PowerPoint</Application>
  <PresentationFormat>Widescreen</PresentationFormat>
  <Paragraphs>56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Aptos</vt:lpstr>
      <vt:lpstr>Arial</vt:lpstr>
      <vt:lpstr>Calibri</vt:lpstr>
      <vt:lpstr>Calibri Light</vt:lpstr>
      <vt:lpstr>Office Theme</vt:lpstr>
      <vt:lpstr>Diocesan Synod  2025 Budget </vt:lpstr>
      <vt:lpstr>2024 – Where are we?</vt:lpstr>
      <vt:lpstr>2024 – Income in more detail</vt:lpstr>
      <vt:lpstr>2024 – Expenses in more detail</vt:lpstr>
      <vt:lpstr>National view</vt:lpstr>
      <vt:lpstr>Budget process</vt:lpstr>
      <vt:lpstr>Budget process</vt:lpstr>
      <vt:lpstr>Budget Assumptions - 2025</vt:lpstr>
      <vt:lpstr>Income Budget</vt:lpstr>
      <vt:lpstr>Expenditure Budget</vt:lpstr>
      <vt:lpstr>Budgeted Result</vt:lpstr>
      <vt:lpstr>Other Considerations</vt:lpstr>
    </vt:vector>
  </TitlesOfParts>
  <Company>Diocese Consortium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Elaine Coe</dc:creator>
  <cp:lastModifiedBy>Elaine Coe</cp:lastModifiedBy>
  <cp:revision>3</cp:revision>
  <cp:lastPrinted>2024-11-01T16:17:47Z</cp:lastPrinted>
  <dcterms:created xsi:type="dcterms:W3CDTF">2024-10-31T15:43:07Z</dcterms:created>
  <dcterms:modified xsi:type="dcterms:W3CDTF">2024-11-01T16:37:26Z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INKTEK-CHUNK-1">
    <vt:lpwstr>010021{"F":2,"I":"8281-6279-C267-5876"}</vt:lpwstr>
  </property>
  <property fmtid="{D5CDD505-2E9C-101B-9397-08002B2CF9AE}" pid="3" name="ContentTypeId">
    <vt:lpwstr>0x0101003C039752084F974F8A936374EF80F060</vt:lpwstr>
  </property>
  <property fmtid="{D5CDD505-2E9C-101B-9397-08002B2CF9AE}" pid="4" name="Order">
    <vt:r8>140200</vt:r8>
  </property>
</Properties>
</file>