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98" r:id="rId1"/>
  </p:sldMasterIdLst>
  <p:notesMasterIdLst>
    <p:notesMasterId r:id="rId17"/>
  </p:notesMasterIdLst>
  <p:sldIdLst>
    <p:sldId id="1728" r:id="rId2"/>
    <p:sldId id="1716" r:id="rId3"/>
    <p:sldId id="1729" r:id="rId4"/>
    <p:sldId id="1730" r:id="rId5"/>
    <p:sldId id="1731" r:id="rId6"/>
    <p:sldId id="1732" r:id="rId7"/>
    <p:sldId id="1733" r:id="rId8"/>
    <p:sldId id="1734" r:id="rId9"/>
    <p:sldId id="1736" r:id="rId10"/>
    <p:sldId id="1735" r:id="rId11"/>
    <p:sldId id="1738" r:id="rId12"/>
    <p:sldId id="1737" r:id="rId13"/>
    <p:sldId id="1744" r:id="rId14"/>
    <p:sldId id="1742" r:id="rId15"/>
    <p:sldId id="173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9384F"/>
    <a:srgbClr val="E1E2F6"/>
    <a:srgbClr val="D0E8F2"/>
    <a:srgbClr val="99CCFF"/>
    <a:srgbClr val="C7E7F3"/>
    <a:srgbClr val="FFF8F2"/>
    <a:srgbClr val="D6D2CF"/>
    <a:srgbClr val="8064A1"/>
    <a:srgbClr val="384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94682"/>
  </p:normalViewPr>
  <p:slideViewPr>
    <p:cSldViewPr>
      <p:cViewPr varScale="1">
        <p:scale>
          <a:sx n="108" d="100"/>
          <a:sy n="108" d="100"/>
        </p:scale>
        <p:origin x="624" y="10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B393B1-B356-1547-A038-E67E6BC864DC}" type="datetimeFigureOut">
              <a:rPr lang="en-GB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96FE149-CCAD-024D-A9C5-050121AC5F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4898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46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09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2322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444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5487D3-FDEE-FE45-9A5B-E9B9189B4C6A}" type="datetimeFigureOut">
              <a:rPr lang="en-GB" smtClean="0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C3F13538-2029-F34D-A456-B4AEBA10F0F4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1" y="-99392"/>
            <a:ext cx="12215761" cy="6957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68"/>
          <a:stretch/>
        </p:blipFill>
        <p:spPr>
          <a:xfrm>
            <a:off x="119336" y="1628800"/>
            <a:ext cx="466856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EE9DBD-6575-ED45-85B0-87D9B3B4A363}" type="datetimeFigureOut">
              <a:rPr lang="en-GB" smtClean="0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3EA58C5-8EC7-4E49-9D2B-3685D28A300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82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EE9DBD-6575-ED45-85B0-87D9B3B4A363}" type="datetimeFigureOut">
              <a:rPr lang="en-GB" smtClean="0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3EA58C5-8EC7-4E49-9D2B-3685D28A300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37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EE9DBD-6575-ED45-85B0-87D9B3B4A363}" type="datetimeFigureOut">
              <a:rPr lang="en-GB" smtClean="0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3EA58C5-8EC7-4E49-9D2B-3685D28A300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34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EE9DBD-6575-ED45-85B0-87D9B3B4A363}" type="datetimeFigureOut">
              <a:rPr lang="en-GB" smtClean="0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3EA58C5-8EC7-4E49-9D2B-3685D28A3008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04" y="6093296"/>
            <a:ext cx="170702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EE9DBD-6575-ED45-85B0-87D9B3B4A363}" type="datetimeFigureOut">
              <a:rPr lang="en-GB" smtClean="0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3EA58C5-8EC7-4E49-9D2B-3685D28A300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67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EE9DBD-6575-ED45-85B0-87D9B3B4A363}" type="datetimeFigureOut">
              <a:rPr lang="en-GB" smtClean="0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3EA58C5-8EC7-4E49-9D2B-3685D28A300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33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9F3771-11DD-4E44-B6D5-9E40AB7AE0E0}" type="datetimeFigureOut">
              <a:rPr lang="en-GB" smtClean="0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26AAA003-D580-6D4A-9761-747AD2C62BD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395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42EF90-72A8-294D-A776-CCE5D928F8AD}" type="datetimeFigureOut">
              <a:rPr lang="en-GB" smtClean="0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CE7CDFD4-CB75-874B-BEE4-A3DC91F11AA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65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151313" y="27813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82888" y="23495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782888" y="2205038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5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1C3064-9C61-7E4D-8146-BC90F2E80312}" type="datetimeFigureOut">
              <a:rPr lang="en-GB" smtClean="0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B4B8FAB7-652F-0641-9E34-02F041348E8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900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310C7E-10AD-3443-B1BF-199B66D4AD98}" type="datetimeFigureOut">
              <a:rPr lang="en-GB" smtClean="0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BA5BBA87-AEB0-7545-810E-BF12CF9BA84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959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356F40-EB39-CA4A-99BA-C09F75201984}" type="datetimeFigureOut">
              <a:rPr lang="en-GB" smtClean="0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CBB29C5-F707-F248-8679-97ACF1CAF4C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273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4BAF2C-8853-1344-B675-E2ADD24A5599}" type="datetimeFigureOut">
              <a:rPr lang="en-GB" smtClean="0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5C3A1AF-1996-F84A-8CA5-689A9B84775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556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803AF0-AED5-974A-9153-2751BFA4B2D4}" type="datetimeFigureOut">
              <a:rPr lang="en-GB" smtClean="0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89C20940-2F1D-1F46-9AA3-3689D894CD4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099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7381AC-A857-9A48-906D-A1F36CDE915D}" type="datetimeFigureOut">
              <a:rPr lang="en-GB" smtClean="0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D1BF15E-28DE-0D40-A5F2-2FC9DC3796A4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04" y="6093296"/>
            <a:ext cx="170702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7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302105-88F5-EB4F-94D7-07658E47D060}" type="datetimeFigureOut">
              <a:rPr lang="en-GB" smtClean="0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02CB1296-9754-9A41-A58B-B31687781EE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462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4F8162-7C38-4847-B8F8-C51CEAAE6754}" type="datetimeFigureOut">
              <a:rPr lang="en-GB" smtClean="0"/>
              <a:pPr>
                <a:defRPr/>
              </a:pPr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</p:spPr>
        <p:txBody>
          <a:bodyPr/>
          <a:lstStyle/>
          <a:p>
            <a:fld id="{E6D5C9B9-DB41-6042-A7BA-58CE58EE330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80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18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99" r:id="rId1"/>
    <p:sldLayoutId id="2147485500" r:id="rId2"/>
    <p:sldLayoutId id="2147485501" r:id="rId3"/>
    <p:sldLayoutId id="2147485502" r:id="rId4"/>
    <p:sldLayoutId id="2147485503" r:id="rId5"/>
    <p:sldLayoutId id="2147485504" r:id="rId6"/>
    <p:sldLayoutId id="2147485505" r:id="rId7"/>
    <p:sldLayoutId id="2147485506" r:id="rId8"/>
    <p:sldLayoutId id="2147485507" r:id="rId9"/>
    <p:sldLayoutId id="2147485508" r:id="rId10"/>
    <p:sldLayoutId id="2147485509" r:id="rId11"/>
    <p:sldLayoutId id="2147485510" r:id="rId12"/>
    <p:sldLayoutId id="2147485511" r:id="rId13"/>
    <p:sldLayoutId id="2147485512" r:id="rId14"/>
    <p:sldLayoutId id="2147485513" r:id="rId15"/>
    <p:sldLayoutId id="2147485514" r:id="rId16"/>
    <p:sldLayoutId id="2147485515" r:id="rId17"/>
    <p:sldLayoutId id="214748551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2554545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Isle of Wight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Deanery Vision &amp; Missional Framework</a:t>
            </a:r>
            <a:endParaRPr lang="en-GB" altLang="en-US" sz="1400" dirty="0">
              <a:latin typeface="Gill Sans MT" pitchFamily="34" charset="0"/>
              <a:cs typeface="Arial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GB" altLang="en-US" sz="2800" dirty="0">
              <a:latin typeface="Gill Sans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2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Our Missional Approach</a:t>
            </a:r>
            <a:endParaRPr lang="en-GB" altLang="en-US" sz="1400" dirty="0">
              <a:latin typeface="Gill Sans MT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496" y="1268760"/>
            <a:ext cx="11467128" cy="2123658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GB" altLang="en-US" sz="4400" dirty="0">
                <a:latin typeface="Gill Sans MT" pitchFamily="34" charset="0"/>
                <a:cs typeface="Arial" charset="0"/>
              </a:rPr>
              <a:t>Revive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sz="4400" dirty="0">
                <a:latin typeface="Gill Sans MT" pitchFamily="34" charset="0"/>
                <a:cs typeface="Arial" charset="0"/>
              </a:rPr>
              <a:t>Revitalise existing, and grow younger </a:t>
            </a:r>
          </a:p>
          <a:p>
            <a:pPr marL="1200150" lvl="1" indent="-457200">
              <a:spcBef>
                <a:spcPct val="0"/>
              </a:spcBef>
              <a:defRPr/>
            </a:pPr>
            <a:r>
              <a:rPr lang="en-GB" altLang="en-US" sz="4000" dirty="0">
                <a:latin typeface="Gill Sans MT" pitchFamily="34" charset="0"/>
                <a:cs typeface="Arial" charset="0"/>
              </a:rPr>
              <a:t>Pathways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3352" y="3933056"/>
            <a:ext cx="11467128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en-GB" altLang="en-US" sz="4400" dirty="0">
              <a:latin typeface="Gill Sans MT" pitchFamily="34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810772"/>
              </p:ext>
            </p:extLst>
          </p:nvPr>
        </p:nvGraphicFramePr>
        <p:xfrm>
          <a:off x="407368" y="3931189"/>
          <a:ext cx="11323111" cy="771307"/>
        </p:xfrm>
        <a:graphic>
          <a:graphicData uri="http://schemas.openxmlformats.org/drawingml/2006/table">
            <a:tbl>
              <a:tblPr firstRow="1" firstCol="1" bandRow="1"/>
              <a:tblGrid>
                <a:gridCol w="2829904">
                  <a:extLst>
                    <a:ext uri="{9D8B030D-6E8A-4147-A177-3AD203B41FA5}">
                      <a16:colId xmlns:a16="http://schemas.microsoft.com/office/drawing/2014/main" val="499667484"/>
                    </a:ext>
                  </a:extLst>
                </a:gridCol>
                <a:gridCol w="2831069">
                  <a:extLst>
                    <a:ext uri="{9D8B030D-6E8A-4147-A177-3AD203B41FA5}">
                      <a16:colId xmlns:a16="http://schemas.microsoft.com/office/drawing/2014/main" val="1245908523"/>
                    </a:ext>
                  </a:extLst>
                </a:gridCol>
                <a:gridCol w="2831069">
                  <a:extLst>
                    <a:ext uri="{9D8B030D-6E8A-4147-A177-3AD203B41FA5}">
                      <a16:colId xmlns:a16="http://schemas.microsoft.com/office/drawing/2014/main" val="2493967579"/>
                    </a:ext>
                  </a:extLst>
                </a:gridCol>
                <a:gridCol w="2831069">
                  <a:extLst>
                    <a:ext uri="{9D8B030D-6E8A-4147-A177-3AD203B41FA5}">
                      <a16:colId xmlns:a16="http://schemas.microsoft.com/office/drawing/2014/main" val="2624091866"/>
                    </a:ext>
                  </a:extLst>
                </a:gridCol>
              </a:tblGrid>
              <a:tr h="771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UNCONNECTED            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FRINGE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CONGREGATION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COMMITTED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457090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5010150" y="9756775"/>
            <a:ext cx="571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451600" y="9763125"/>
            <a:ext cx="571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129588" y="9769475"/>
            <a:ext cx="5730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27648" y="4293096"/>
            <a:ext cx="1008112" cy="0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75920" y="4293096"/>
            <a:ext cx="1008112" cy="0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44272" y="4293096"/>
            <a:ext cx="1008112" cy="0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231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3352" y="334523"/>
            <a:ext cx="11467128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en-GB" altLang="en-US" sz="4400" dirty="0">
              <a:latin typeface="Gill Sans MT" pitchFamily="34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12134"/>
              </p:ext>
            </p:extLst>
          </p:nvPr>
        </p:nvGraphicFramePr>
        <p:xfrm>
          <a:off x="407368" y="332656"/>
          <a:ext cx="11323111" cy="771307"/>
        </p:xfrm>
        <a:graphic>
          <a:graphicData uri="http://schemas.openxmlformats.org/drawingml/2006/table">
            <a:tbl>
              <a:tblPr firstRow="1" firstCol="1" bandRow="1"/>
              <a:tblGrid>
                <a:gridCol w="2829904">
                  <a:extLst>
                    <a:ext uri="{9D8B030D-6E8A-4147-A177-3AD203B41FA5}">
                      <a16:colId xmlns:a16="http://schemas.microsoft.com/office/drawing/2014/main" val="499667484"/>
                    </a:ext>
                  </a:extLst>
                </a:gridCol>
                <a:gridCol w="2831069">
                  <a:extLst>
                    <a:ext uri="{9D8B030D-6E8A-4147-A177-3AD203B41FA5}">
                      <a16:colId xmlns:a16="http://schemas.microsoft.com/office/drawing/2014/main" val="1245908523"/>
                    </a:ext>
                  </a:extLst>
                </a:gridCol>
                <a:gridCol w="2831069">
                  <a:extLst>
                    <a:ext uri="{9D8B030D-6E8A-4147-A177-3AD203B41FA5}">
                      <a16:colId xmlns:a16="http://schemas.microsoft.com/office/drawing/2014/main" val="2493967579"/>
                    </a:ext>
                  </a:extLst>
                </a:gridCol>
                <a:gridCol w="2831069">
                  <a:extLst>
                    <a:ext uri="{9D8B030D-6E8A-4147-A177-3AD203B41FA5}">
                      <a16:colId xmlns:a16="http://schemas.microsoft.com/office/drawing/2014/main" val="2624091866"/>
                    </a:ext>
                  </a:extLst>
                </a:gridCol>
              </a:tblGrid>
              <a:tr h="771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UNCONNECTED            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FRINGE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CONGREGATION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COMMITTED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457090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5010150" y="9756775"/>
            <a:ext cx="571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451600" y="9763125"/>
            <a:ext cx="571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129588" y="9769475"/>
            <a:ext cx="5730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27648" y="694563"/>
            <a:ext cx="1008112" cy="0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75920" y="694563"/>
            <a:ext cx="1008112" cy="0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44272" y="694563"/>
            <a:ext cx="1008112" cy="0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37792"/>
              </p:ext>
            </p:extLst>
          </p:nvPr>
        </p:nvGraphicFramePr>
        <p:xfrm>
          <a:off x="263351" y="1464004"/>
          <a:ext cx="11467128" cy="1100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3190">
                  <a:extLst>
                    <a:ext uri="{9D8B030D-6E8A-4147-A177-3AD203B41FA5}">
                      <a16:colId xmlns:a16="http://schemas.microsoft.com/office/drawing/2014/main" val="3477875701"/>
                    </a:ext>
                  </a:extLst>
                </a:gridCol>
                <a:gridCol w="2293190">
                  <a:extLst>
                    <a:ext uri="{9D8B030D-6E8A-4147-A177-3AD203B41FA5}">
                      <a16:colId xmlns:a16="http://schemas.microsoft.com/office/drawing/2014/main" val="1687638770"/>
                    </a:ext>
                  </a:extLst>
                </a:gridCol>
                <a:gridCol w="2293190">
                  <a:extLst>
                    <a:ext uri="{9D8B030D-6E8A-4147-A177-3AD203B41FA5}">
                      <a16:colId xmlns:a16="http://schemas.microsoft.com/office/drawing/2014/main" val="912506723"/>
                    </a:ext>
                  </a:extLst>
                </a:gridCol>
                <a:gridCol w="2293190">
                  <a:extLst>
                    <a:ext uri="{9D8B030D-6E8A-4147-A177-3AD203B41FA5}">
                      <a16:colId xmlns:a16="http://schemas.microsoft.com/office/drawing/2014/main" val="1790572679"/>
                    </a:ext>
                  </a:extLst>
                </a:gridCol>
                <a:gridCol w="2294368">
                  <a:extLst>
                    <a:ext uri="{9D8B030D-6E8A-4147-A177-3AD203B41FA5}">
                      <a16:colId xmlns:a16="http://schemas.microsoft.com/office/drawing/2014/main" val="1609930732"/>
                    </a:ext>
                  </a:extLst>
                </a:gridCol>
              </a:tblGrid>
              <a:tr h="1100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Social Action and </a:t>
                      </a:r>
                      <a:endParaRPr lang="en-GB" sz="3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Care for our World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Pastoral Care and Fellowship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Worship and Prayer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Teaching and Preaching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Serving and Giving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35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84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Our Missional Approach</a:t>
            </a:r>
            <a:endParaRPr lang="en-GB" altLang="en-US" sz="1400" dirty="0">
              <a:latin typeface="Gill Sans MT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496" y="1268760"/>
            <a:ext cx="11467128" cy="5447645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GB" altLang="en-US" sz="4400" dirty="0">
                <a:latin typeface="Gill Sans MT" pitchFamily="34" charset="0"/>
                <a:cs typeface="Arial" charset="0"/>
              </a:rPr>
              <a:t>Revive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sz="4400" dirty="0">
                <a:latin typeface="Gill Sans MT" pitchFamily="34" charset="0"/>
                <a:cs typeface="Arial" charset="0"/>
              </a:rPr>
              <a:t>Revitalise</a:t>
            </a:r>
          </a:p>
          <a:p>
            <a:pPr marL="1200150" lvl="1" indent="-457200">
              <a:spcBef>
                <a:spcPct val="0"/>
              </a:spcBef>
              <a:defRPr/>
            </a:pPr>
            <a:r>
              <a:rPr lang="en-GB" altLang="en-US" sz="4000" dirty="0">
                <a:latin typeface="Gill Sans MT" pitchFamily="34" charset="0"/>
                <a:cs typeface="Arial" charset="0"/>
              </a:rPr>
              <a:t>Pathways</a:t>
            </a:r>
          </a:p>
          <a:p>
            <a:pPr marL="1200150" lvl="1" indent="-457200">
              <a:spcBef>
                <a:spcPct val="0"/>
              </a:spcBef>
              <a:defRPr/>
            </a:pPr>
            <a:r>
              <a:rPr lang="en-GB" altLang="en-US" sz="4000" dirty="0">
                <a:latin typeface="Gill Sans MT" pitchFamily="34" charset="0"/>
                <a:cs typeface="Arial" charset="0"/>
              </a:rPr>
              <a:t>Stepping Stones</a:t>
            </a:r>
          </a:p>
          <a:p>
            <a:pPr marL="1600200" lvl="2" indent="-457200">
              <a:spcBef>
                <a:spcPct val="0"/>
              </a:spcBef>
              <a:defRPr/>
            </a:pPr>
            <a:r>
              <a:rPr lang="en-GB" altLang="en-US" sz="3600" dirty="0">
                <a:latin typeface="Gill Sans MT" pitchFamily="34" charset="0"/>
                <a:cs typeface="Arial" charset="0"/>
              </a:rPr>
              <a:t>social action and care for our world, </a:t>
            </a:r>
          </a:p>
          <a:p>
            <a:pPr marL="1600200" lvl="2" indent="-457200">
              <a:spcBef>
                <a:spcPct val="0"/>
              </a:spcBef>
              <a:defRPr/>
            </a:pPr>
            <a:r>
              <a:rPr lang="en-GB" altLang="en-US" sz="3600" dirty="0">
                <a:latin typeface="Gill Sans MT" pitchFamily="34" charset="0"/>
                <a:cs typeface="Arial" charset="0"/>
              </a:rPr>
              <a:t>pastoral care and fellowship, </a:t>
            </a:r>
          </a:p>
          <a:p>
            <a:pPr marL="1600200" lvl="2" indent="-457200">
              <a:spcBef>
                <a:spcPct val="0"/>
              </a:spcBef>
              <a:defRPr/>
            </a:pPr>
            <a:r>
              <a:rPr lang="en-GB" altLang="en-US" sz="3600" dirty="0">
                <a:latin typeface="Gill Sans MT" pitchFamily="34" charset="0"/>
                <a:cs typeface="Arial" charset="0"/>
              </a:rPr>
              <a:t>worship and prayer, </a:t>
            </a:r>
          </a:p>
          <a:p>
            <a:pPr marL="1600200" lvl="2" indent="-457200">
              <a:spcBef>
                <a:spcPct val="0"/>
              </a:spcBef>
              <a:defRPr/>
            </a:pPr>
            <a:r>
              <a:rPr lang="en-GB" altLang="en-US" sz="3600" dirty="0">
                <a:latin typeface="Gill Sans MT" pitchFamily="34" charset="0"/>
                <a:cs typeface="Arial" charset="0"/>
              </a:rPr>
              <a:t>teaching and preaching, </a:t>
            </a:r>
          </a:p>
          <a:p>
            <a:pPr marL="1600200" lvl="2" indent="-457200">
              <a:spcBef>
                <a:spcPct val="0"/>
              </a:spcBef>
              <a:defRPr/>
            </a:pPr>
            <a:r>
              <a:rPr lang="en-GB" altLang="en-US" sz="3600" dirty="0">
                <a:latin typeface="Gill Sans MT" pitchFamily="34" charset="0"/>
                <a:cs typeface="Arial" charset="0"/>
              </a:rPr>
              <a:t>service and giving. </a:t>
            </a:r>
          </a:p>
        </p:txBody>
      </p:sp>
    </p:spTree>
    <p:extLst>
      <p:ext uri="{BB962C8B-B14F-4D97-AF65-F5344CB8AC3E}">
        <p14:creationId xmlns:p14="http://schemas.microsoft.com/office/powerpoint/2010/main" val="14869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Plans to Revitalise </a:t>
            </a:r>
            <a:endParaRPr lang="en-GB" altLang="en-US" sz="1400" dirty="0">
              <a:latin typeface="Gill Sans MT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496" y="1268760"/>
            <a:ext cx="11467128" cy="5016758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enable churches to create their own vision and missional plans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seek National Church funds to support revitalisation projects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develop the Team Cluster model for the Island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Recruit 8 Stipendiary Ministers: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License 1, Focal Minister for St Blasius, Shanklin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License 3,  SSM Curates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build on the 59 Lay Ministers already licensed this year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build on the 13 Anna-Chaplains already commissioned this year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appoint an Area Dean, and an Assistant Area Dean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prepare to receive 2 curates in mid 2024</a:t>
            </a:r>
          </a:p>
        </p:txBody>
      </p:sp>
    </p:spTree>
    <p:extLst>
      <p:ext uri="{BB962C8B-B14F-4D97-AF65-F5344CB8AC3E}">
        <p14:creationId xmlns:p14="http://schemas.microsoft.com/office/powerpoint/2010/main" val="39255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Team Clusters</a:t>
            </a:r>
            <a:endParaRPr lang="en-GB" altLang="en-US" sz="1400" dirty="0">
              <a:latin typeface="Gill Sans MT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496" y="1268760"/>
            <a:ext cx="11467128" cy="4524315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Stipendiary,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Self-Supporting Ministers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Retired Misters with Permission To Officiate,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Readers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Licensed Lay Workers (Preacher, Pastoral Assistants, Worship leaders)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Anna Chaplains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Youth workers &amp; Children's Workers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Administration Staff</a:t>
            </a:r>
            <a:endParaRPr lang="en-GB" altLang="en-US" sz="2800" dirty="0">
              <a:latin typeface="Gill Sans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85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Our Missional Approach</a:t>
            </a:r>
            <a:endParaRPr lang="en-GB" altLang="en-US" sz="1400" dirty="0">
              <a:latin typeface="Gill Sans MT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496" y="1268760"/>
            <a:ext cx="11467128" cy="3970318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GB" altLang="en-US" sz="4400" dirty="0">
                <a:latin typeface="Gill Sans MT" pitchFamily="34" charset="0"/>
                <a:cs typeface="Arial" charset="0"/>
              </a:rPr>
              <a:t>Revive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sz="4400" dirty="0">
                <a:latin typeface="Gill Sans MT" pitchFamily="34" charset="0"/>
                <a:cs typeface="Arial" charset="0"/>
              </a:rPr>
              <a:t>Revitalise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sz="4400" dirty="0">
                <a:latin typeface="Gill Sans MT" pitchFamily="34" charset="0"/>
                <a:cs typeface="Arial" charset="0"/>
              </a:rPr>
              <a:t>Renew</a:t>
            </a:r>
          </a:p>
          <a:p>
            <a:pPr marL="1200150" lvl="1" indent="-457200">
              <a:spcBef>
                <a:spcPct val="0"/>
              </a:spcBef>
              <a:defRPr/>
            </a:pPr>
            <a:r>
              <a:rPr lang="en-GB" altLang="en-US" sz="4000" dirty="0">
                <a:latin typeface="Gill Sans MT" pitchFamily="34" charset="0"/>
                <a:cs typeface="Arial" charset="0"/>
              </a:rPr>
              <a:t>new congregation </a:t>
            </a:r>
          </a:p>
          <a:p>
            <a:pPr marL="1200150" lvl="1" indent="-457200">
              <a:spcBef>
                <a:spcPct val="0"/>
              </a:spcBef>
              <a:defRPr/>
            </a:pPr>
            <a:r>
              <a:rPr lang="en-GB" altLang="en-US" sz="4000" dirty="0">
                <a:latin typeface="Gill Sans MT" pitchFamily="34" charset="0"/>
                <a:cs typeface="Arial" charset="0"/>
              </a:rPr>
              <a:t>new leadership &amp; support </a:t>
            </a:r>
          </a:p>
          <a:p>
            <a:pPr marL="1200150" lvl="1" indent="-457200">
              <a:spcBef>
                <a:spcPct val="0"/>
              </a:spcBef>
              <a:defRPr/>
            </a:pPr>
            <a:r>
              <a:rPr lang="en-GB" altLang="en-US" sz="4000" dirty="0">
                <a:latin typeface="Gill Sans MT" pitchFamily="34" charset="0"/>
                <a:cs typeface="Arial" charset="0"/>
              </a:rPr>
              <a:t>renewed buildings</a:t>
            </a:r>
          </a:p>
        </p:txBody>
      </p:sp>
    </p:spTree>
    <p:extLst>
      <p:ext uri="{BB962C8B-B14F-4D97-AF65-F5344CB8AC3E}">
        <p14:creationId xmlns:p14="http://schemas.microsoft.com/office/powerpoint/2010/main" val="373335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5586145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Our vision is for a growing and thriving deanery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400" dirty="0">
              <a:latin typeface="Gill Sans MT" pitchFamily="34" charset="0"/>
              <a:cs typeface="Arial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6600" dirty="0">
                <a:latin typeface="Gill Sans MT" pitchFamily="34" charset="0"/>
                <a:cs typeface="Arial" charset="0"/>
              </a:rPr>
              <a:t>Community of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6600" dirty="0">
                <a:latin typeface="Gill Sans MT" pitchFamily="34" charset="0"/>
                <a:cs typeface="Arial" charset="0"/>
              </a:rPr>
              <a:t>Jesus-Centred,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6600" dirty="0">
                <a:latin typeface="Gill Sans MT" pitchFamily="34" charset="0"/>
                <a:cs typeface="Arial" charset="0"/>
              </a:rPr>
              <a:t>Kingdom-Seeking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6600" dirty="0">
                <a:latin typeface="Gill Sans MT" pitchFamily="34" charset="0"/>
                <a:cs typeface="Arial" charset="0"/>
              </a:rPr>
              <a:t>disciples</a:t>
            </a:r>
          </a:p>
        </p:txBody>
      </p:sp>
    </p:spTree>
    <p:extLst>
      <p:ext uri="{BB962C8B-B14F-4D97-AF65-F5344CB8AC3E}">
        <p14:creationId xmlns:p14="http://schemas.microsoft.com/office/powerpoint/2010/main" val="315347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Our Context</a:t>
            </a:r>
            <a:endParaRPr lang="en-GB" altLang="en-US" sz="1400" dirty="0">
              <a:latin typeface="Gill Sans MT" pitchFamily="34" charset="0"/>
              <a:cs typeface="Arial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268760"/>
            <a:ext cx="5040560" cy="3456384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496" y="1268760"/>
            <a:ext cx="6138536" cy="1015663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1,400 people worship each week 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2800" dirty="0">
              <a:latin typeface="Gill Sans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1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Our Context</a:t>
            </a:r>
            <a:endParaRPr lang="en-GB" altLang="en-US" sz="1400" dirty="0">
              <a:latin typeface="Gill Sans MT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496" y="1268760"/>
            <a:ext cx="11467128" cy="1508105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1,400 people worship each week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Currently 11 full time stipendiary clergy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2800" dirty="0">
              <a:latin typeface="Gill Sans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9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Our Context</a:t>
            </a:r>
            <a:endParaRPr lang="en-GB" altLang="en-US" sz="1400" dirty="0">
              <a:latin typeface="Gill Sans MT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496" y="1268760"/>
            <a:ext cx="11467128" cy="2000548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1,400 people worship each week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currently 11 full time stipendiary clergy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heading for 19 full time stipendiary clergy* 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2800" dirty="0">
              <a:latin typeface="Gill Sans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7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Our Context</a:t>
            </a:r>
            <a:endParaRPr lang="en-GB" altLang="en-US" sz="1400" dirty="0">
              <a:latin typeface="Gill Sans MT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496" y="1268760"/>
            <a:ext cx="11467128" cy="2985433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1,400 people worship each week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currently 11 full time stipendiary clergy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heading for 19 full time stipendiary clergy*</a:t>
            </a:r>
          </a:p>
          <a:p>
            <a:pPr marL="457200" indent="-457200">
              <a:spcBef>
                <a:spcPct val="0"/>
              </a:spcBef>
              <a:defRPr/>
            </a:pPr>
            <a:endParaRPr lang="en-GB" altLang="en-US" dirty="0">
              <a:latin typeface="Gill Sans MT" pitchFamily="34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Current direct costs £600K rising to £1,060k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2800" dirty="0">
              <a:latin typeface="Gill Sans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6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Our Context</a:t>
            </a:r>
            <a:endParaRPr lang="en-GB" altLang="en-US" sz="1400" dirty="0">
              <a:latin typeface="Gill Sans MT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496" y="1268760"/>
            <a:ext cx="11467128" cy="3477875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1,400 people worship each week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currently 11 full time stipendiary clergy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heading for 19 full time stipendiary clergy*</a:t>
            </a:r>
          </a:p>
          <a:p>
            <a:pPr marL="457200" indent="-457200">
              <a:spcBef>
                <a:spcPct val="0"/>
              </a:spcBef>
              <a:defRPr/>
            </a:pPr>
            <a:endParaRPr lang="en-GB" altLang="en-US" dirty="0">
              <a:latin typeface="Gill Sans MT" pitchFamily="34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Current </a:t>
            </a:r>
            <a:r>
              <a:rPr lang="en-GB" altLang="en-US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direct</a:t>
            </a:r>
            <a:r>
              <a:rPr lang="en-GB" altLang="en-US" dirty="0">
                <a:latin typeface="Gill Sans MT" pitchFamily="34" charset="0"/>
                <a:cs typeface="Arial" charset="0"/>
              </a:rPr>
              <a:t> costs £600k rising to £1,060k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Current contribution is forecast to be £650k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2800" dirty="0">
              <a:latin typeface="Gill Sans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4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Our Context</a:t>
            </a:r>
            <a:endParaRPr lang="en-GB" altLang="en-US" sz="1400" dirty="0">
              <a:latin typeface="Gill Sans MT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496" y="1268760"/>
            <a:ext cx="11467128" cy="2985433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the IoW Deanery is facing declining attendances,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progressively older demographics,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unfit buildings for mission, and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an increasing gap between the costs of our ministry and our contribution towards it.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2800" dirty="0">
              <a:latin typeface="Gill Sans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5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Our Missional Approach</a:t>
            </a:r>
            <a:endParaRPr lang="en-GB" altLang="en-US" sz="1400" dirty="0">
              <a:latin typeface="Gill Sans MT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496" y="1268760"/>
            <a:ext cx="11467128" cy="830997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GB" altLang="en-US" sz="4400" dirty="0">
                <a:latin typeface="Gill Sans MT" pitchFamily="34" charset="0"/>
                <a:cs typeface="Arial" charset="0"/>
              </a:rPr>
              <a:t>Revive</a:t>
            </a:r>
            <a:r>
              <a:rPr lang="en-GB" altLang="en-US" sz="4800" dirty="0">
                <a:latin typeface="Gill Sans MT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0346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0</TotalTime>
  <Words>383</Words>
  <Application>Microsoft Office PowerPoint</Application>
  <PresentationFormat>Widescreen</PresentationFormat>
  <Paragraphs>97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Gill Sans MT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</dc:creator>
  <cp:lastModifiedBy>Louise Gifford</cp:lastModifiedBy>
  <cp:revision>484</cp:revision>
  <dcterms:created xsi:type="dcterms:W3CDTF">2015-10-09T22:08:21Z</dcterms:created>
  <dcterms:modified xsi:type="dcterms:W3CDTF">2023-11-02T09:50:06Z</dcterms:modified>
</cp:coreProperties>
</file>