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797" r:id="rId6"/>
    <p:sldId id="796" r:id="rId7"/>
    <p:sldId id="830" r:id="rId8"/>
    <p:sldId id="827" r:id="rId9"/>
    <p:sldId id="824" r:id="rId10"/>
    <p:sldId id="828" r:id="rId11"/>
    <p:sldId id="831" r:id="rId12"/>
    <p:sldId id="826" r:id="rId13"/>
  </p:sldIdLst>
  <p:sldSz cx="12192000" cy="6858000"/>
  <p:notesSz cx="9296400" cy="70104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D39319-AC23-7A5D-64D7-276FC26DA9B2}" name="Vanda Leary" initials="VL" userId="S::Vanda.Leary@portsmouth.anglican.org::e8147d24-313a-4e3c-b922-2c3e7bc3bfbe" providerId="AD"/>
  <p188:author id="{101E87D3-53E9-6D72-E599-49AAF1DB46DA}" name="David Airey" initials="DA" userId="S::david.airey@churchofengland.org::74826693-3bc2-4c5a-8288-a6ea8f4f1e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B1991F-5991-4904-B61A-9A7A1965B55D}" v="589" dt="2024-11-01T11:38:23.7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286" autoAdjust="0"/>
  </p:normalViewPr>
  <p:slideViewPr>
    <p:cSldViewPr snapToGrid="0" snapToObjects="1">
      <p:cViewPr varScale="1">
        <p:scale>
          <a:sx n="120" d="100"/>
          <a:sy n="120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298BA-971F-0443-A359-A17BC3FDAB33}" type="datetimeFigureOut">
              <a:rPr lang="en-US" smtClean="0"/>
              <a:t>11/6/24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7938" y="877888"/>
            <a:ext cx="4200525" cy="2363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73756"/>
            <a:ext cx="7437120" cy="27603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4"/>
            <a:ext cx="4028440" cy="351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658664"/>
            <a:ext cx="4028440" cy="351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B12E9-DE0B-2641-8B69-89CA5A11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13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AF0F3-55C7-1D4D-B65F-9F4021B11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A89B71-9F6A-5D48-AC8B-912B68927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D5FD9-E4BC-B14B-B7EF-74E7D789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3A895-5901-F446-A20E-C72945662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8A5B6-A433-374D-8066-D252C573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834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7135-5DBE-B249-B805-EB8904249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08833D-3F15-F741-ACA7-DA51F07B5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447C9-5AA9-BD4B-B13E-DDB1982B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665D7-707D-8747-98DE-B538E5A0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8FE57-D60A-B546-9ADF-07D29EFE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6683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E22C06-E577-764F-A534-CF94B048C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215A5-5F51-774B-AD2C-3E9E07E01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CA571-4AC0-6F40-843A-ACF4B714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EF1FC-130B-2242-904C-981D369F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B2FD7-3B72-7D48-8EA8-62E6A1C9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795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34B11-2D0E-FC4C-A20E-59FC09EC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C99F-D311-9647-BE57-0BAA5F15A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939C0-CC3A-8C4D-AA6E-0121985A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6EFE1-E1DD-A548-8FFB-99B3ABD8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E494-3A7D-A644-BBB8-1AE532B8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621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D2BD1-35B0-CC44-8303-CFA86676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9C7CC-B025-DB4E-9E7E-AB925A196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DA28D-7D7B-D74C-9C0B-1E5796579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2F2AD-BC0B-4C44-9B7C-C120730F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D0E90-E37D-DC47-A6AF-80515CFA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236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C5CAC-44AE-3C4C-BC14-6AB071C4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88E15-06BE-4A44-BD3B-51B5F1A5C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D0B08-032C-014E-9F41-5A9BB3D2C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93FC5-754C-0D42-B6AB-CEEC4ED30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5FAE8-935C-E141-8FDD-BF0D054E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78933-ABC9-DE4D-A306-0050D5BF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248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87F0-FC1E-284E-AE52-A7AA3B4F7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DE68F-8134-7743-9766-8CF670A55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F18418-8EC6-3E45-87F1-FF7C93291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4CA54-1F64-4145-92EA-8FC97D35B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95967D-8728-FF40-BF0C-6F7E426F5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DEEA28-694A-3F40-8386-DC29E35E4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5ACFDB-C5C8-9E45-9DA2-BCF559E1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3BBBE-117B-D74A-8E91-6BE19885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078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88697-E946-E546-A9C0-0EA9F2D57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BD15C-17A1-DC4E-8367-7C57AF401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E4683E-C86D-204C-8393-83F0D12A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FF0048-8C85-314A-A73D-AF0CE955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525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8808EE-6CFF-3145-A57F-A0FCF824D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2294FA-4C2E-B046-9E78-03531BDA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CC212-5842-464A-965C-D9E8D5B8B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958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D88FB-EC7F-FD48-A30D-5BB44A77E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F69A3-0120-D54C-B0C5-DA526C06A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D41E5-ECF1-6841-AFD9-FA7ABEBB1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263F1-F0D7-1840-8A9C-CC8D4355F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88B1F-707E-0849-A742-4D1D6564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A0377-FA1E-9F45-8BFD-2BD1C0A6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122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C3CD5-E234-D345-8BFD-DA0FA2FCB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61B95-8801-9848-A82A-47997AB5A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4F9E6-4CD5-E744-96EC-126805B13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7031D-0234-5C4A-8986-609DFD3BC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B8CF4-9CCE-3246-AB83-09F383CF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5F058-0DAC-EC43-A4E0-502797A5D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74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960004-A33D-AB4A-A6DD-DFFC35527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331C5-9537-6540-868D-845B28793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F71C2-2F73-3B45-87DD-D85A7D832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8FF51-AD92-9A41-972C-B9E184C75B97}" type="datetimeFigureOut">
              <a:rPr lang="en-US" smtClean="0"/>
              <a:t>11/6/24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7B671-3397-A641-9452-AC71007C1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039DC-791F-A744-ABDF-8F7476249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1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ABFDE-9245-3CB6-1F24-0BADD2CE2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531096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Diocesan Vision,</a:t>
            </a:r>
            <a:br>
              <a:rPr lang="en-US" dirty="0"/>
            </a:br>
            <a:r>
              <a:rPr lang="en-US" dirty="0"/>
              <a:t>Strategy &amp; Plan for Rejuvenation,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6508A-AFA0-0991-E7A1-37AB066ADE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Diocesan Synod 2</a:t>
            </a:r>
            <a:r>
              <a:rPr lang="en-US" baseline="30000" dirty="0"/>
              <a:t>nd</a:t>
            </a:r>
            <a:r>
              <a:rPr lang="en-US" dirty="0"/>
              <a:t> Nov 2024</a:t>
            </a:r>
          </a:p>
          <a:p>
            <a:endParaRPr lang="en-US" dirty="0"/>
          </a:p>
          <a:p>
            <a:r>
              <a:rPr lang="en-US" dirty="0"/>
              <a:t>Andrew Hargreaves, Interim Director of Mission &amp; Discipleship</a:t>
            </a:r>
          </a:p>
          <a:p>
            <a:r>
              <a:rPr lang="en-US" dirty="0"/>
              <a:t>Vanda Leary, Strategic </a:t>
            </a:r>
            <a:r>
              <a:rPr lang="en-US" dirty="0" err="1"/>
              <a:t>Programme</a:t>
            </a:r>
            <a:r>
              <a:rPr lang="en-US" dirty="0"/>
              <a:t> Manager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7032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4E47B-5099-B4E4-BDDA-75E120401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E4A35-4E2E-2820-CB95-1CA8F552A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Diocese of Portsmouth longs to be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dirty="0"/>
              <a:t>a rejuvenating community of Jesus-</a:t>
            </a:r>
            <a:r>
              <a:rPr lang="en-US" sz="5400" dirty="0" err="1"/>
              <a:t>centred</a:t>
            </a:r>
            <a:r>
              <a:rPr lang="en-US" sz="5400" dirty="0"/>
              <a:t>, Kingdom-seeking disciples.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5124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8948888-F98D-D5AD-8AD9-61ABB86A09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3902" y="-616952"/>
            <a:ext cx="9080830" cy="79446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83E2CC-58A3-FCB0-AF6C-B0D49F231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7833"/>
            <a:ext cx="315350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Our STRATEGY is </a:t>
            </a:r>
            <a:r>
              <a:rPr lang="en-US" dirty="0" err="1"/>
              <a:t>summarised</a:t>
            </a:r>
            <a:r>
              <a:rPr lang="en-US" dirty="0"/>
              <a:t> in this </a:t>
            </a:r>
            <a:br>
              <a:rPr lang="en-US" dirty="0"/>
            </a:br>
            <a:r>
              <a:rPr lang="en-US" dirty="0"/>
              <a:t>diagram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52723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0D574D-EA12-DAA0-6462-A88191A35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95495-B77E-53A8-6003-7F0DC358B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52" y="585290"/>
            <a:ext cx="10864443" cy="587536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REVIVE</a:t>
            </a:r>
            <a:r>
              <a:rPr lang="en-US" sz="3600" b="1" dirty="0"/>
              <a:t> </a:t>
            </a:r>
            <a:br>
              <a:rPr lang="en-US" sz="1600" b="1" dirty="0"/>
            </a:b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A329-C76D-4D5D-E8AD-BADCD05D7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12" y="896112"/>
            <a:ext cx="11610448" cy="573850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/>
              <a:t> </a:t>
            </a:r>
            <a:r>
              <a:rPr lang="en-US" sz="2800" dirty="0"/>
              <a:t>We want the faith of all in spiritual leadership in our diocese to be vibrant, growing, deep, and attractive.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Therefore our key priorities over the next two years will be to: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support</a:t>
            </a: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all clergy in deepening and refreshing their own faith</a:t>
            </a:r>
            <a:endParaRPr lang="en-GB" sz="26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develop</a:t>
            </a: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 common vision throughout our diocese and invite deaneries and parishes to create their own strategies and plans for revival and revitalisation.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recruit</a:t>
            </a: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gifted and experienced Diocesan Ministry and Mission Leaders,</a:t>
            </a:r>
            <a:r>
              <a:rPr lang="en-GB" sz="2600" kern="100" dirty="0">
                <a:ea typeface="Aptos" panose="020B0004020202020204" pitchFamily="34" charset="0"/>
                <a:cs typeface="Times New Roman" panose="02020603050405020304" pitchFamily="18" charset="0"/>
              </a:rPr>
              <a:t> to</a:t>
            </a: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600" kern="100" dirty="0">
                <a:ea typeface="Aptos" panose="020B0004020202020204" pitchFamily="34" charset="0"/>
                <a:cs typeface="Times New Roman" panose="02020603050405020304" pitchFamily="18" charset="0"/>
              </a:rPr>
              <a:t>support </a:t>
            </a: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parish leaders to develop their own strategies and plans for revival and revitalisation.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Pilot </a:t>
            </a:r>
            <a:r>
              <a:rPr lang="en-GB" sz="2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meaningful Benedictine-style networks of clergy and lay leaders (“Cairns”), </a:t>
            </a: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 nine networks which we would support with encouragement, advice, finance and coaching training.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Learning from pilots, </a:t>
            </a:r>
            <a:r>
              <a:rPr lang="en-GB" sz="2600" kern="100" dirty="0"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aunch </a:t>
            </a:r>
            <a:r>
              <a:rPr lang="en-GB" sz="2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Cairns </a:t>
            </a:r>
            <a:r>
              <a:rPr lang="en-GB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across the diocese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9939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9D791-B99E-BEF7-1BCC-941FB0D50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479" y="1171284"/>
            <a:ext cx="10515600" cy="4684232"/>
          </a:xfrm>
        </p:spPr>
        <p:txBody>
          <a:bodyPr>
            <a:normAutofit/>
          </a:bodyPr>
          <a:lstStyle/>
          <a:p>
            <a:endParaRPr lang="en-GB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E51FBC-1000-55A2-DB68-A2039E9B6376}"/>
              </a:ext>
            </a:extLst>
          </p:cNvPr>
          <p:cNvSpPr txBox="1">
            <a:spLocks/>
          </p:cNvSpPr>
          <p:nvPr/>
        </p:nvSpPr>
        <p:spPr>
          <a:xfrm>
            <a:off x="230909" y="585290"/>
            <a:ext cx="11831781" cy="6111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/>
              <a:t>We want to help churches develop and grow disciples</a:t>
            </a:r>
          </a:p>
          <a:p>
            <a:r>
              <a:rPr lang="en-GB" sz="1900" dirty="0"/>
              <a:t>Use </a:t>
            </a:r>
            <a:r>
              <a:rPr lang="en-GB" sz="19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health assessments 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(based on missional leadership, energy, demographics etc) to inform priorities for Diocesan and parish plans</a:t>
            </a:r>
            <a:endParaRPr lang="en-GB" sz="9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Support churches to put credible </a:t>
            </a:r>
            <a:r>
              <a:rPr lang="en-GB" sz="19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discipleship pathways 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in place, where every leader and church member seeks to </a:t>
            </a:r>
            <a:r>
              <a:rPr lang="en-GB" sz="19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engage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 with the world in loving service and action, </a:t>
            </a:r>
            <a:r>
              <a:rPr lang="en-GB" sz="19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evangelise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 in words and deeds, </a:t>
            </a:r>
            <a:r>
              <a:rPr lang="en-GB" sz="19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establish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 disciples firmly centred in Jesus and </a:t>
            </a:r>
            <a:r>
              <a:rPr lang="en-GB" sz="19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equip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 them for mission. </a:t>
            </a:r>
          </a:p>
          <a:p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Put in place resources and processes to equip the </a:t>
            </a:r>
            <a:r>
              <a:rPr lang="en-GB" sz="19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nine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9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pilot networks (“Cairns”) for revitalisation</a:t>
            </a:r>
            <a:endParaRPr lang="en-GB" sz="19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Learning from pilots, roll out Revitalise across the Diocese</a:t>
            </a:r>
          </a:p>
          <a:p>
            <a:r>
              <a:rPr lang="en-GB" sz="1900" kern="100" dirty="0"/>
              <a:t>Initiate a range of projects to deliver growth and </a:t>
            </a:r>
            <a:r>
              <a:rPr lang="en-GB" sz="1900" b="1" kern="100" dirty="0"/>
              <a:t>learn what works well </a:t>
            </a:r>
            <a:r>
              <a:rPr lang="en-GB" sz="1900" kern="100" dirty="0"/>
              <a:t>before adopting more widely</a:t>
            </a:r>
          </a:p>
          <a:p>
            <a:pPr lvl="1"/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Run a pathfinder project in </a:t>
            </a:r>
            <a:r>
              <a:rPr lang="en-GB" sz="1900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Paulsgrove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 parish to learn how to support mission and growth in a working-class estate communities</a:t>
            </a:r>
          </a:p>
          <a:p>
            <a:pPr lvl="1"/>
            <a:r>
              <a:rPr lang="en-US" sz="2000" dirty="0"/>
              <a:t>Run a pathfinder in Leigh Park with Park Community School, working towards a thriving children &amp; youth community</a:t>
            </a:r>
            <a:endParaRPr lang="en-GB" sz="19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Pilot new ways of working in partnership between schools and churches, including Choir Church in 3 parishes</a:t>
            </a:r>
          </a:p>
          <a:p>
            <a:pPr lvl="1"/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Continue with existing grant-funded projects in Newport and North Gosport, especially sharing learning to other parishes.</a:t>
            </a:r>
          </a:p>
          <a:p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Grow capacity for children, families and youth work across all deaneries</a:t>
            </a:r>
          </a:p>
          <a:p>
            <a:pPr lvl="1"/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Run established training for clergy and volunteers – </a:t>
            </a:r>
            <a:r>
              <a:rPr lang="en-GB" sz="1900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Youthscape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900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LaunchPad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 &amp; Essentials</a:t>
            </a:r>
          </a:p>
          <a:p>
            <a:pPr lvl="1"/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Identify a formal training route for children &amp; </a:t>
            </a:r>
            <a:r>
              <a:rPr lang="en-GB" sz="1900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youthworkers</a:t>
            </a:r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 (develop for 2026 bid)</a:t>
            </a:r>
          </a:p>
          <a:p>
            <a:pPr lvl="1"/>
            <a:r>
              <a:rPr lang="en-GB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Recruit Children and Youth Lead to facilitate and coordinate CYF work across the diocese, sharing learning.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GB" sz="19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DF4510A-9E90-D966-EC1F-7A2747E57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12" y="-2246"/>
            <a:ext cx="10864443" cy="587536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REVITALISE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6468993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51ADC-8688-39BB-1FBC-1C481B044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778" y="368660"/>
            <a:ext cx="10864443" cy="587536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RENEW</a:t>
            </a:r>
            <a:endParaRPr lang="en-GB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939541-C4DE-9DA4-EA8D-D58C50170BF9}"/>
              </a:ext>
            </a:extLst>
          </p:cNvPr>
          <p:cNvSpPr txBox="1">
            <a:spLocks/>
          </p:cNvSpPr>
          <p:nvPr/>
        </p:nvSpPr>
        <p:spPr>
          <a:xfrm>
            <a:off x="685800" y="983628"/>
            <a:ext cx="11376889" cy="568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300" dirty="0"/>
              <a:t>Major growth where there are gaps - Planting to reach Children, Youth &amp; Families</a:t>
            </a:r>
          </a:p>
          <a:p>
            <a:r>
              <a:rPr lang="en-US" sz="2900" dirty="0"/>
              <a:t>Continuation of planting projects already underway at:</a:t>
            </a:r>
          </a:p>
          <a:p>
            <a:pPr lvl="1"/>
            <a:r>
              <a:rPr lang="en-US" sz="2900" dirty="0"/>
              <a:t>Haven Church Gosport</a:t>
            </a:r>
          </a:p>
          <a:p>
            <a:pPr lvl="1"/>
            <a:r>
              <a:rPr lang="en-US" sz="2900" dirty="0"/>
              <a:t>Ryde Isle of Wight</a:t>
            </a:r>
          </a:p>
          <a:p>
            <a:pPr lvl="1"/>
            <a:r>
              <a:rPr lang="en-US" sz="2900" dirty="0"/>
              <a:t>Four Flourish pilots – church school partnerships with aims each to deliver a thriving children and youth community</a:t>
            </a:r>
          </a:p>
          <a:p>
            <a:pPr lvl="1"/>
            <a:endParaRPr lang="en-US" sz="2900" dirty="0"/>
          </a:p>
          <a:p>
            <a:r>
              <a:rPr lang="en-US" sz="2900" dirty="0"/>
              <a:t>Major plants each delivering 300 new worshippers, and a thriving children and youth community</a:t>
            </a:r>
          </a:p>
          <a:p>
            <a:pPr lvl="1"/>
            <a:r>
              <a:rPr lang="en-US" sz="2900" dirty="0"/>
              <a:t>St Peter &amp; St Paul Fareham, to be gathered and sent from St John’s Fareham</a:t>
            </a:r>
          </a:p>
          <a:p>
            <a:pPr lvl="1"/>
            <a:r>
              <a:rPr lang="en-US" sz="2900" dirty="0" err="1"/>
              <a:t>Harbour</a:t>
            </a:r>
            <a:r>
              <a:rPr lang="en-US" sz="2900" dirty="0"/>
              <a:t> </a:t>
            </a:r>
            <a:r>
              <a:rPr lang="en-US" sz="2900" dirty="0" err="1"/>
              <a:t>Copnor</a:t>
            </a:r>
            <a:r>
              <a:rPr lang="en-US" sz="2900" dirty="0"/>
              <a:t> &amp; </a:t>
            </a:r>
            <a:r>
              <a:rPr lang="en-US" sz="2900" dirty="0" err="1"/>
              <a:t>Harbour</a:t>
            </a:r>
            <a:r>
              <a:rPr lang="en-US" sz="2900" dirty="0"/>
              <a:t> City, to be resourced from </a:t>
            </a:r>
            <a:r>
              <a:rPr lang="en-US" sz="2900" dirty="0" err="1"/>
              <a:t>Harbour</a:t>
            </a:r>
            <a:r>
              <a:rPr lang="en-US" sz="2900" dirty="0"/>
              <a:t> church</a:t>
            </a:r>
          </a:p>
          <a:p>
            <a:endParaRPr lang="en-US" sz="2900" dirty="0"/>
          </a:p>
          <a:p>
            <a:r>
              <a:rPr lang="en-US" sz="2900" dirty="0"/>
              <a:t>“Myriad” training to equip parish teams for intra-parish planting</a:t>
            </a:r>
          </a:p>
          <a:p>
            <a:r>
              <a:rPr lang="en-US" sz="2900" dirty="0"/>
              <a:t>Development of plans for inclusion in a 2026 bid, 4-5 major plants in accordance with our planting strategy, each re-planting from our current successful plants</a:t>
            </a:r>
          </a:p>
          <a:p>
            <a:r>
              <a:rPr lang="en-US" sz="2900" dirty="0"/>
              <a:t>Sustainable operating models for all plants</a:t>
            </a:r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94998830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73B8F-CFC9-6F03-D33A-F732B7331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to enable mission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D676A-B282-CB9A-4332-6E7BDFECE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Church of England SMMI Board considered our funding bid on 31</a:t>
            </a:r>
            <a:r>
              <a:rPr lang="en-US" baseline="30000" dirty="0"/>
              <a:t>st</a:t>
            </a:r>
            <a:r>
              <a:rPr lang="en-US" dirty="0"/>
              <a:t> October.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Approved fully, with no conditions</a:t>
            </a:r>
          </a:p>
          <a:p>
            <a:r>
              <a:rPr lang="en-US" dirty="0"/>
              <a:t>£5.31m over 5 years</a:t>
            </a:r>
          </a:p>
          <a:p>
            <a:r>
              <a:rPr lang="en-US" dirty="0"/>
              <a:t>Average of ~£1m/year</a:t>
            </a:r>
          </a:p>
          <a:p>
            <a:endParaRPr lang="en-GB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1517085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E1F4D-DC55-4F87-BE56-933622F3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9BDBC-E254-531D-06D9-1C27A1EB6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426"/>
            <a:ext cx="10515600" cy="4620537"/>
          </a:xfrm>
        </p:spPr>
        <p:txBody>
          <a:bodyPr>
            <a:normAutofit fontScale="92500"/>
          </a:bodyPr>
          <a:lstStyle/>
          <a:p>
            <a:r>
              <a:rPr lang="en-US" dirty="0"/>
              <a:t>Continue with good work already underway</a:t>
            </a:r>
          </a:p>
          <a:p>
            <a:r>
              <a:rPr lang="en-US" dirty="0"/>
              <a:t>Recruit to key new posts to enable new work – from 4</a:t>
            </a:r>
            <a:r>
              <a:rPr lang="en-US" baseline="30000" dirty="0"/>
              <a:t>th</a:t>
            </a:r>
            <a:r>
              <a:rPr lang="en-US" dirty="0"/>
              <a:t> Nov</a:t>
            </a:r>
          </a:p>
          <a:p>
            <a:pPr lvl="1"/>
            <a:r>
              <a:rPr lang="en-US" dirty="0"/>
              <a:t>Lead for Revive – including clergy wellbeing and CMD</a:t>
            </a:r>
          </a:p>
          <a:p>
            <a:pPr lvl="1"/>
            <a:r>
              <a:rPr lang="en-US" dirty="0"/>
              <a:t>Lead for </a:t>
            </a:r>
            <a:r>
              <a:rPr lang="en-US" dirty="0" err="1"/>
              <a:t>Revitalise</a:t>
            </a:r>
            <a:r>
              <a:rPr lang="en-US" dirty="0"/>
              <a:t> – </a:t>
            </a:r>
            <a:r>
              <a:rPr lang="en-US" dirty="0" err="1"/>
              <a:t>revitalisation</a:t>
            </a:r>
            <a:r>
              <a:rPr lang="en-US" dirty="0"/>
              <a:t> of parish mission &amp; discipleship</a:t>
            </a:r>
          </a:p>
          <a:p>
            <a:pPr lvl="1"/>
            <a:r>
              <a:rPr lang="en-US" dirty="0"/>
              <a:t>Lead for Renew – church planting &amp; new worshipping communities</a:t>
            </a:r>
          </a:p>
          <a:p>
            <a:r>
              <a:rPr lang="en-US" dirty="0"/>
              <a:t>Phased start up of new projects – prep to start from 2</a:t>
            </a:r>
            <a:r>
              <a:rPr lang="en-US" baseline="30000" dirty="0"/>
              <a:t>nd</a:t>
            </a:r>
            <a:r>
              <a:rPr lang="en-US" dirty="0"/>
              <a:t> Jan</a:t>
            </a:r>
          </a:p>
          <a:p>
            <a:r>
              <a:rPr lang="en-US" dirty="0"/>
              <a:t>Start work towards next bid (Jun 2026) – prep to start work from 2</a:t>
            </a:r>
            <a:r>
              <a:rPr lang="en-US" baseline="30000" dirty="0"/>
              <a:t>nd</a:t>
            </a:r>
            <a:r>
              <a:rPr lang="en-US" dirty="0"/>
              <a:t> Jan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We’ll be in touch directly with those leading named local projects</a:t>
            </a:r>
          </a:p>
          <a:p>
            <a:pPr marL="0" indent="0">
              <a:buNone/>
            </a:pPr>
            <a:r>
              <a:rPr lang="en-US" dirty="0"/>
              <a:t>Info to follow on expressing interest for training </a:t>
            </a:r>
            <a:r>
              <a:rPr lang="en-US" dirty="0" err="1"/>
              <a:t>etc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88433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51ADC-8688-39BB-1FBC-1C481B044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 to next funding proposal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939541-C4DE-9DA4-EA8D-D58C50170BF9}"/>
              </a:ext>
            </a:extLst>
          </p:cNvPr>
          <p:cNvSpPr txBox="1">
            <a:spLocks/>
          </p:cNvSpPr>
          <p:nvPr/>
        </p:nvSpPr>
        <p:spPr>
          <a:xfrm>
            <a:off x="943583" y="1501541"/>
            <a:ext cx="10515600" cy="46754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Our next proposal (June 2026) is likely to include:</a:t>
            </a:r>
          </a:p>
          <a:p>
            <a:r>
              <a:rPr lang="en-US" dirty="0"/>
              <a:t>Targeted parish </a:t>
            </a:r>
            <a:r>
              <a:rPr lang="en-US" dirty="0" err="1"/>
              <a:t>revitalisation</a:t>
            </a:r>
            <a:r>
              <a:rPr lang="en-US" dirty="0"/>
              <a:t> support, drawing on learning from our first few years of the Revive/</a:t>
            </a:r>
            <a:r>
              <a:rPr lang="en-US" dirty="0" err="1"/>
              <a:t>Revitalise</a:t>
            </a:r>
            <a:r>
              <a:rPr lang="en-US" dirty="0"/>
              <a:t> pathway</a:t>
            </a:r>
          </a:p>
          <a:p>
            <a:r>
              <a:rPr lang="en-US" dirty="0"/>
              <a:t>An apprenticeship/formal training </a:t>
            </a:r>
            <a:r>
              <a:rPr lang="en-US" dirty="0" err="1"/>
              <a:t>programme</a:t>
            </a:r>
            <a:r>
              <a:rPr lang="en-US" dirty="0"/>
              <a:t>, drawing on national church resources, to further build our pipeline of children and youth workers</a:t>
            </a:r>
          </a:p>
          <a:p>
            <a:r>
              <a:rPr lang="en-US" dirty="0"/>
              <a:t>4-5 major plants in accordance with our planting strategy, re-planting from our </a:t>
            </a:r>
            <a:r>
              <a:rPr lang="en-US"/>
              <a:t>current thriving plants</a:t>
            </a:r>
            <a:endParaRPr lang="en-US" dirty="0"/>
          </a:p>
          <a:p>
            <a:r>
              <a:rPr lang="en-US" dirty="0"/>
              <a:t>Further implementations of church/school partnerships such as Flourish, Choir Church, informed by learning from our pilots</a:t>
            </a:r>
          </a:p>
          <a:p>
            <a:r>
              <a:rPr lang="en-US" dirty="0" err="1"/>
              <a:t>Programme</a:t>
            </a:r>
            <a:r>
              <a:rPr lang="en-US" dirty="0"/>
              <a:t> team support in line with the enhanced </a:t>
            </a:r>
            <a:r>
              <a:rPr lang="en-US" dirty="0" err="1"/>
              <a:t>programme</a:t>
            </a:r>
            <a:r>
              <a:rPr lang="en-US" dirty="0"/>
              <a:t> of work</a:t>
            </a:r>
          </a:p>
          <a:p>
            <a:r>
              <a:rPr lang="en-US" dirty="0"/>
              <a:t>Additional opportunities that may arise from our learning</a:t>
            </a:r>
          </a:p>
        </p:txBody>
      </p:sp>
    </p:spTree>
    <p:extLst>
      <p:ext uri="{BB962C8B-B14F-4D97-AF65-F5344CB8AC3E}">
        <p14:creationId xmlns:p14="http://schemas.microsoft.com/office/powerpoint/2010/main" val="311081274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2.14"/>
  <p:tag name="AS_TITLE" val="Aspose.Slides for .NET 4.0"/>
  <p:tag name="AS_VERSION" val="22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B831863-3DCF-0F41-B40F-490B85AF38F9}" vid="{445DC837-5073-A044-9232-46066321B2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15c9f3-89de-41f0-808e-0d6a6779343a" xsi:nil="true"/>
    <lcf76f155ced4ddcb4097134ff3c332f xmlns="2f116d5b-396f-4e4a-83ba-9442a2ac4a7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039752084F974F8A936374EF80F060" ma:contentTypeVersion="15" ma:contentTypeDescription="Create a new document." ma:contentTypeScope="" ma:versionID="7567b44f804d7901cfbac22e612f705e">
  <xsd:schema xmlns:xsd="http://www.w3.org/2001/XMLSchema" xmlns:xs="http://www.w3.org/2001/XMLSchema" xmlns:p="http://schemas.microsoft.com/office/2006/metadata/properties" xmlns:ns2="2f116d5b-396f-4e4a-83ba-9442a2ac4a70" xmlns:ns3="ac15c9f3-89de-41f0-808e-0d6a6779343a" targetNamespace="http://schemas.microsoft.com/office/2006/metadata/properties" ma:root="true" ma:fieldsID="feee031ffaeca813ee68faf83cc06207" ns2:_="" ns3:_="">
    <xsd:import namespace="2f116d5b-396f-4e4a-83ba-9442a2ac4a70"/>
    <xsd:import namespace="ac15c9f3-89de-41f0-808e-0d6a677934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116d5b-396f-4e4a-83ba-9442a2ac4a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06aabbe-596b-4e13-ae27-cd64ca0bc1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15c9f3-89de-41f0-808e-0d6a6779343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deb6b03-0464-4c9f-a853-4b6af6b3e969}" ma:internalName="TaxCatchAll" ma:showField="CatchAllData" ma:web="ac15c9f3-89de-41f0-808e-0d6a677934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429A87-84C4-4A91-A738-71192CA649A4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ac15c9f3-89de-41f0-808e-0d6a6779343a"/>
    <ds:schemaRef ds:uri="2f116d5b-396f-4e4a-83ba-9442a2ac4a70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D52454B-F39A-4625-830B-CFFCF09A44B6}"/>
</file>

<file path=customXml/itemProps3.xml><?xml version="1.0" encoding="utf-8"?>
<ds:datastoreItem xmlns:ds="http://schemas.openxmlformats.org/officeDocument/2006/customXml" ds:itemID="{7E6CAFF7-AC9B-4071-83FB-D742AB5C9F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DoP PP template, May24</Template>
  <TotalTime>7963</TotalTime>
  <Words>833</Words>
  <Application>Microsoft Macintosh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Symbol</vt:lpstr>
      <vt:lpstr>Office Theme</vt:lpstr>
      <vt:lpstr>Diocesan Vision, Strategy &amp; Plan for Rejuvenation, </vt:lpstr>
      <vt:lpstr>VISION</vt:lpstr>
      <vt:lpstr>Our STRATEGY is summarised in this  diagram</vt:lpstr>
      <vt:lpstr>REVIVE  </vt:lpstr>
      <vt:lpstr>REVITALISE</vt:lpstr>
      <vt:lpstr>RENEW</vt:lpstr>
      <vt:lpstr>Funding to enable mission</vt:lpstr>
      <vt:lpstr>Next steps</vt:lpstr>
      <vt:lpstr>Looking ahead to next funding proposal</vt:lpstr>
    </vt:vector>
  </TitlesOfParts>
  <Company>Diocese Consortium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Framework for change</dc:title>
  <dc:creator>Vanda Leary</dc:creator>
  <cp:lastModifiedBy>Neil Pugmire</cp:lastModifiedBy>
  <cp:revision>14</cp:revision>
  <cp:lastPrinted>2024-11-01T11:38:24Z</cp:lastPrinted>
  <dcterms:created xsi:type="dcterms:W3CDTF">2024-08-01T10:26:48Z</dcterms:created>
  <dcterms:modified xsi:type="dcterms:W3CDTF">2024-11-06T10:26:32Z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NKTEK-CHUNK-1">
    <vt:lpwstr>010021{"F":2,"I":"8281-6279-C267-5876"}</vt:lpwstr>
  </property>
  <property fmtid="{D5CDD505-2E9C-101B-9397-08002B2CF9AE}" pid="3" name="Order">
    <vt:r8>140200</vt:r8>
  </property>
  <property fmtid="{D5CDD505-2E9C-101B-9397-08002B2CF9AE}" pid="4" name="MediaServiceImageTags">
    <vt:lpwstr/>
  </property>
  <property fmtid="{D5CDD505-2E9C-101B-9397-08002B2CF9AE}" pid="5" name="ContentTypeId">
    <vt:lpwstr>0x0101003C039752084F974F8A936374EF80F060</vt:lpwstr>
  </property>
</Properties>
</file>