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AF7F74-49AC-45BA-8E83-32BE65B51B8F}" v="40" dt="2024-10-31T14:14:25.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21"/>
  </p:normalViewPr>
  <p:slideViewPr>
    <p:cSldViewPr snapToGrid="0" snapToObjects="1">
      <p:cViewPr varScale="1">
        <p:scale>
          <a:sx n="79" d="100"/>
          <a:sy n="79" d="100"/>
        </p:scale>
        <p:origin x="821" y="67"/>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298BA-971F-0443-A359-A17BC3FDAB33}" type="datetimeFigureOut">
              <a:rPr lang="en-US" smtClean="0"/>
              <a:t>10/31/2024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CB12E9-DE0B-2641-8B69-89CA5A1188DA}" type="slidenum">
              <a:rPr lang="en-US" smtClean="0"/>
              <a:t>‹#›</a:t>
            </a:fld>
            <a:endParaRPr lang="en-US"/>
          </a:p>
        </p:txBody>
      </p:sp>
    </p:spTree>
    <p:extLst>
      <p:ext uri="{BB962C8B-B14F-4D97-AF65-F5344CB8AC3E}">
        <p14:creationId xmlns:p14="http://schemas.microsoft.com/office/powerpoint/2010/main" val="1679313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AF0F3-55C7-1D4D-B65F-9F4021B1190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EA89B71-9F6A-5D48-AC8B-912B68927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49D5FD9-E4BC-B14B-B7EF-74E7D7895FF9}"/>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9F53A895-5901-F446-A20E-C72945662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8A5B6-A433-374D-8066-D252C573840F}"/>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87378342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7135-5DBE-B249-B805-EB8904249E7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608833D-3F15-F741-ACA7-DA51F07B5F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17447C9-5AA9-BD4B-B13E-DDB1982B5C43}"/>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50F665D7-707D-8747-98DE-B538E5A02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B8FE57-D60A-B546-9ADF-07D29EFE628D}"/>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99896683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E22C06-E577-764F-A534-CF94B048C06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0B215A5-5F51-774B-AD2C-3E9E07E015B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45CA571-4AC0-6F40-843A-ACF4B714C443}"/>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0D0EF1FC-130B-2242-904C-981D369F5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B2FD7-3B72-7D48-8EA8-62E6A1C9C925}"/>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300187957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4B11-2D0E-FC4C-A20E-59FC09EC67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B34C99F-D311-9647-BE57-0BAA5F15A3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1D939C0-CC3A-8C4D-AA6E-0121985A61DA}"/>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5466EFE1-E1DD-A548-8FFB-99B3ABD8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8AE494-3A7D-A644-BBB8-1AE532B8A1A7}"/>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62716217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D2BD1-35B0-CC44-8303-CFA866767B5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859C7CC-B025-DB4E-9E7E-AB925A196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85DA28D-7D7B-D74C-9C0B-1E5796579A9F}"/>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33B2F2AD-BC0B-4C44-9B7C-C120730FB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D0E90-E37D-DC47-A6AF-80515CFA3537}"/>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18216236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C5CAC-44AE-3C4C-BC14-6AB071C4AA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C888E15-06BE-4A44-BD3B-51B5F1A5CD1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E4D0B08-032C-014E-9F41-5A9BB3D2CD7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7193FC5-754C-0D42-B6AB-CEEC4ED30CAC}"/>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6" name="Footer Placeholder 5">
            <a:extLst>
              <a:ext uri="{FF2B5EF4-FFF2-40B4-BE49-F238E27FC236}">
                <a16:creationId xmlns:a16="http://schemas.microsoft.com/office/drawing/2014/main" id="{1665FAE8-935C-E141-8FDD-BF0D054E5B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C78933-ABC9-DE4D-A306-0050D5BF97A8}"/>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308272481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187F0-FC1E-284E-AE52-A7AA3B4F75C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B4DE68F-8134-7743-9766-8CF670A557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F18418-8EC6-3E45-87F1-FF7C932910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A64CA54-1F64-4145-92EA-8FC97D35BF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395967D-8728-FF40-BF0C-6F7E426F525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6DEEA28-694A-3F40-8386-DC29E35E4F8C}"/>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8" name="Footer Placeholder 7">
            <a:extLst>
              <a:ext uri="{FF2B5EF4-FFF2-40B4-BE49-F238E27FC236}">
                <a16:creationId xmlns:a16="http://schemas.microsoft.com/office/drawing/2014/main" id="{D65ACFDB-C5C8-9E45-9DA2-BCF559E109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B3BBBE-117B-D74A-8E91-6BE19885C681}"/>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235280783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697-E946-E546-A9C0-0EA9F2D57B7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E8BD15C-17A1-DC4E-8367-7C57AF401732}"/>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4" name="Footer Placeholder 3">
            <a:extLst>
              <a:ext uri="{FF2B5EF4-FFF2-40B4-BE49-F238E27FC236}">
                <a16:creationId xmlns:a16="http://schemas.microsoft.com/office/drawing/2014/main" id="{BFE4683E-C86D-204C-8393-83F0D12A9B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FF0048-8C85-314A-A73D-AF0CE95572A1}"/>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92975253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808EE-6CFF-3145-A57F-A0FCF824DF6E}"/>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3" name="Footer Placeholder 2">
            <a:extLst>
              <a:ext uri="{FF2B5EF4-FFF2-40B4-BE49-F238E27FC236}">
                <a16:creationId xmlns:a16="http://schemas.microsoft.com/office/drawing/2014/main" id="{E82294FA-4C2E-B046-9E78-03531BDAB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ECC212-5842-464A-965C-D9E8D5B8B1AB}"/>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426061958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D88FB-EC7F-FD48-A30D-5BB44A77EB3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89F69A3-0120-D54C-B0C5-DA526C06A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4AD41E5-ECF1-6841-AFD9-FA7ABEBB1A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3263F1-F0D7-1840-8A9C-CC8D4355F459}"/>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6" name="Footer Placeholder 5">
            <a:extLst>
              <a:ext uri="{FF2B5EF4-FFF2-40B4-BE49-F238E27FC236}">
                <a16:creationId xmlns:a16="http://schemas.microsoft.com/office/drawing/2014/main" id="{ECC88B1F-707E-0849-A742-4D1D6564C7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3A0377-FA1E-9F45-8BFD-2BD1C0A6FED3}"/>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427941228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C3CD5-E234-D345-8BFD-DA0FA2FCB64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3C61B95-8801-9848-A82A-47997AB5AC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a:extLst>
              <a:ext uri="{FF2B5EF4-FFF2-40B4-BE49-F238E27FC236}">
                <a16:creationId xmlns:a16="http://schemas.microsoft.com/office/drawing/2014/main" id="{BC24F9E6-4CD5-E744-96EC-126805B13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957031D-0234-5C4A-8986-609DFD3BC894}"/>
              </a:ext>
            </a:extLst>
          </p:cNvPr>
          <p:cNvSpPr>
            <a:spLocks noGrp="1"/>
          </p:cNvSpPr>
          <p:nvPr>
            <p:ph type="dt" sz="half" idx="10"/>
          </p:nvPr>
        </p:nvSpPr>
        <p:spPr/>
        <p:txBody>
          <a:bodyPr/>
          <a:lstStyle/>
          <a:p>
            <a:fld id="{1918FF51-AD92-9A41-972C-B9E184C75B97}" type="datetimeFigureOut">
              <a:rPr lang="en-US" smtClean="0"/>
              <a:t>10/31/2024</a:t>
            </a:fld>
            <a:endParaRPr lang="en-US"/>
          </a:p>
        </p:txBody>
      </p:sp>
      <p:sp>
        <p:nvSpPr>
          <p:cNvPr id="6" name="Footer Placeholder 5">
            <a:extLst>
              <a:ext uri="{FF2B5EF4-FFF2-40B4-BE49-F238E27FC236}">
                <a16:creationId xmlns:a16="http://schemas.microsoft.com/office/drawing/2014/main" id="{EEAB8CF4-9CCE-3246-AB83-09F383CF4D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D5F058-0DAC-EC43-A4E0-502797A5DA4E}"/>
              </a:ext>
            </a:extLst>
          </p:cNvPr>
          <p:cNvSpPr>
            <a:spLocks noGrp="1"/>
          </p:cNvSpPr>
          <p:nvPr>
            <p:ph type="sldNum" sz="quarter" idx="12"/>
          </p:nvPr>
        </p:nvSpPr>
        <p:spPr/>
        <p:txBody>
          <a:bodyPr/>
          <a:lstStyle/>
          <a:p>
            <a:fld id="{3F702166-096A-6147-A555-1EA37B3E826B}" type="slidenum">
              <a:rPr lang="en-US" smtClean="0"/>
              <a:t>‹#›</a:t>
            </a:fld>
            <a:endParaRPr lang="en-US"/>
          </a:p>
        </p:txBody>
      </p:sp>
    </p:spTree>
    <p:extLst>
      <p:ext uri="{BB962C8B-B14F-4D97-AF65-F5344CB8AC3E}">
        <p14:creationId xmlns:p14="http://schemas.microsoft.com/office/powerpoint/2010/main" val="3790374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60004-A33D-AB4A-A6DD-DFFC35527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BD331C5-9537-6540-868D-845B28793C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77F71C2-2F73-3B45-87DD-D85A7D8322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8FF51-AD92-9A41-972C-B9E184C75B97}" type="datetimeFigureOut">
              <a:rPr lang="en-US" smtClean="0"/>
              <a:t>10/31/2024</a:t>
            </a:fld>
            <a:endParaRPr lang="en-US"/>
          </a:p>
        </p:txBody>
      </p:sp>
      <p:sp>
        <p:nvSpPr>
          <p:cNvPr id="5" name="Footer Placeholder 4">
            <a:extLst>
              <a:ext uri="{FF2B5EF4-FFF2-40B4-BE49-F238E27FC236}">
                <a16:creationId xmlns:a16="http://schemas.microsoft.com/office/drawing/2014/main" id="{77C7B671-3397-A641-9452-AC71007C1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1039DC-791F-A744-ABDF-8F74762492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02166-096A-6147-A555-1EA37B3E826B}" type="slidenum">
              <a:rPr lang="en-US" smtClean="0"/>
              <a:t>‹#›</a:t>
            </a:fld>
            <a:endParaRPr lang="en-US"/>
          </a:p>
        </p:txBody>
      </p:sp>
    </p:spTree>
    <p:extLst>
      <p:ext uri="{BB962C8B-B14F-4D97-AF65-F5344CB8AC3E}">
        <p14:creationId xmlns:p14="http://schemas.microsoft.com/office/powerpoint/2010/main" val="57531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BE04B-8AD4-7346-B187-88B4EC67E9AE}"/>
              </a:ext>
            </a:extLst>
          </p:cNvPr>
          <p:cNvSpPr>
            <a:spLocks noGrp="1"/>
          </p:cNvSpPr>
          <p:nvPr>
            <p:ph type="ctrTitle"/>
          </p:nvPr>
        </p:nvSpPr>
        <p:spPr/>
        <p:txBody>
          <a:bodyPr/>
          <a:lstStyle/>
          <a:p>
            <a:r>
              <a:rPr lang="en-US" dirty="0"/>
              <a:t>Net Carbon Zero Update</a:t>
            </a:r>
          </a:p>
        </p:txBody>
      </p:sp>
      <p:sp>
        <p:nvSpPr>
          <p:cNvPr id="3" name="Subtitle 2">
            <a:extLst>
              <a:ext uri="{FF2B5EF4-FFF2-40B4-BE49-F238E27FC236}">
                <a16:creationId xmlns:a16="http://schemas.microsoft.com/office/drawing/2014/main" id="{6A2A2C8E-3D95-6F4A-AE94-EA6022493877}"/>
              </a:ext>
            </a:extLst>
          </p:cNvPr>
          <p:cNvSpPr>
            <a:spLocks noGrp="1"/>
          </p:cNvSpPr>
          <p:nvPr>
            <p:ph type="subTitle" idx="1"/>
          </p:nvPr>
        </p:nvSpPr>
        <p:spPr/>
        <p:txBody>
          <a:bodyPr/>
          <a:lstStyle/>
          <a:p>
            <a:endParaRPr lang="en-US" dirty="0"/>
          </a:p>
          <a:p>
            <a:r>
              <a:rPr lang="en-US" dirty="0"/>
              <a:t>Diocesan Synod 2024</a:t>
            </a:r>
          </a:p>
        </p:txBody>
      </p:sp>
    </p:spTree>
    <p:extLst>
      <p:ext uri="{BB962C8B-B14F-4D97-AF65-F5344CB8AC3E}">
        <p14:creationId xmlns:p14="http://schemas.microsoft.com/office/powerpoint/2010/main" val="281405357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84BA3-F222-324B-0F41-B2DF16DCD774}"/>
              </a:ext>
            </a:extLst>
          </p:cNvPr>
          <p:cNvSpPr>
            <a:spLocks noGrp="1"/>
          </p:cNvSpPr>
          <p:nvPr>
            <p:ph type="title"/>
          </p:nvPr>
        </p:nvSpPr>
        <p:spPr/>
        <p:txBody>
          <a:bodyPr/>
          <a:lstStyle/>
          <a:p>
            <a:r>
              <a:rPr lang="en-US" dirty="0"/>
              <a:t>Carbon per fuel source</a:t>
            </a:r>
            <a:endParaRPr lang="en-GB" dirty="0"/>
          </a:p>
        </p:txBody>
      </p:sp>
      <p:sp>
        <p:nvSpPr>
          <p:cNvPr id="3" name="Content Placeholder 2">
            <a:extLst>
              <a:ext uri="{FF2B5EF4-FFF2-40B4-BE49-F238E27FC236}">
                <a16:creationId xmlns:a16="http://schemas.microsoft.com/office/drawing/2014/main" id="{4D1212D8-FA3A-885F-C764-BA56977E2F8C}"/>
              </a:ext>
            </a:extLst>
          </p:cNvPr>
          <p:cNvSpPr>
            <a:spLocks noGrp="1"/>
          </p:cNvSpPr>
          <p:nvPr>
            <p:ph idx="1"/>
          </p:nvPr>
        </p:nvSpPr>
        <p:spPr/>
        <p:txBody>
          <a:bodyPr/>
          <a:lstStyle/>
          <a:p>
            <a:r>
              <a:rPr lang="en-US" b="1" dirty="0"/>
              <a:t>59 of the buildings are heated by electricity (29%)</a:t>
            </a:r>
            <a:endParaRPr lang="en-GB" b="1" dirty="0"/>
          </a:p>
          <a:p>
            <a:r>
              <a:rPr lang="en-GB" dirty="0"/>
              <a:t>These produce 110 tonnes of carbon, an average of 1.8 tonnes each although 42 (70%) of these produce less than the average.</a:t>
            </a:r>
          </a:p>
          <a:p>
            <a:r>
              <a:rPr lang="en-US" b="1" dirty="0"/>
              <a:t>118 of the buildings are heated by gas (58%) </a:t>
            </a:r>
          </a:p>
          <a:p>
            <a:r>
              <a:rPr lang="en-GB" dirty="0"/>
              <a:t>These produce 900 tonnes of carbon, an average of 7.5 tonnes each although 67 (55%) of these produce less than the average.</a:t>
            </a:r>
          </a:p>
          <a:p>
            <a:r>
              <a:rPr lang="en-US" b="1" dirty="0"/>
              <a:t>27 of the buildings are heated by oil (13%)</a:t>
            </a:r>
          </a:p>
          <a:p>
            <a:r>
              <a:rPr lang="en-GB" dirty="0"/>
              <a:t>These produce 230 tonnes of carbon, an average of 8.5 tonnes each although 15 (55%) of these produce less than the average.</a:t>
            </a:r>
          </a:p>
          <a:p>
            <a:endParaRPr lang="en-GB" dirty="0"/>
          </a:p>
          <a:p>
            <a:endParaRPr lang="en-GB" dirty="0"/>
          </a:p>
        </p:txBody>
      </p:sp>
    </p:spTree>
    <p:extLst>
      <p:ext uri="{BB962C8B-B14F-4D97-AF65-F5344CB8AC3E}">
        <p14:creationId xmlns:p14="http://schemas.microsoft.com/office/powerpoint/2010/main" val="19558956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8C9A5-0295-D3EE-487C-39CDDC591C44}"/>
              </a:ext>
            </a:extLst>
          </p:cNvPr>
          <p:cNvSpPr>
            <a:spLocks noGrp="1"/>
          </p:cNvSpPr>
          <p:nvPr>
            <p:ph type="title"/>
          </p:nvPr>
        </p:nvSpPr>
        <p:spPr>
          <a:xfrm>
            <a:off x="838200" y="365125"/>
            <a:ext cx="10515600" cy="899471"/>
          </a:xfrm>
        </p:spPr>
        <p:txBody>
          <a:bodyPr/>
          <a:lstStyle/>
          <a:p>
            <a:r>
              <a:rPr lang="en-US" dirty="0"/>
              <a:t>Top emitters</a:t>
            </a:r>
            <a:endParaRPr lang="en-GB" dirty="0"/>
          </a:p>
        </p:txBody>
      </p:sp>
      <p:sp>
        <p:nvSpPr>
          <p:cNvPr id="3" name="Content Placeholder 2">
            <a:extLst>
              <a:ext uri="{FF2B5EF4-FFF2-40B4-BE49-F238E27FC236}">
                <a16:creationId xmlns:a16="http://schemas.microsoft.com/office/drawing/2014/main" id="{04C6ACD4-F96F-61EC-927C-FB9511CB1411}"/>
              </a:ext>
            </a:extLst>
          </p:cNvPr>
          <p:cNvSpPr>
            <a:spLocks noGrp="1"/>
          </p:cNvSpPr>
          <p:nvPr>
            <p:ph idx="1"/>
          </p:nvPr>
        </p:nvSpPr>
        <p:spPr>
          <a:xfrm>
            <a:off x="593387" y="1400783"/>
            <a:ext cx="11254902" cy="4863830"/>
          </a:xfrm>
        </p:spPr>
        <p:txBody>
          <a:bodyPr>
            <a:normAutofit fontScale="92500" lnSpcReduction="20000"/>
          </a:bodyPr>
          <a:lstStyle/>
          <a:p>
            <a:r>
              <a:rPr lang="en-US" dirty="0"/>
              <a:t>The top 10 emitters (2 oil, 8 gas) produce 200 </a:t>
            </a:r>
            <a:r>
              <a:rPr lang="en-US" dirty="0" err="1"/>
              <a:t>tonnes</a:t>
            </a:r>
            <a:r>
              <a:rPr lang="en-US" dirty="0"/>
              <a:t> of carbon, an average of 20 each. (Top 5% produce about 20%)</a:t>
            </a:r>
          </a:p>
          <a:p>
            <a:r>
              <a:rPr lang="en-US" dirty="0"/>
              <a:t>The top 40 emitters (10 oil, 26 gas, 4 electric) produce 600 </a:t>
            </a:r>
            <a:r>
              <a:rPr lang="en-US" dirty="0" err="1"/>
              <a:t>tonnes</a:t>
            </a:r>
            <a:r>
              <a:rPr lang="en-US" dirty="0"/>
              <a:t> of carbon, an average of 18 </a:t>
            </a:r>
            <a:r>
              <a:rPr lang="en-US" dirty="0" err="1"/>
              <a:t>tonnes</a:t>
            </a:r>
            <a:r>
              <a:rPr lang="en-US" dirty="0"/>
              <a:t> each. (Top 20% produce about 50%)</a:t>
            </a:r>
          </a:p>
          <a:p>
            <a:endParaRPr lang="en-US" dirty="0"/>
          </a:p>
          <a:p>
            <a:r>
              <a:rPr lang="en-US" dirty="0"/>
              <a:t>Top 102 emitters produce 1000 </a:t>
            </a:r>
            <a:r>
              <a:rPr lang="en-US" dirty="0" err="1"/>
              <a:t>tonnes</a:t>
            </a:r>
            <a:r>
              <a:rPr lang="en-US" dirty="0"/>
              <a:t> of carbon.  (16 oil, 75 gas, 9 electric) Bottom 102 emitters produce 200 </a:t>
            </a:r>
            <a:r>
              <a:rPr lang="en-US" dirty="0" err="1"/>
              <a:t>tonnes</a:t>
            </a:r>
            <a:r>
              <a:rPr lang="en-US" dirty="0"/>
              <a:t> of carbon.  (11 oil, 43 gas, 50 electric)</a:t>
            </a:r>
            <a:br>
              <a:rPr lang="en-US" dirty="0"/>
            </a:br>
            <a:r>
              <a:rPr lang="en-US" dirty="0"/>
              <a:t>(Top 50% produce 80%, bottom 50% produce 20%)</a:t>
            </a:r>
          </a:p>
          <a:p>
            <a:endParaRPr lang="en-US" dirty="0"/>
          </a:p>
          <a:p>
            <a:r>
              <a:rPr lang="en-US" dirty="0"/>
              <a:t>The bottom 10 emitters (1 gas, 9 electric) produce 0.5 </a:t>
            </a:r>
            <a:r>
              <a:rPr lang="en-US" dirty="0" err="1"/>
              <a:t>tonnes</a:t>
            </a:r>
            <a:r>
              <a:rPr lang="en-US" dirty="0"/>
              <a:t> of carbon, an average of 0.05 </a:t>
            </a:r>
            <a:r>
              <a:rPr lang="en-US" dirty="0" err="1"/>
              <a:t>tonnes</a:t>
            </a:r>
            <a:r>
              <a:rPr lang="en-US" dirty="0"/>
              <a:t> each  (Bottom 5% produce less than 1%)</a:t>
            </a:r>
          </a:p>
          <a:p>
            <a:r>
              <a:rPr lang="en-US" dirty="0"/>
              <a:t>The bottom 40 emitters (5 gas, 35 electric) produce 14 </a:t>
            </a:r>
            <a:r>
              <a:rPr lang="en-US" dirty="0" err="1"/>
              <a:t>tonnes</a:t>
            </a:r>
            <a:r>
              <a:rPr lang="en-US" dirty="0"/>
              <a:t> of carbon, an average of 0.35 </a:t>
            </a:r>
            <a:r>
              <a:rPr lang="en-US" dirty="0" err="1"/>
              <a:t>tonnes</a:t>
            </a:r>
            <a:r>
              <a:rPr lang="en-US" dirty="0"/>
              <a:t> each. (Bottom 20% produce just over 1%)</a:t>
            </a:r>
          </a:p>
          <a:p>
            <a:endParaRPr lang="en-US" dirty="0"/>
          </a:p>
          <a:p>
            <a:endParaRPr lang="en-GB" dirty="0"/>
          </a:p>
        </p:txBody>
      </p:sp>
    </p:spTree>
    <p:extLst>
      <p:ext uri="{BB962C8B-B14F-4D97-AF65-F5344CB8AC3E}">
        <p14:creationId xmlns:p14="http://schemas.microsoft.com/office/powerpoint/2010/main" val="4192366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graph of a graph showing the cost of carbon dioxide&#10;&#10;Description automatically generated with medium confidence">
            <a:extLst>
              <a:ext uri="{FF2B5EF4-FFF2-40B4-BE49-F238E27FC236}">
                <a16:creationId xmlns:a16="http://schemas.microsoft.com/office/drawing/2014/main" id="{9B0FF793-1A47-54DA-577D-B8E164849ABC}"/>
              </a:ext>
            </a:extLst>
          </p:cNvPr>
          <p:cNvPicPr>
            <a:picLocks noGrp="1" noChangeAspect="1"/>
          </p:cNvPicPr>
          <p:nvPr>
            <p:ph idx="1"/>
          </p:nvPr>
        </p:nvPicPr>
        <p:blipFill>
          <a:blip r:embed="rId2"/>
          <a:stretch>
            <a:fillRect/>
          </a:stretch>
        </p:blipFill>
        <p:spPr>
          <a:xfrm>
            <a:off x="408563" y="-875488"/>
            <a:ext cx="11582558" cy="8190689"/>
          </a:xfrm>
        </p:spPr>
      </p:pic>
    </p:spTree>
    <p:extLst>
      <p:ext uri="{BB962C8B-B14F-4D97-AF65-F5344CB8AC3E}">
        <p14:creationId xmlns:p14="http://schemas.microsoft.com/office/powerpoint/2010/main" val="33959100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DA8FC-67E4-0D3C-C916-65FB84705AF2}"/>
              </a:ext>
            </a:extLst>
          </p:cNvPr>
          <p:cNvSpPr>
            <a:spLocks noGrp="1"/>
          </p:cNvSpPr>
          <p:nvPr>
            <p:ph type="title"/>
          </p:nvPr>
        </p:nvSpPr>
        <p:spPr/>
        <p:txBody>
          <a:bodyPr/>
          <a:lstStyle/>
          <a:p>
            <a:r>
              <a:rPr lang="en-US" dirty="0"/>
              <a:t>Current and future plans</a:t>
            </a:r>
            <a:endParaRPr lang="en-GB" dirty="0"/>
          </a:p>
        </p:txBody>
      </p:sp>
      <p:sp>
        <p:nvSpPr>
          <p:cNvPr id="3" name="Content Placeholder 2">
            <a:extLst>
              <a:ext uri="{FF2B5EF4-FFF2-40B4-BE49-F238E27FC236}">
                <a16:creationId xmlns:a16="http://schemas.microsoft.com/office/drawing/2014/main" id="{C60BAA11-A843-F8D0-FC69-C86F72230F55}"/>
              </a:ext>
            </a:extLst>
          </p:cNvPr>
          <p:cNvSpPr>
            <a:spLocks noGrp="1"/>
          </p:cNvSpPr>
          <p:nvPr>
            <p:ph idx="1"/>
          </p:nvPr>
        </p:nvSpPr>
        <p:spPr/>
        <p:txBody>
          <a:bodyPr>
            <a:normAutofit lnSpcReduction="10000"/>
          </a:bodyPr>
          <a:lstStyle/>
          <a:p>
            <a:r>
              <a:rPr lang="en-US" dirty="0"/>
              <a:t>To work with the 27 churches with oil heating to put NZC action plans and energy audits in place.  To work with these churches on heating replacement strategies.</a:t>
            </a:r>
          </a:p>
          <a:p>
            <a:endParaRPr lang="en-US" dirty="0"/>
          </a:p>
          <a:p>
            <a:r>
              <a:rPr lang="en-US" dirty="0"/>
              <a:t>To work with the top 10 emitters on NZC action plans, energy audits and heating replacement strategies.</a:t>
            </a:r>
          </a:p>
          <a:p>
            <a:endParaRPr lang="en-US" dirty="0"/>
          </a:p>
          <a:p>
            <a:r>
              <a:rPr lang="en-US" dirty="0"/>
              <a:t>Three churches have been selected as national demonstrator projects.  Two of these are in the top 10 emitters, with the largest oil and electric footprints.</a:t>
            </a:r>
          </a:p>
          <a:p>
            <a:endParaRPr lang="en-US" dirty="0"/>
          </a:p>
          <a:p>
            <a:endParaRPr lang="en-GB" dirty="0"/>
          </a:p>
        </p:txBody>
      </p:sp>
    </p:spTree>
    <p:extLst>
      <p:ext uri="{BB962C8B-B14F-4D97-AF65-F5344CB8AC3E}">
        <p14:creationId xmlns:p14="http://schemas.microsoft.com/office/powerpoint/2010/main" val="811733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3601-6CB5-D6DA-A65D-68A8CA0986AB}"/>
              </a:ext>
            </a:extLst>
          </p:cNvPr>
          <p:cNvSpPr>
            <a:spLocks noGrp="1"/>
          </p:cNvSpPr>
          <p:nvPr>
            <p:ph type="title"/>
          </p:nvPr>
        </p:nvSpPr>
        <p:spPr/>
        <p:txBody>
          <a:bodyPr/>
          <a:lstStyle/>
          <a:p>
            <a:r>
              <a:rPr lang="en-US" dirty="0"/>
              <a:t>Background</a:t>
            </a:r>
            <a:endParaRPr lang="en-GB" dirty="0"/>
          </a:p>
        </p:txBody>
      </p:sp>
      <p:sp>
        <p:nvSpPr>
          <p:cNvPr id="3" name="Content Placeholder 2">
            <a:extLst>
              <a:ext uri="{FF2B5EF4-FFF2-40B4-BE49-F238E27FC236}">
                <a16:creationId xmlns:a16="http://schemas.microsoft.com/office/drawing/2014/main" id="{134C4B21-85FF-895D-9700-13E5F6EDB4F8}"/>
              </a:ext>
            </a:extLst>
          </p:cNvPr>
          <p:cNvSpPr>
            <a:spLocks noGrp="1"/>
          </p:cNvSpPr>
          <p:nvPr>
            <p:ph idx="1"/>
          </p:nvPr>
        </p:nvSpPr>
        <p:spPr>
          <a:xfrm>
            <a:off x="838200" y="1445622"/>
            <a:ext cx="10515600" cy="4905512"/>
          </a:xfrm>
        </p:spPr>
        <p:txBody>
          <a:bodyPr/>
          <a:lstStyle/>
          <a:p>
            <a:pPr algn="just" rtl="0" fontAlgn="base"/>
            <a:r>
              <a:rPr lang="en-US" sz="1800" b="0" i="0" dirty="0">
                <a:solidFill>
                  <a:srgbClr val="000000"/>
                </a:solidFill>
                <a:effectLst/>
                <a:latin typeface="Calibri" panose="020F0502020204030204" pitchFamily="34" charset="0"/>
              </a:rPr>
              <a:t>General Synod made the following decision in February 2020: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r>
              <a:rPr lang="en-US" sz="1800" b="1" i="1" dirty="0">
                <a:solidFill>
                  <a:srgbClr val="000000"/>
                </a:solidFill>
                <a:effectLst/>
                <a:latin typeface="Calibri" panose="020F0502020204030204" pitchFamily="34" charset="0"/>
              </a:rPr>
              <a:t>That this Synod, </a:t>
            </a:r>
            <a:r>
              <a:rPr lang="en-US" sz="1800" b="1" i="1" dirty="0" err="1">
                <a:solidFill>
                  <a:srgbClr val="000000"/>
                </a:solidFill>
                <a:effectLst/>
                <a:latin typeface="Calibri" panose="020F0502020204030204" pitchFamily="34" charset="0"/>
              </a:rPr>
              <a:t>recognising</a:t>
            </a:r>
            <a:r>
              <a:rPr lang="en-US" sz="1800" b="1" i="1" dirty="0">
                <a:solidFill>
                  <a:srgbClr val="000000"/>
                </a:solidFill>
                <a:effectLst/>
                <a:latin typeface="Calibri" panose="020F0502020204030204" pitchFamily="34" charset="0"/>
              </a:rPr>
              <a:t> that the global climate emergency is a crisis for God’s creation, and fundamental injustice, and following the call of the Anglican Communion in ACC Resolutions A17.05 and A17.06:</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buFont typeface="+mj-lt"/>
              <a:buAutoNum type="arabicPeriod"/>
            </a:pPr>
            <a:r>
              <a:rPr lang="en-US" sz="1800" b="1" i="1" dirty="0">
                <a:solidFill>
                  <a:srgbClr val="000000"/>
                </a:solidFill>
                <a:effectLst/>
                <a:latin typeface="Calibri" panose="020F0502020204030204" pitchFamily="34" charset="0"/>
              </a:rPr>
              <a:t>Call upon all parts of the Church of England, including parishes, BMOs, education institutions, diocese, cathedrals and the NCIs, to work to achieving year-on-year reductions in emissions and urgently examine what would be required to reach net zero emissions by 2030 in order that a plan of action can be drawn up to achieve that target;</a:t>
            </a:r>
            <a:r>
              <a:rPr lang="en-US" sz="1800" b="0" i="0" dirty="0">
                <a:solidFill>
                  <a:srgbClr val="000000"/>
                </a:solidFill>
                <a:effectLst/>
                <a:latin typeface="Calibri" panose="020F0502020204030204" pitchFamily="34" charset="0"/>
              </a:rPr>
              <a:t> </a:t>
            </a:r>
          </a:p>
          <a:p>
            <a:pPr algn="just" rtl="0" fontAlgn="base">
              <a:buFont typeface="+mj-lt"/>
              <a:buAutoNum type="arabicPeriod" startAt="2"/>
            </a:pPr>
            <a:r>
              <a:rPr lang="en-US" sz="1800" b="1" i="1" dirty="0">
                <a:solidFill>
                  <a:srgbClr val="000000"/>
                </a:solidFill>
                <a:effectLst/>
                <a:latin typeface="Calibri" panose="020F0502020204030204" pitchFamily="34" charset="0"/>
              </a:rPr>
              <a:t>Request reports on progress from the Environmental Working Group and the NCIs every 3 years beginning in 2022; and</a:t>
            </a:r>
            <a:r>
              <a:rPr lang="en-US" sz="1800" b="0" i="0" dirty="0">
                <a:solidFill>
                  <a:srgbClr val="000000"/>
                </a:solidFill>
                <a:effectLst/>
                <a:latin typeface="Calibri" panose="020F0502020204030204" pitchFamily="34" charset="0"/>
              </a:rPr>
              <a:t> </a:t>
            </a:r>
          </a:p>
          <a:p>
            <a:pPr algn="just" rtl="0" fontAlgn="base">
              <a:buFont typeface="+mj-lt"/>
              <a:buAutoNum type="arabicPeriod" startAt="3"/>
            </a:pPr>
            <a:r>
              <a:rPr lang="en-US" sz="1800" b="1" i="1" dirty="0">
                <a:solidFill>
                  <a:srgbClr val="000000"/>
                </a:solidFill>
                <a:effectLst/>
                <a:latin typeface="Calibri" panose="020F0502020204030204" pitchFamily="34" charset="0"/>
              </a:rPr>
              <a:t>Call on each Diocesan Synod and cathedral Chapter to address progress towards net zero emissions every 3 years.</a:t>
            </a:r>
            <a:r>
              <a:rPr lang="en-US" sz="1800" b="0" i="0" dirty="0">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142706255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464B-264F-C4C0-871F-AA2F941E6B6F}"/>
              </a:ext>
            </a:extLst>
          </p:cNvPr>
          <p:cNvSpPr>
            <a:spLocks noGrp="1"/>
          </p:cNvSpPr>
          <p:nvPr>
            <p:ph type="title"/>
          </p:nvPr>
        </p:nvSpPr>
        <p:spPr/>
        <p:txBody>
          <a:bodyPr/>
          <a:lstStyle/>
          <a:p>
            <a:r>
              <a:rPr lang="en-US" dirty="0"/>
              <a:t>Support from National Church to each diocese</a:t>
            </a:r>
            <a:endParaRPr lang="en-GB" dirty="0"/>
          </a:p>
        </p:txBody>
      </p:sp>
      <p:sp>
        <p:nvSpPr>
          <p:cNvPr id="3" name="Content Placeholder 2">
            <a:extLst>
              <a:ext uri="{FF2B5EF4-FFF2-40B4-BE49-F238E27FC236}">
                <a16:creationId xmlns:a16="http://schemas.microsoft.com/office/drawing/2014/main" id="{14BABE0F-B78B-CB34-4889-E7ADA347C839}"/>
              </a:ext>
            </a:extLst>
          </p:cNvPr>
          <p:cNvSpPr>
            <a:spLocks noGrp="1"/>
          </p:cNvSpPr>
          <p:nvPr>
            <p:ph idx="1"/>
          </p:nvPr>
        </p:nvSpPr>
        <p:spPr/>
        <p:txBody>
          <a:bodyPr/>
          <a:lstStyle/>
          <a:p>
            <a:r>
              <a:rPr lang="en-US" dirty="0"/>
              <a:t>Initial stater grant of £15k to each diocese to work up a diocesan NZC action plan by the end of 2023.  Ours was presented to Synod in November 2023.</a:t>
            </a:r>
          </a:p>
          <a:p>
            <a:r>
              <a:rPr lang="en-US" dirty="0"/>
              <a:t>This unlocked further Capacity Building Funding.  We were award £100k in December 2023 for 2024/25 which is currently funding our share of the NZC </a:t>
            </a:r>
            <a:r>
              <a:rPr lang="en-US" dirty="0" err="1"/>
              <a:t>programme</a:t>
            </a:r>
            <a:r>
              <a:rPr lang="en-US" dirty="0"/>
              <a:t> manger (0.2) (shared with Chichester and Guildford), the diocesan environmental officer (0.4) and a NZC support officer. (0.4)</a:t>
            </a:r>
          </a:p>
          <a:p>
            <a:endParaRPr lang="en-GB" dirty="0"/>
          </a:p>
        </p:txBody>
      </p:sp>
    </p:spTree>
    <p:extLst>
      <p:ext uri="{BB962C8B-B14F-4D97-AF65-F5344CB8AC3E}">
        <p14:creationId xmlns:p14="http://schemas.microsoft.com/office/powerpoint/2010/main" val="1670892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EB72-D21C-1877-A481-2F9C4A6BCA38}"/>
              </a:ext>
            </a:extLst>
          </p:cNvPr>
          <p:cNvSpPr>
            <a:spLocks noGrp="1"/>
          </p:cNvSpPr>
          <p:nvPr>
            <p:ph type="title"/>
          </p:nvPr>
        </p:nvSpPr>
        <p:spPr/>
        <p:txBody>
          <a:bodyPr/>
          <a:lstStyle/>
          <a:p>
            <a:r>
              <a:rPr lang="en-US" dirty="0"/>
              <a:t>The grant is made subject to progress against the National NZC action plan.</a:t>
            </a:r>
            <a:endParaRPr lang="en-GB" dirty="0"/>
          </a:p>
        </p:txBody>
      </p:sp>
      <p:sp>
        <p:nvSpPr>
          <p:cNvPr id="3" name="Content Placeholder 2">
            <a:extLst>
              <a:ext uri="{FF2B5EF4-FFF2-40B4-BE49-F238E27FC236}">
                <a16:creationId xmlns:a16="http://schemas.microsoft.com/office/drawing/2014/main" id="{9CE8A590-ACFC-8764-D35F-4A92E2F34F9E}"/>
              </a:ext>
            </a:extLst>
          </p:cNvPr>
          <p:cNvSpPr>
            <a:spLocks noGrp="1"/>
          </p:cNvSpPr>
          <p:nvPr>
            <p:ph idx="1"/>
          </p:nvPr>
        </p:nvSpPr>
        <p:spPr>
          <a:xfrm>
            <a:off x="838200" y="2059088"/>
            <a:ext cx="10515600" cy="4351338"/>
          </a:xfrm>
        </p:spPr>
        <p:txBody>
          <a:bodyPr>
            <a:normAutofit/>
          </a:bodyPr>
          <a:lstStyle/>
          <a:p>
            <a:pPr algn="just" rtl="0" fontAlgn="base"/>
            <a:r>
              <a:rPr lang="en-US" sz="1800" b="1" i="0" dirty="0">
                <a:solidFill>
                  <a:srgbClr val="000000"/>
                </a:solidFill>
                <a:effectLst/>
                <a:latin typeface="Calibri" panose="020F0502020204030204" pitchFamily="34" charset="0"/>
              </a:rPr>
              <a:t>4.1.1.  All dioceses to convene a Net Zero Carbon working group, with senior representatives.</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endParaRPr lang="en-US" b="0" i="0" dirty="0">
              <a:solidFill>
                <a:srgbClr val="000000"/>
              </a:solidFill>
              <a:effectLst/>
              <a:latin typeface="Segoe UI" panose="020B0502040204020203" pitchFamily="34" charset="0"/>
            </a:endParaRPr>
          </a:p>
          <a:p>
            <a:pPr algn="just" rtl="0" fontAlgn="base"/>
            <a:r>
              <a:rPr lang="en-US" sz="1800" b="1" i="0" dirty="0">
                <a:solidFill>
                  <a:srgbClr val="000000"/>
                </a:solidFill>
                <a:effectLst/>
                <a:latin typeface="Calibri" panose="020F0502020204030204" pitchFamily="34" charset="0"/>
              </a:rPr>
              <a:t>4.1.2.  All dioceses provide an annual carbon emissions report to Diocesan Synod using the results provided by the national Carbon Emissions report from Research and Statistics.</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marL="0" indent="0" algn="just" rtl="0" fontAlgn="base">
              <a:buNone/>
            </a:pP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r>
              <a:rPr lang="en-US" sz="1800" b="1" i="0" dirty="0">
                <a:solidFill>
                  <a:srgbClr val="000000"/>
                </a:solidFill>
                <a:effectLst/>
                <a:latin typeface="Calibri" panose="020F0502020204030204" pitchFamily="34" charset="0"/>
              </a:rPr>
              <a:t>4.1.3.  All dioceses develop a communication strategy focusing on the ‘why’, the theology, and make it positive.</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marL="0" indent="0" algn="just" rtl="0" fontAlgn="base">
              <a:buNone/>
            </a:pP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just" rtl="0" fontAlgn="base"/>
            <a:r>
              <a:rPr lang="en-US" sz="1800" b="1" i="0" dirty="0">
                <a:solidFill>
                  <a:srgbClr val="000000"/>
                </a:solidFill>
                <a:effectLst/>
                <a:latin typeface="Calibri" panose="020F0502020204030204" pitchFamily="34" charset="0"/>
              </a:rPr>
              <a:t>4.1.4.  All dioceses provide a Net Zero Carbon Action Plan</a:t>
            </a:r>
            <a:r>
              <a:rPr lang="en-US" sz="1800" b="1" dirty="0">
                <a:solidFill>
                  <a:srgbClr val="000000"/>
                </a:solidFill>
                <a:latin typeface="Calibri" panose="020F0502020204030204" pitchFamily="34" charset="0"/>
              </a:rPr>
              <a:t>.  </a:t>
            </a:r>
            <a:r>
              <a:rPr lang="en-US" sz="1800" b="1" i="0" dirty="0">
                <a:solidFill>
                  <a:srgbClr val="000000"/>
                </a:solidFill>
                <a:effectLst/>
                <a:latin typeface="Calibri" panose="020F0502020204030204" pitchFamily="34" charset="0"/>
              </a:rPr>
              <a:t>The plan should make reference to the Practical Path to Net Zero and actively consider implementation of ‘quick wins’, how to </a:t>
            </a:r>
            <a:r>
              <a:rPr lang="en-US" sz="1800" b="1" i="0" dirty="0" err="1">
                <a:solidFill>
                  <a:srgbClr val="000000"/>
                </a:solidFill>
                <a:effectLst/>
                <a:latin typeface="Calibri" panose="020F0502020204030204" pitchFamily="34" charset="0"/>
              </a:rPr>
              <a:t>decarbonise</a:t>
            </a:r>
            <a:r>
              <a:rPr lang="en-US" sz="1800" b="1" i="0" dirty="0">
                <a:solidFill>
                  <a:srgbClr val="000000"/>
                </a:solidFill>
                <a:effectLst/>
                <a:latin typeface="Calibri" panose="020F0502020204030204" pitchFamily="34" charset="0"/>
              </a:rPr>
              <a:t> heat, how to reduce energy consumption and how to encourage </a:t>
            </a:r>
            <a:r>
              <a:rPr lang="en-US" sz="1800" b="1" i="0" dirty="0" err="1">
                <a:solidFill>
                  <a:srgbClr val="000000"/>
                </a:solidFill>
                <a:effectLst/>
                <a:latin typeface="Calibri" panose="020F0502020204030204" pitchFamily="34" charset="0"/>
              </a:rPr>
              <a:t>behaviour</a:t>
            </a:r>
            <a:r>
              <a:rPr lang="en-US" sz="1800" b="1" i="0" dirty="0">
                <a:solidFill>
                  <a:srgbClr val="000000"/>
                </a:solidFill>
                <a:effectLst/>
                <a:latin typeface="Calibri" panose="020F0502020204030204" pitchFamily="34" charset="0"/>
              </a:rPr>
              <a:t> change.</a:t>
            </a:r>
            <a:r>
              <a:rPr lang="en-US" sz="1800" b="0" i="0" dirty="0">
                <a:solidFill>
                  <a:srgbClr val="000000"/>
                </a:solidFill>
                <a:effectLst/>
                <a:latin typeface="Calibri" panose="020F0502020204030204" pitchFamily="34" charset="0"/>
              </a:rPr>
              <a:t> </a:t>
            </a:r>
            <a:endParaRPr lang="en-GB" dirty="0"/>
          </a:p>
        </p:txBody>
      </p:sp>
    </p:spTree>
    <p:extLst>
      <p:ext uri="{BB962C8B-B14F-4D97-AF65-F5344CB8AC3E}">
        <p14:creationId xmlns:p14="http://schemas.microsoft.com/office/powerpoint/2010/main" val="98167366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37897-A4D9-A07A-DC44-BA995693EB88}"/>
              </a:ext>
            </a:extLst>
          </p:cNvPr>
          <p:cNvSpPr>
            <a:spLocks noGrp="1"/>
          </p:cNvSpPr>
          <p:nvPr>
            <p:ph type="title"/>
          </p:nvPr>
        </p:nvSpPr>
        <p:spPr/>
        <p:txBody>
          <a:bodyPr/>
          <a:lstStyle/>
          <a:p>
            <a:r>
              <a:rPr lang="en-US" dirty="0"/>
              <a:t>4.1 </a:t>
            </a:r>
            <a:r>
              <a:rPr lang="en-US" sz="4400" b="1" i="0" dirty="0">
                <a:solidFill>
                  <a:srgbClr val="000000"/>
                </a:solidFill>
                <a:effectLst/>
                <a:latin typeface="Calibri" panose="020F0502020204030204" pitchFamily="34" charset="0"/>
              </a:rPr>
              <a:t>Net Zero Carbon working group</a:t>
            </a:r>
            <a:endParaRPr lang="en-GB" dirty="0"/>
          </a:p>
        </p:txBody>
      </p:sp>
      <p:sp>
        <p:nvSpPr>
          <p:cNvPr id="3" name="Content Placeholder 2">
            <a:extLst>
              <a:ext uri="{FF2B5EF4-FFF2-40B4-BE49-F238E27FC236}">
                <a16:creationId xmlns:a16="http://schemas.microsoft.com/office/drawing/2014/main" id="{EDE14D29-C61C-8DC6-FA9C-B1563E6876D5}"/>
              </a:ext>
            </a:extLst>
          </p:cNvPr>
          <p:cNvSpPr>
            <a:spLocks noGrp="1"/>
          </p:cNvSpPr>
          <p:nvPr>
            <p:ph idx="1"/>
          </p:nvPr>
        </p:nvSpPr>
        <p:spPr/>
        <p:txBody>
          <a:bodyPr/>
          <a:lstStyle/>
          <a:p>
            <a:r>
              <a:rPr lang="en-US" sz="2800" b="0" i="0" dirty="0">
                <a:solidFill>
                  <a:srgbClr val="000000"/>
                </a:solidFill>
                <a:effectLst/>
                <a:latin typeface="Calibri" panose="020F0502020204030204" pitchFamily="34" charset="0"/>
              </a:rPr>
              <a:t>We have expanded the Diocesan Environmental Advisory Group and this now includes representation from each of the deaneries.</a:t>
            </a:r>
          </a:p>
          <a:p>
            <a:r>
              <a:rPr lang="en-US" sz="2800" b="0" i="0" dirty="0">
                <a:solidFill>
                  <a:srgbClr val="000000"/>
                </a:solidFill>
                <a:effectLst/>
                <a:latin typeface="Calibri" panose="020F0502020204030204" pitchFamily="34" charset="0"/>
              </a:rPr>
              <a:t>Members of the group were actively present at the archdeacon’s visitations and made great strides in connecting with area deans so that there is greater tie in with deanery synods.</a:t>
            </a:r>
          </a:p>
          <a:p>
            <a:r>
              <a:rPr lang="en-US" dirty="0">
                <a:solidFill>
                  <a:srgbClr val="000000"/>
                </a:solidFill>
                <a:latin typeface="Calibri" panose="020F0502020204030204" pitchFamily="34" charset="0"/>
              </a:rPr>
              <a:t>Acting Archdeacon Bob has joined the group as the member o</a:t>
            </a:r>
            <a:r>
              <a:rPr lang="en-US" sz="2800" b="0" i="0" dirty="0">
                <a:solidFill>
                  <a:srgbClr val="000000"/>
                </a:solidFill>
                <a:effectLst/>
                <a:latin typeface="Calibri" panose="020F0502020204030204" pitchFamily="34" charset="0"/>
              </a:rPr>
              <a:t>f bishop’s senior staff team.</a:t>
            </a:r>
            <a:endParaRPr lang="en-US" b="0" i="0" dirty="0">
              <a:solidFill>
                <a:srgbClr val="00000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3745927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8798C-9A15-FD52-3AD6-FC02CFFCACA4}"/>
              </a:ext>
            </a:extLst>
          </p:cNvPr>
          <p:cNvSpPr>
            <a:spLocks noGrp="1"/>
          </p:cNvSpPr>
          <p:nvPr>
            <p:ph type="title"/>
          </p:nvPr>
        </p:nvSpPr>
        <p:spPr/>
        <p:txBody>
          <a:bodyPr/>
          <a:lstStyle/>
          <a:p>
            <a:r>
              <a:rPr lang="en-US" dirty="0"/>
              <a:t>4.2  Annual Carbon Emissions report</a:t>
            </a:r>
            <a:endParaRPr lang="en-GB" dirty="0"/>
          </a:p>
        </p:txBody>
      </p:sp>
      <p:sp>
        <p:nvSpPr>
          <p:cNvPr id="3" name="Content Placeholder 2">
            <a:extLst>
              <a:ext uri="{FF2B5EF4-FFF2-40B4-BE49-F238E27FC236}">
                <a16:creationId xmlns:a16="http://schemas.microsoft.com/office/drawing/2014/main" id="{94729785-D5F3-DF4E-82E7-968B5E1474DA}"/>
              </a:ext>
            </a:extLst>
          </p:cNvPr>
          <p:cNvSpPr>
            <a:spLocks noGrp="1"/>
          </p:cNvSpPr>
          <p:nvPr>
            <p:ph idx="1"/>
          </p:nvPr>
        </p:nvSpPr>
        <p:spPr/>
        <p:txBody>
          <a:bodyPr/>
          <a:lstStyle/>
          <a:p>
            <a:r>
              <a:rPr lang="en-US" sz="2800" b="0" i="0" dirty="0">
                <a:solidFill>
                  <a:srgbClr val="000000"/>
                </a:solidFill>
                <a:effectLst/>
                <a:latin typeface="Calibri" panose="020F0502020204030204" pitchFamily="34" charset="0"/>
              </a:rPr>
              <a:t>Due to personnel issues at national church level, the data for 2022 has not yet been released.  This has now been outsourced and we are promised that data by the end of 2024.</a:t>
            </a:r>
          </a:p>
          <a:p>
            <a:r>
              <a:rPr lang="en-US" dirty="0">
                <a:solidFill>
                  <a:srgbClr val="000000"/>
                </a:solidFill>
                <a:latin typeface="Calibri" panose="020F0502020204030204" pitchFamily="34" charset="0"/>
              </a:rPr>
              <a:t>Our diocese was the only one </a:t>
            </a:r>
            <a:r>
              <a:rPr lang="en-US" sz="2800" b="0" i="0" dirty="0">
                <a:solidFill>
                  <a:srgbClr val="000000"/>
                </a:solidFill>
                <a:effectLst/>
                <a:latin typeface="Calibri" panose="020F0502020204030204" pitchFamily="34" charset="0"/>
              </a:rPr>
              <a:t>with a 100% return of the EFT and so we are able to work on our own figures for 2023 which will be the next part of this presentation.</a:t>
            </a:r>
          </a:p>
          <a:p>
            <a:endParaRPr lang="en-GB" dirty="0"/>
          </a:p>
        </p:txBody>
      </p:sp>
    </p:spTree>
    <p:extLst>
      <p:ext uri="{BB962C8B-B14F-4D97-AF65-F5344CB8AC3E}">
        <p14:creationId xmlns:p14="http://schemas.microsoft.com/office/powerpoint/2010/main" val="1663868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49ED-D49C-26D6-D010-501F9D715BD6}"/>
              </a:ext>
            </a:extLst>
          </p:cNvPr>
          <p:cNvSpPr>
            <a:spLocks noGrp="1"/>
          </p:cNvSpPr>
          <p:nvPr>
            <p:ph type="title"/>
          </p:nvPr>
        </p:nvSpPr>
        <p:spPr/>
        <p:txBody>
          <a:bodyPr/>
          <a:lstStyle/>
          <a:p>
            <a:r>
              <a:rPr lang="en-US" dirty="0"/>
              <a:t>4.3  Comms Strategy</a:t>
            </a:r>
            <a:endParaRPr lang="en-GB" dirty="0"/>
          </a:p>
        </p:txBody>
      </p:sp>
      <p:sp>
        <p:nvSpPr>
          <p:cNvPr id="3" name="Content Placeholder 2">
            <a:extLst>
              <a:ext uri="{FF2B5EF4-FFF2-40B4-BE49-F238E27FC236}">
                <a16:creationId xmlns:a16="http://schemas.microsoft.com/office/drawing/2014/main" id="{236FB972-F78E-BEB6-500B-C817C738C881}"/>
              </a:ext>
            </a:extLst>
          </p:cNvPr>
          <p:cNvSpPr>
            <a:spLocks noGrp="1"/>
          </p:cNvSpPr>
          <p:nvPr>
            <p:ph idx="1"/>
          </p:nvPr>
        </p:nvSpPr>
        <p:spPr/>
        <p:txBody>
          <a:bodyPr/>
          <a:lstStyle/>
          <a:p>
            <a:r>
              <a:rPr lang="en-US" sz="2800" b="0" i="0" dirty="0">
                <a:solidFill>
                  <a:srgbClr val="000000"/>
                </a:solidFill>
                <a:effectLst/>
                <a:latin typeface="Calibri" panose="020F0502020204030204" pitchFamily="34" charset="0"/>
              </a:rPr>
              <a:t>This was agreed at the February Bishop’s Council meeting and we now have the key theology messages from bishop Jonathan to help parishes with their plans to NZC and environmental projects. </a:t>
            </a:r>
            <a:endParaRPr lang="en-US" b="0" i="0" dirty="0">
              <a:solidFill>
                <a:srgbClr val="00000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17797012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31EBA-CC93-F4BD-D291-6EF605A41E70}"/>
              </a:ext>
            </a:extLst>
          </p:cNvPr>
          <p:cNvSpPr>
            <a:spLocks noGrp="1"/>
          </p:cNvSpPr>
          <p:nvPr>
            <p:ph type="title"/>
          </p:nvPr>
        </p:nvSpPr>
        <p:spPr/>
        <p:txBody>
          <a:bodyPr/>
          <a:lstStyle/>
          <a:p>
            <a:r>
              <a:rPr lang="en-US" dirty="0"/>
              <a:t>4.4  NZC Action Plan</a:t>
            </a:r>
            <a:endParaRPr lang="en-GB" dirty="0"/>
          </a:p>
        </p:txBody>
      </p:sp>
      <p:sp>
        <p:nvSpPr>
          <p:cNvPr id="3" name="Content Placeholder 2">
            <a:extLst>
              <a:ext uri="{FF2B5EF4-FFF2-40B4-BE49-F238E27FC236}">
                <a16:creationId xmlns:a16="http://schemas.microsoft.com/office/drawing/2014/main" id="{5893568D-D0F4-38BC-5DC6-4966F8D30DEF}"/>
              </a:ext>
            </a:extLst>
          </p:cNvPr>
          <p:cNvSpPr>
            <a:spLocks noGrp="1"/>
          </p:cNvSpPr>
          <p:nvPr>
            <p:ph idx="1"/>
          </p:nvPr>
        </p:nvSpPr>
        <p:spPr/>
        <p:txBody>
          <a:bodyPr/>
          <a:lstStyle/>
          <a:p>
            <a:r>
              <a:rPr lang="en-US" sz="2800" b="0" i="0" dirty="0">
                <a:solidFill>
                  <a:srgbClr val="000000"/>
                </a:solidFill>
                <a:effectLst/>
                <a:latin typeface="Calibri" panose="020F0502020204030204" pitchFamily="34" charset="0"/>
              </a:rPr>
              <a:t>This was approved at the November 2023 Synod but is regularly reviewed by the NZC staff team and the Diocesan Environmental Advisory group.  </a:t>
            </a:r>
          </a:p>
          <a:p>
            <a:r>
              <a:rPr lang="en-US" dirty="0">
                <a:solidFill>
                  <a:srgbClr val="000000"/>
                </a:solidFill>
                <a:latin typeface="Calibri" panose="020F0502020204030204" pitchFamily="34" charset="0"/>
              </a:rPr>
              <a:t>The plan is sufficiently broad as to not require major revision, but individual parishes are encouraged to adopt a similar approach to NZC and to especially work up a heating strategy, looking at how they will move away from dependency on fossil fuels.</a:t>
            </a:r>
          </a:p>
          <a:p>
            <a:endParaRPr lang="en-GB" dirty="0"/>
          </a:p>
        </p:txBody>
      </p:sp>
    </p:spTree>
    <p:extLst>
      <p:ext uri="{BB962C8B-B14F-4D97-AF65-F5344CB8AC3E}">
        <p14:creationId xmlns:p14="http://schemas.microsoft.com/office/powerpoint/2010/main" val="17764725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30A9D-2DC3-216B-EB8D-F015092FD4D5}"/>
              </a:ext>
            </a:extLst>
          </p:cNvPr>
          <p:cNvSpPr>
            <a:spLocks noGrp="1"/>
          </p:cNvSpPr>
          <p:nvPr>
            <p:ph type="title"/>
          </p:nvPr>
        </p:nvSpPr>
        <p:spPr/>
        <p:txBody>
          <a:bodyPr/>
          <a:lstStyle/>
          <a:p>
            <a:r>
              <a:rPr lang="en-US" dirty="0"/>
              <a:t>EFT Report</a:t>
            </a:r>
            <a:endParaRPr lang="en-GB" dirty="0"/>
          </a:p>
        </p:txBody>
      </p:sp>
      <p:sp>
        <p:nvSpPr>
          <p:cNvPr id="3" name="Content Placeholder 2">
            <a:extLst>
              <a:ext uri="{FF2B5EF4-FFF2-40B4-BE49-F238E27FC236}">
                <a16:creationId xmlns:a16="http://schemas.microsoft.com/office/drawing/2014/main" id="{21652091-7A4D-DB2C-1AA1-41C8984328F9}"/>
              </a:ext>
            </a:extLst>
          </p:cNvPr>
          <p:cNvSpPr>
            <a:spLocks noGrp="1"/>
          </p:cNvSpPr>
          <p:nvPr>
            <p:ph idx="1"/>
          </p:nvPr>
        </p:nvSpPr>
        <p:spPr/>
        <p:txBody>
          <a:bodyPr/>
          <a:lstStyle/>
          <a:p>
            <a:r>
              <a:rPr lang="en-US" dirty="0"/>
              <a:t>100% return on data for 2023</a:t>
            </a:r>
          </a:p>
          <a:p>
            <a:r>
              <a:rPr lang="en-US" dirty="0"/>
              <a:t>Covering 204 churches and church halls.</a:t>
            </a:r>
          </a:p>
          <a:p>
            <a:r>
              <a:rPr lang="en-US" dirty="0"/>
              <a:t>Showing overall emissions of 1240 </a:t>
            </a:r>
            <a:r>
              <a:rPr lang="en-US" dirty="0" err="1"/>
              <a:t>tonnes</a:t>
            </a:r>
            <a:r>
              <a:rPr lang="en-US" dirty="0"/>
              <a:t> of carbon.</a:t>
            </a:r>
          </a:p>
          <a:p>
            <a:endParaRPr lang="en-US" dirty="0"/>
          </a:p>
          <a:p>
            <a:r>
              <a:rPr lang="en-US" dirty="0"/>
              <a:t>59 of the buildings are heated by electricity (29%)</a:t>
            </a:r>
            <a:endParaRPr lang="en-GB" dirty="0"/>
          </a:p>
          <a:p>
            <a:r>
              <a:rPr lang="en-US" dirty="0"/>
              <a:t>118 of the buildings are heated by gas (58%) </a:t>
            </a:r>
          </a:p>
          <a:p>
            <a:r>
              <a:rPr lang="en-US" dirty="0"/>
              <a:t>27 of the buildings are heated by oil (13%)</a:t>
            </a:r>
          </a:p>
          <a:p>
            <a:endParaRPr lang="en-US" dirty="0"/>
          </a:p>
        </p:txBody>
      </p:sp>
    </p:spTree>
    <p:extLst>
      <p:ext uri="{BB962C8B-B14F-4D97-AF65-F5344CB8AC3E}">
        <p14:creationId xmlns:p14="http://schemas.microsoft.com/office/powerpoint/2010/main" val="14682959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2.02.14"/>
  <p:tag name="AS_TITLE" val="Aspose.Slides for .NET 4.0"/>
  <p:tag name="AS_VERSION" val="2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P PP template, May24" id="{0E8E1416-B040-8743-AC78-C6C0DB5CFD5B}" vid="{0AB30005-34D4-BD4F-9BF5-1473DE0784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15c9f3-89de-41f0-808e-0d6a6779343a" xsi:nil="true"/>
    <lcf76f155ced4ddcb4097134ff3c332f xmlns="2f116d5b-396f-4e4a-83ba-9442a2ac4a7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C039752084F974F8A936374EF80F060" ma:contentTypeVersion="15" ma:contentTypeDescription="Create a new document." ma:contentTypeScope="" ma:versionID="7567b44f804d7901cfbac22e612f705e">
  <xsd:schema xmlns:xsd="http://www.w3.org/2001/XMLSchema" xmlns:xs="http://www.w3.org/2001/XMLSchema" xmlns:p="http://schemas.microsoft.com/office/2006/metadata/properties" xmlns:ns2="2f116d5b-396f-4e4a-83ba-9442a2ac4a70" xmlns:ns3="ac15c9f3-89de-41f0-808e-0d6a6779343a" targetNamespace="http://schemas.microsoft.com/office/2006/metadata/properties" ma:root="true" ma:fieldsID="feee031ffaeca813ee68faf83cc06207" ns2:_="" ns3:_="">
    <xsd:import namespace="2f116d5b-396f-4e4a-83ba-9442a2ac4a70"/>
    <xsd:import namespace="ac15c9f3-89de-41f0-808e-0d6a6779343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116d5b-396f-4e4a-83ba-9442a2ac4a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06aabbe-596b-4e13-ae27-cd64ca0bc19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15c9f3-89de-41f0-808e-0d6a6779343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deb6b03-0464-4c9f-a853-4b6af6b3e969}" ma:internalName="TaxCatchAll" ma:showField="CatchAllData" ma:web="ac15c9f3-89de-41f0-808e-0d6a6779343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429A87-84C4-4A91-A738-71192CA649A4}">
  <ds:schemaRefs>
    <ds:schemaRef ds:uri="http://purl.org/dc/dcmitype/"/>
    <ds:schemaRef ds:uri="374414b2-b823-4945-b2f3-b221aaaf082f"/>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7E6CAFF7-AC9B-4071-83FB-D742AB5C9FA1}">
  <ds:schemaRefs>
    <ds:schemaRef ds:uri="http://schemas.microsoft.com/sharepoint/v3/contenttype/forms"/>
  </ds:schemaRefs>
</ds:datastoreItem>
</file>

<file path=customXml/itemProps3.xml><?xml version="1.0" encoding="utf-8"?>
<ds:datastoreItem xmlns:ds="http://schemas.openxmlformats.org/officeDocument/2006/customXml" ds:itemID="{66FD8FFE-9C2D-4861-8080-1556C1DFA60A}"/>
</file>

<file path=docProps/app.xml><?xml version="1.0" encoding="utf-8"?>
<Properties xmlns="http://schemas.openxmlformats.org/officeDocument/2006/extended-properties" xmlns:vt="http://schemas.openxmlformats.org/officeDocument/2006/docPropsVTypes">
  <Template>DoP PP template, May24</Template>
  <TotalTime>171</TotalTime>
  <Words>1082</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Segoe UI</vt:lpstr>
      <vt:lpstr>Office Theme</vt:lpstr>
      <vt:lpstr>Net Carbon Zero Update</vt:lpstr>
      <vt:lpstr>Background</vt:lpstr>
      <vt:lpstr>Support from National Church to each diocese</vt:lpstr>
      <vt:lpstr>The grant is made subject to progress against the National NZC action plan.</vt:lpstr>
      <vt:lpstr>4.1 Net Zero Carbon working group</vt:lpstr>
      <vt:lpstr>4.2  Annual Carbon Emissions report</vt:lpstr>
      <vt:lpstr>4.3  Comms Strategy</vt:lpstr>
      <vt:lpstr>4.4  NZC Action Plan</vt:lpstr>
      <vt:lpstr>EFT Report</vt:lpstr>
      <vt:lpstr>Carbon per fuel source</vt:lpstr>
      <vt:lpstr>Top emitters</vt:lpstr>
      <vt:lpstr>PowerPoint Presentation</vt:lpstr>
      <vt:lpstr>Current and future plans</vt:lpstr>
    </vt:vector>
  </TitlesOfParts>
  <Company>Diocese Consortium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Cain</dc:creator>
  <cp:lastModifiedBy>David Cain</cp:lastModifiedBy>
  <cp:revision>2</cp:revision>
  <dcterms:created xsi:type="dcterms:W3CDTF">2024-10-28T10:12:42Z</dcterms:created>
  <dcterms:modified xsi:type="dcterms:W3CDTF">2024-10-31T14:32:11Z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NKTEK-CHUNK-1">
    <vt:lpwstr>010021{"F":2,"I":"8281-6279-C267-5876"}</vt:lpwstr>
  </property>
  <property fmtid="{D5CDD505-2E9C-101B-9397-08002B2CF9AE}" pid="3" name="ContentTypeId">
    <vt:lpwstr>0x0101003C039752084F974F8A936374EF80F060</vt:lpwstr>
  </property>
  <property fmtid="{D5CDD505-2E9C-101B-9397-08002B2CF9AE}" pid="4" name="Order">
    <vt:r8>140200</vt:r8>
  </property>
</Properties>
</file>